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theme/theme10.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11.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711" r:id="rId4"/>
    <p:sldMasterId id="2147483724" r:id="rId5"/>
    <p:sldMasterId id="2147483801" r:id="rId6"/>
    <p:sldMasterId id="2147483812" r:id="rId7"/>
    <p:sldMasterId id="2147483824" r:id="rId8"/>
    <p:sldMasterId id="2147483837" r:id="rId9"/>
    <p:sldMasterId id="2147483850" r:id="rId10"/>
    <p:sldMasterId id="2147483857" r:id="rId11"/>
    <p:sldMasterId id="2147483870" r:id="rId12"/>
  </p:sldMasterIdLst>
  <p:notesMasterIdLst>
    <p:notesMasterId r:id="rId52"/>
  </p:notesMasterIdLst>
  <p:sldIdLst>
    <p:sldId id="304" r:id="rId13"/>
    <p:sldId id="368" r:id="rId14"/>
    <p:sldId id="288" r:id="rId15"/>
    <p:sldId id="284" r:id="rId16"/>
    <p:sldId id="285" r:id="rId17"/>
    <p:sldId id="286" r:id="rId18"/>
    <p:sldId id="287" r:id="rId19"/>
    <p:sldId id="256" r:id="rId20"/>
    <p:sldId id="264" r:id="rId21"/>
    <p:sldId id="259" r:id="rId22"/>
    <p:sldId id="257" r:id="rId23"/>
    <p:sldId id="260" r:id="rId24"/>
    <p:sldId id="294" r:id="rId25"/>
    <p:sldId id="369" r:id="rId26"/>
    <p:sldId id="371" r:id="rId27"/>
    <p:sldId id="370" r:id="rId28"/>
    <p:sldId id="262" r:id="rId29"/>
    <p:sldId id="298" r:id="rId30"/>
    <p:sldId id="299" r:id="rId31"/>
    <p:sldId id="372" r:id="rId32"/>
    <p:sldId id="310" r:id="rId33"/>
    <p:sldId id="263" r:id="rId34"/>
    <p:sldId id="339" r:id="rId35"/>
    <p:sldId id="340" r:id="rId36"/>
    <p:sldId id="363" r:id="rId37"/>
    <p:sldId id="341" r:id="rId38"/>
    <p:sldId id="342" r:id="rId39"/>
    <p:sldId id="366" r:id="rId40"/>
    <p:sldId id="343" r:id="rId41"/>
    <p:sldId id="373" r:id="rId42"/>
    <p:sldId id="374" r:id="rId43"/>
    <p:sldId id="375" r:id="rId44"/>
    <p:sldId id="376" r:id="rId45"/>
    <p:sldId id="367" r:id="rId46"/>
    <p:sldId id="301" r:id="rId47"/>
    <p:sldId id="273" r:id="rId48"/>
    <p:sldId id="302" r:id="rId49"/>
    <p:sldId id="309" r:id="rId50"/>
    <p:sldId id="28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144" autoAdjust="0"/>
  </p:normalViewPr>
  <p:slideViewPr>
    <p:cSldViewPr>
      <p:cViewPr varScale="1">
        <p:scale>
          <a:sx n="60" d="100"/>
          <a:sy n="60" d="100"/>
        </p:scale>
        <p:origin x="2388" y="78"/>
      </p:cViewPr>
      <p:guideLst>
        <p:guide orient="horz" pos="2160"/>
        <p:guide pos="3840"/>
      </p:guideLst>
    </p:cSldViewPr>
  </p:slideViewPr>
  <p:notesTextViewPr>
    <p:cViewPr>
      <p:scale>
        <a:sx n="125" d="100"/>
        <a:sy n="125" d="100"/>
      </p:scale>
      <p:origin x="0" y="0"/>
    </p:cViewPr>
  </p:notesTextViewPr>
  <p:sorterViewPr>
    <p:cViewPr>
      <p:scale>
        <a:sx n="90" d="100"/>
        <a:sy n="90" d="100"/>
      </p:scale>
      <p:origin x="0" y="4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ED01CB-BF94-4C51-A519-3EA6F6C6B4EB}" type="datetimeFigureOut">
              <a:rPr lang="en-US" smtClean="0"/>
              <a:t>7/9/2025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2E9964-DE8A-466F-97FF-BAEF0556FB59}" type="slidenum">
              <a:rPr lang="en-US" smtClean="0"/>
              <a:t>‹#›</a:t>
            </a:fld>
            <a:endParaRPr lang="en-US"/>
          </a:p>
        </p:txBody>
      </p:sp>
    </p:spTree>
    <p:extLst>
      <p:ext uri="{BB962C8B-B14F-4D97-AF65-F5344CB8AC3E}">
        <p14:creationId xmlns:p14="http://schemas.microsoft.com/office/powerpoint/2010/main" val="1360356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3E28-A4CF-40B3-9D53-7578EA86A4AD}" type="slidenum">
              <a:rPr lang="en-US" smtClean="0"/>
              <a:pPr/>
              <a:t>1</a:t>
            </a:fld>
            <a:endParaRPr lang="en-US"/>
          </a:p>
        </p:txBody>
      </p:sp>
    </p:spTree>
    <p:extLst>
      <p:ext uri="{BB962C8B-B14F-4D97-AF65-F5344CB8AC3E}">
        <p14:creationId xmlns:p14="http://schemas.microsoft.com/office/powerpoint/2010/main" val="650494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9916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3</a:t>
            </a:fld>
            <a:endParaRPr lang="en-US"/>
          </a:p>
        </p:txBody>
      </p:sp>
    </p:spTree>
    <p:extLst>
      <p:ext uri="{BB962C8B-B14F-4D97-AF65-F5344CB8AC3E}">
        <p14:creationId xmlns:p14="http://schemas.microsoft.com/office/powerpoint/2010/main" val="2865882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C.</a:t>
            </a:r>
          </a:p>
          <a:p>
            <a:r>
              <a:rPr lang="en-US" dirty="0"/>
              <a:t>A- Incorrect- Pump parts do not need to be sterilized daily. Sterilizing is not the same as sanitizing. Sometimes</a:t>
            </a:r>
            <a:r>
              <a:rPr lang="en-US" baseline="0" dirty="0"/>
              <a:t> NICU policies request this a few times a week, but the parent with a healthy newborn can wash the pump parts in the dishwasher or hot soapy water after use.</a:t>
            </a:r>
          </a:p>
          <a:p>
            <a:r>
              <a:rPr lang="en-US" baseline="0" dirty="0"/>
              <a:t>B.- Incorrect- Pumping can stop after flow ceases, often after the second or third letdown. There is no evidence that pumping after milk flow stops is beneficial.</a:t>
            </a:r>
          </a:p>
          <a:p>
            <a:r>
              <a:rPr lang="en-US" baseline="0" dirty="0"/>
              <a:t>D.- Incorrect- Pump differ greatly on whether they even have a stimulation phase. For example, the </a:t>
            </a:r>
            <a:r>
              <a:rPr lang="en-US" baseline="0" dirty="0" err="1"/>
              <a:t>Ameda</a:t>
            </a:r>
            <a:r>
              <a:rPr lang="en-US" baseline="0" dirty="0"/>
              <a:t> Finesse, as we saw, does not have a stimulation phase. The Spectra does not start in the stimulation phase. </a:t>
            </a:r>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4</a:t>
            </a:fld>
            <a:endParaRPr lang="en-US"/>
          </a:p>
        </p:txBody>
      </p:sp>
    </p:spTree>
    <p:extLst>
      <p:ext uri="{BB962C8B-B14F-4D97-AF65-F5344CB8AC3E}">
        <p14:creationId xmlns:p14="http://schemas.microsoft.com/office/powerpoint/2010/main" val="112070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C.</a:t>
            </a:r>
          </a:p>
          <a:p>
            <a:r>
              <a:rPr lang="en-US" dirty="0"/>
              <a:t>A.- This is incorrect. It is safe for freshly expressed milk to sit out at room temp for 4-6 hours.</a:t>
            </a:r>
          </a:p>
          <a:p>
            <a:r>
              <a:rPr lang="en-US" dirty="0"/>
              <a:t>B. This is incorrect- thawed refrigerated milk that has not been rewarmed yet should be used within 24 hours.</a:t>
            </a:r>
          </a:p>
          <a:p>
            <a:r>
              <a:rPr lang="en-US" dirty="0"/>
              <a:t>D. Expressed breastmilk is considered safe in the refrigerator for 4 days, according to the CDC guidelines from 2018 (see session 7)</a:t>
            </a:r>
          </a:p>
        </p:txBody>
      </p:sp>
      <p:sp>
        <p:nvSpPr>
          <p:cNvPr id="4" name="Slide Number Placeholder 3"/>
          <p:cNvSpPr>
            <a:spLocks noGrp="1"/>
          </p:cNvSpPr>
          <p:nvPr>
            <p:ph type="sldNum" sz="quarter" idx="10"/>
          </p:nvPr>
        </p:nvSpPr>
        <p:spPr/>
        <p:txBody>
          <a:bodyPr/>
          <a:lstStyle/>
          <a:p>
            <a:fld id="{A02E9964-DE8A-466F-97FF-BAEF0556FB59}" type="slidenum">
              <a:rPr lang="en-US" smtClean="0"/>
              <a:t>5</a:t>
            </a:fld>
            <a:endParaRPr lang="en-US"/>
          </a:p>
        </p:txBody>
      </p:sp>
    </p:spTree>
    <p:extLst>
      <p:ext uri="{BB962C8B-B14F-4D97-AF65-F5344CB8AC3E}">
        <p14:creationId xmlns:p14="http://schemas.microsoft.com/office/powerpoint/2010/main" val="72559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 is A</a:t>
            </a:r>
          </a:p>
          <a:p>
            <a:r>
              <a:rPr lang="en-US" dirty="0"/>
              <a:t>B- this is incorrect because the mother does not need</a:t>
            </a:r>
            <a:r>
              <a:rPr lang="en-US" baseline="0" dirty="0"/>
              <a:t> a full freezer before returning to work.  Pumping so much extra would cause over-production.</a:t>
            </a:r>
          </a:p>
          <a:p>
            <a:r>
              <a:rPr lang="en-US" baseline="0" dirty="0"/>
              <a:t>C- this is incorrect  because she should be fine storing just an extra 1-4 oz (30-120ml) per day.</a:t>
            </a:r>
          </a:p>
        </p:txBody>
      </p:sp>
      <p:sp>
        <p:nvSpPr>
          <p:cNvPr id="4" name="Slide Number Placeholder 3"/>
          <p:cNvSpPr>
            <a:spLocks noGrp="1"/>
          </p:cNvSpPr>
          <p:nvPr>
            <p:ph type="sldNum" sz="quarter" idx="10"/>
          </p:nvPr>
        </p:nvSpPr>
        <p:spPr/>
        <p:txBody>
          <a:bodyPr/>
          <a:lstStyle/>
          <a:p>
            <a:fld id="{A02E9964-DE8A-466F-97FF-BAEF0556FB59}" type="slidenum">
              <a:rPr lang="en-US" smtClean="0"/>
              <a:t>6</a:t>
            </a:fld>
            <a:endParaRPr lang="en-US"/>
          </a:p>
        </p:txBody>
      </p:sp>
    </p:spTree>
    <p:extLst>
      <p:ext uri="{BB962C8B-B14F-4D97-AF65-F5344CB8AC3E}">
        <p14:creationId xmlns:p14="http://schemas.microsoft.com/office/powerpoint/2010/main" val="1247907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correct answer</a:t>
            </a:r>
            <a:r>
              <a:rPr lang="en-US" baseline="0" dirty="0"/>
              <a:t> is C</a:t>
            </a:r>
          </a:p>
          <a:p>
            <a:r>
              <a:rPr lang="en-US" baseline="0" dirty="0"/>
              <a:t>A- incorrect- a sink is not required in the space provided by the employer</a:t>
            </a:r>
          </a:p>
          <a:p>
            <a:r>
              <a:rPr lang="en-US" baseline="0" dirty="0"/>
              <a:t>B- incorrect- the employer does not need to compensate the employee for the break time taken.</a:t>
            </a:r>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7</a:t>
            </a:fld>
            <a:endParaRPr lang="en-US"/>
          </a:p>
        </p:txBody>
      </p:sp>
    </p:spTree>
    <p:extLst>
      <p:ext uri="{BB962C8B-B14F-4D97-AF65-F5344CB8AC3E}">
        <p14:creationId xmlns:p14="http://schemas.microsoft.com/office/powerpoint/2010/main" val="1943740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2E9964-DE8A-466F-97FF-BAEF0556FB59}" type="slidenum">
              <a:rPr lang="en-US" smtClean="0"/>
              <a:t>8</a:t>
            </a:fld>
            <a:endParaRPr lang="en-US"/>
          </a:p>
        </p:txBody>
      </p:sp>
    </p:spTree>
    <p:extLst>
      <p:ext uri="{BB962C8B-B14F-4D97-AF65-F5344CB8AC3E}">
        <p14:creationId xmlns:p14="http://schemas.microsoft.com/office/powerpoint/2010/main" val="3924058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read these</a:t>
            </a:r>
            <a:r>
              <a:rPr lang="en-US" baseline="0" dirty="0"/>
              <a:t> objectives for Session 8</a:t>
            </a:r>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9</a:t>
            </a:fld>
            <a:endParaRPr lang="en-US"/>
          </a:p>
        </p:txBody>
      </p:sp>
    </p:spTree>
    <p:extLst>
      <p:ext uri="{BB962C8B-B14F-4D97-AF65-F5344CB8AC3E}">
        <p14:creationId xmlns:p14="http://schemas.microsoft.com/office/powerpoint/2010/main" val="238665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First lets talk about Medications in Mothers Milk</a:t>
            </a:r>
          </a:p>
        </p:txBody>
      </p:sp>
      <p:sp>
        <p:nvSpPr>
          <p:cNvPr id="4" name="Slide Number Placeholder 3"/>
          <p:cNvSpPr>
            <a:spLocks noGrp="1"/>
          </p:cNvSpPr>
          <p:nvPr>
            <p:ph type="sldNum" sz="quarter" idx="10"/>
          </p:nvPr>
        </p:nvSpPr>
        <p:spPr/>
        <p:txBody>
          <a:bodyPr/>
          <a:lstStyle/>
          <a:p>
            <a:fld id="{A02E9964-DE8A-466F-97FF-BAEF0556FB59}" type="slidenum">
              <a:rPr lang="en-US" smtClean="0"/>
              <a:t>10</a:t>
            </a:fld>
            <a:endParaRPr lang="en-US"/>
          </a:p>
        </p:txBody>
      </p:sp>
    </p:spTree>
    <p:extLst>
      <p:ext uri="{BB962C8B-B14F-4D97-AF65-F5344CB8AC3E}">
        <p14:creationId xmlns:p14="http://schemas.microsoft.com/office/powerpoint/2010/main" val="3026116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Basic Principles of Meds in Human Milk</a:t>
            </a:r>
          </a:p>
          <a:p>
            <a:r>
              <a:rPr lang="en-US" b="0" dirty="0"/>
              <a:t>There are several factors that determine whether</a:t>
            </a:r>
            <a:r>
              <a:rPr lang="en-US" b="0" baseline="0" dirty="0"/>
              <a:t> a medication gets into breastmilk &amp; how long it will stay in the milk. These are some of the factors:</a:t>
            </a:r>
            <a:endParaRPr lang="en-US" b="0" dirty="0"/>
          </a:p>
          <a:p>
            <a:r>
              <a:rPr lang="en-US" b="1" dirty="0"/>
              <a:t>Volume of distribution- </a:t>
            </a:r>
            <a:r>
              <a:rPr lang="en-US" dirty="0"/>
              <a:t>Does the medication go into the breastmilk?</a:t>
            </a:r>
          </a:p>
          <a:p>
            <a:r>
              <a:rPr lang="en-US" b="1" dirty="0"/>
              <a:t>Half-life of drug- </a:t>
            </a:r>
            <a:r>
              <a:rPr lang="en-US" dirty="0"/>
              <a:t>how long does</a:t>
            </a:r>
            <a:r>
              <a:rPr lang="en-US" baseline="0" dirty="0"/>
              <a:t> the medication</a:t>
            </a:r>
            <a:r>
              <a:rPr lang="en-US" dirty="0"/>
              <a:t> hang around?</a:t>
            </a:r>
          </a:p>
          <a:p>
            <a:r>
              <a:rPr lang="en-US" b="1" dirty="0"/>
              <a:t>Infant</a:t>
            </a:r>
            <a:r>
              <a:rPr lang="en-US" b="1" baseline="0" dirty="0"/>
              <a:t> Absorption- </a:t>
            </a:r>
            <a:r>
              <a:rPr lang="en-US" baseline="0" dirty="0"/>
              <a:t>Does the infant absorb the medication from the gut into the blood stream?</a:t>
            </a:r>
            <a:endParaRPr lang="en-US" dirty="0"/>
          </a:p>
          <a:p>
            <a:r>
              <a:rPr lang="en-US" b="1" dirty="0"/>
              <a:t>Effect on Milk Production</a:t>
            </a:r>
            <a:r>
              <a:rPr lang="en-US" b="0" dirty="0"/>
              <a:t>- some medications seem fine for the baby but could drop the production.</a:t>
            </a:r>
            <a:endParaRPr lang="en-US" b="1" dirty="0"/>
          </a:p>
          <a:p>
            <a:r>
              <a:rPr lang="en-US" dirty="0"/>
              <a:t>We</a:t>
            </a:r>
            <a:r>
              <a:rPr lang="en-US" baseline="0" dirty="0"/>
              <a:t> are going to talk about each of these individually in the next slides</a:t>
            </a:r>
            <a:endParaRPr lang="en-US" dirty="0"/>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11</a:t>
            </a:fld>
            <a:endParaRPr lang="en-US"/>
          </a:p>
        </p:txBody>
      </p:sp>
    </p:spTree>
    <p:extLst>
      <p:ext uri="{BB962C8B-B14F-4D97-AF65-F5344CB8AC3E}">
        <p14:creationId xmlns:p14="http://schemas.microsoft.com/office/powerpoint/2010/main" val="2048733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Volume of Distribution</a:t>
            </a:r>
          </a:p>
          <a:p>
            <a:r>
              <a:rPr lang="en-US" dirty="0"/>
              <a:t>More likely to go into breastmilk if:</a:t>
            </a:r>
          </a:p>
          <a:p>
            <a:endParaRPr lang="en-US" dirty="0"/>
          </a:p>
          <a:p>
            <a:r>
              <a:rPr lang="en-US" dirty="0"/>
              <a:t>The</a:t>
            </a:r>
            <a:r>
              <a:rPr lang="en-US" baseline="0" dirty="0"/>
              <a:t> following are factors that play an important role in determining how much of the substance will go into breastmilk:</a:t>
            </a:r>
          </a:p>
          <a:p>
            <a:r>
              <a:rPr lang="en-US" b="1" baseline="0" dirty="0"/>
              <a:t>Absorbed from the parent’s gut- </a:t>
            </a:r>
            <a:r>
              <a:rPr lang="en-US" baseline="0" dirty="0"/>
              <a:t>some substances don’t leave the parent’s gut. For example, psyllium in it’s natural form or as </a:t>
            </a:r>
            <a:r>
              <a:rPr lang="en-US" baseline="0" dirty="0" err="1"/>
              <a:t>metamucil</a:t>
            </a:r>
            <a:r>
              <a:rPr lang="en-US" baseline="0" dirty="0"/>
              <a:t>, is not absorbed from the gut into the blood stream. Therefore, the medication won’t end up in the breastmilk.</a:t>
            </a:r>
          </a:p>
          <a:p>
            <a:r>
              <a:rPr lang="en-US" b="1" dirty="0"/>
              <a:t>Drug is fat soluble- </a:t>
            </a:r>
            <a:r>
              <a:rPr lang="en-US" b="0" dirty="0"/>
              <a:t>Some</a:t>
            </a:r>
            <a:r>
              <a:rPr lang="en-US" b="0" baseline="0" dirty="0"/>
              <a:t> medicines seek to penetrate into fat. Breastmilk is high in fat, so medicines that prefer a fatty environment will have higher levels in breastmilk than medications that prefer a watery environment. A good example</a:t>
            </a:r>
            <a:endParaRPr lang="en-US" b="1"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t>Little Protein binding-</a:t>
            </a:r>
            <a:r>
              <a:rPr lang="en-US" dirty="0"/>
              <a:t>Highly bound meds stay in the blood stream and don’t go in the breastmilk, so we want to choose medications that</a:t>
            </a:r>
            <a:r>
              <a:rPr lang="en-US" baseline="0" dirty="0"/>
              <a:t> are highly protein bound. A good example is dicloxacillin. This is a common antibiotic used for mastitis. Very little of this antibiotic goes into breastmilk because it is highly protein bound.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1" baseline="0" dirty="0"/>
              <a:t>Small Molecules- </a:t>
            </a:r>
            <a:r>
              <a:rPr lang="en-US" b="0" baseline="0" dirty="0"/>
              <a:t>medications need to be small molecules to pass into breastmilk. Medications that are large don’t pass thru. A few good examples are heparin and enoxaparin. Both are used for blood clots, and are safe during lactation.</a:t>
            </a:r>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12</a:t>
            </a:fld>
            <a:endParaRPr lang="en-US"/>
          </a:p>
        </p:txBody>
      </p:sp>
    </p:spTree>
    <p:extLst>
      <p:ext uri="{BB962C8B-B14F-4D97-AF65-F5344CB8AC3E}">
        <p14:creationId xmlns:p14="http://schemas.microsoft.com/office/powerpoint/2010/main" val="2628108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Half-Life of Drug</a:t>
            </a:r>
          </a:p>
          <a:p>
            <a:r>
              <a:rPr lang="en-US" b="0" dirty="0"/>
              <a:t>The half-life of a drug is basically how long the medication stays in the body</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 longer the medication stays in the body, the more likely the medication will accumulate in the infant,</a:t>
            </a:r>
            <a:r>
              <a:rPr lang="en-US" b="0" baseline="0" dirty="0"/>
              <a:t> and create side effects for the baby. It is important that providers who write prescriptions for lactating parents know to choose shorter acting medications.</a:t>
            </a:r>
          </a:p>
          <a:p>
            <a:r>
              <a:rPr lang="en-US" b="1" baseline="0" dirty="0"/>
              <a:t>Here is an example of 2 categories of medications where we try to choose shorter acting medications:</a:t>
            </a:r>
          </a:p>
          <a:p>
            <a:r>
              <a:rPr lang="en-US" b="1" baseline="0" dirty="0"/>
              <a:t>Anti-depressants</a:t>
            </a:r>
            <a:r>
              <a:rPr lang="en-US" b="0" baseline="0" dirty="0"/>
              <a:t>- fluoxetine (Prozac) is a long-acting antidepressant, and can have more side effects in infants because of it lasting longer and accumulating in the infant. A more commonly used antidepressant is sertraline (Zoloft) because it has a shorter duration of action.</a:t>
            </a:r>
          </a:p>
          <a:p>
            <a:r>
              <a:rPr lang="en-US" b="1" baseline="0" dirty="0"/>
              <a:t>Anti-anxiety medications</a:t>
            </a:r>
            <a:r>
              <a:rPr lang="en-US" b="0" baseline="0" dirty="0"/>
              <a:t>- Some of the medications in the benzodiazepine group such as clonazepam (</a:t>
            </a:r>
            <a:r>
              <a:rPr lang="en-US" b="0" baseline="0" dirty="0" err="1"/>
              <a:t>Klonopin</a:t>
            </a:r>
            <a:r>
              <a:rPr lang="en-US" b="0" baseline="0" dirty="0"/>
              <a:t>) are long acting, and can cause more sedation to the infant than shorter acting benzodiazepines such as alprazolam (Xanax)</a:t>
            </a:r>
          </a:p>
          <a:p>
            <a:endParaRPr lang="en-US" b="1" baseline="0" dirty="0"/>
          </a:p>
        </p:txBody>
      </p:sp>
      <p:sp>
        <p:nvSpPr>
          <p:cNvPr id="4" name="Slide Number Placeholder 3"/>
          <p:cNvSpPr>
            <a:spLocks noGrp="1"/>
          </p:cNvSpPr>
          <p:nvPr>
            <p:ph type="sldNum" sz="quarter" idx="10"/>
          </p:nvPr>
        </p:nvSpPr>
        <p:spPr/>
        <p:txBody>
          <a:bodyPr/>
          <a:lstStyle/>
          <a:p>
            <a:fld id="{A02E9964-DE8A-466F-97FF-BAEF0556FB59}" type="slidenum">
              <a:rPr lang="en-US" smtClean="0"/>
              <a:t>13</a:t>
            </a:fld>
            <a:endParaRPr lang="en-US"/>
          </a:p>
        </p:txBody>
      </p:sp>
    </p:spTree>
    <p:extLst>
      <p:ext uri="{BB962C8B-B14F-4D97-AF65-F5344CB8AC3E}">
        <p14:creationId xmlns:p14="http://schemas.microsoft.com/office/powerpoint/2010/main" val="2625733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Infant Absorption of Medications</a:t>
            </a:r>
            <a:r>
              <a:rPr lang="en-US" b="1" baseline="0" dirty="0"/>
              <a:t> that are in breastmilk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Choose medications that are not well absorbed from the infant gut-</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There</a:t>
            </a:r>
            <a:r>
              <a:rPr lang="en-US" b="0" baseline="0" dirty="0"/>
              <a:t> are several medications that make it into breastmilk, but are probably not absorbed well from the infant gut into the infant blood stream.</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Good examples are medications given to the parent intravenously. Many medications are given IV because they are not absorbed well when taken by mouth. The medications might penetrate into breastmilk, but are not likely to be absorbed from the infant gut into the infant blood stream.</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Intravenous medications such as Enbrel and Humira, used most often for arthritis and intestinal inflammation, are not well absorbed by the infant so are safe during lactation.</a:t>
            </a:r>
            <a:endParaRPr lang="en-US" b="0" dirty="0"/>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14</a:t>
            </a:fld>
            <a:endParaRPr lang="en-US"/>
          </a:p>
        </p:txBody>
      </p:sp>
    </p:spTree>
    <p:extLst>
      <p:ext uri="{BB962C8B-B14F-4D97-AF65-F5344CB8AC3E}">
        <p14:creationId xmlns:p14="http://schemas.microsoft.com/office/powerpoint/2010/main" val="2637184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b="1" dirty="0"/>
              <a:t>Usually meds that are OK during pregnancy or for infants are OK for lactation</a:t>
            </a:r>
            <a:r>
              <a:rPr lang="en-US" b="0" dirty="0"/>
              <a:t>- in other words, knowing that an infant can be exposed to a medication</a:t>
            </a:r>
            <a:r>
              <a:rPr lang="en-US" b="0" baseline="0" dirty="0"/>
              <a:t> during pregnancy means that the infant can be exposed to it during lactation. However, sometimes these medications that might be safe for the infant can decrease the </a:t>
            </a:r>
            <a:r>
              <a:rPr lang="en-US" b="0" dirty="0"/>
              <a:t>production</a:t>
            </a:r>
            <a:r>
              <a:rPr lang="en-US" b="0" baseline="0" dirty="0"/>
              <a:t>, like we just discussed with decongestants.</a:t>
            </a:r>
          </a:p>
          <a:p>
            <a:r>
              <a:rPr lang="en-US" b="1" dirty="0"/>
              <a:t>Choose the best med a category</a:t>
            </a:r>
            <a:r>
              <a:rPr lang="en-US" b="0" dirty="0"/>
              <a:t>- in other words, in each medication</a:t>
            </a:r>
            <a:r>
              <a:rPr lang="en-US" b="0" baseline="0" dirty="0"/>
              <a:t> category, such as antidepressants, pain medications, and certain categories of high blood pressure medication, some medications will be better than others. You would want to choose a medication that is shortest acting and is least likely to go into breastmilk.</a:t>
            </a:r>
            <a:endParaRPr lang="en-US" b="1" dirty="0"/>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15</a:t>
            </a:fld>
            <a:endParaRPr lang="en-US"/>
          </a:p>
        </p:txBody>
      </p:sp>
    </p:spTree>
    <p:extLst>
      <p:ext uri="{BB962C8B-B14F-4D97-AF65-F5344CB8AC3E}">
        <p14:creationId xmlns:p14="http://schemas.microsoft.com/office/powerpoint/2010/main" val="152729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E27F9-1F20-B66F-1323-06FDFFDCA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8587D-982B-20F1-5DD0-AB8F61F0FC9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081D63-8C91-393D-01C8-CE1CC3A6DE70}"/>
              </a:ext>
            </a:extLst>
          </p:cNvPr>
          <p:cNvSpPr>
            <a:spLocks noGrp="1"/>
          </p:cNvSpPr>
          <p:nvPr>
            <p:ph type="body" idx="1"/>
          </p:nvPr>
        </p:nvSpPr>
        <p:spPr/>
        <p:txBody>
          <a:bodyPr/>
          <a:lstStyle/>
          <a:p>
            <a:r>
              <a:rPr lang="en-US" b="1" dirty="0"/>
              <a:t>General Guidelines on Medications During</a:t>
            </a:r>
            <a:r>
              <a:rPr lang="en-US" b="1" baseline="0" dirty="0"/>
              <a:t> Lactation</a:t>
            </a:r>
          </a:p>
          <a:p>
            <a:pPr lvl="1"/>
            <a:r>
              <a:rPr lang="en-US" b="1" dirty="0"/>
              <a:t>Use evidence-based resources for medications during lactation</a:t>
            </a:r>
            <a:r>
              <a:rPr lang="en-US" dirty="0"/>
              <a:t>	</a:t>
            </a:r>
          </a:p>
          <a:p>
            <a:pPr lvl="1"/>
            <a:r>
              <a:rPr lang="en-US" dirty="0" err="1"/>
              <a:t>Lactmed</a:t>
            </a:r>
            <a:r>
              <a:rPr lang="en-US" dirty="0"/>
              <a:t>- thru the National Library of Med- this is free and available</a:t>
            </a:r>
            <a:r>
              <a:rPr lang="en-US" baseline="0" dirty="0"/>
              <a:t> to families as well as health care providers</a:t>
            </a:r>
            <a:endParaRPr lang="en-US" dirty="0"/>
          </a:p>
          <a:p>
            <a:pPr lvl="1"/>
            <a:r>
              <a:rPr lang="en-US" dirty="0"/>
              <a:t> Medications in Mothers’ Milk by Tom Hale- this is edited</a:t>
            </a:r>
            <a:r>
              <a:rPr lang="en-US" baseline="0" dirty="0"/>
              <a:t> every 1-2 years, and needs to be purchased</a:t>
            </a:r>
          </a:p>
          <a:p>
            <a:pPr lvl="1"/>
            <a:r>
              <a:rPr lang="en-US" baseline="0" dirty="0"/>
              <a:t>Infant Risk Center- also free on the web.</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aseline="0" dirty="0"/>
              <a:t>Mothertobaby.org is an excellent resource for parents who need information about the effects of medications during pregnancy and lactation. They can give information about possible birth defects.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aseline="0" dirty="0"/>
              <a:t>E-lactancia.org is a medication database from Spain. It has good information on herbs during lactation, in addition to medications.</a:t>
            </a:r>
          </a:p>
          <a:p>
            <a:endParaRPr lang="en-US" b="1" baseline="0" dirty="0"/>
          </a:p>
          <a:p>
            <a:endParaRPr lang="en-US" b="1" baseline="0" dirty="0"/>
          </a:p>
          <a:p>
            <a:endParaRPr lang="en-US" b="1" dirty="0"/>
          </a:p>
        </p:txBody>
      </p:sp>
      <p:sp>
        <p:nvSpPr>
          <p:cNvPr id="4" name="Slide Number Placeholder 3">
            <a:extLst>
              <a:ext uri="{FF2B5EF4-FFF2-40B4-BE49-F238E27FC236}">
                <a16:creationId xmlns:a16="http://schemas.microsoft.com/office/drawing/2014/main" id="{B7888426-C023-D37D-7CBB-B6E0A3419B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0660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000" b="1" dirty="0"/>
              <a:t>The List of Unsafe Medications is Short</a:t>
            </a:r>
          </a:p>
          <a:p>
            <a:r>
              <a:rPr lang="en-US" sz="1000" dirty="0"/>
              <a:t>This means that most medications are fine during lactation, and this is an important principle to share with providers who you</a:t>
            </a:r>
            <a:r>
              <a:rPr lang="en-US" sz="1000" baseline="0" dirty="0"/>
              <a:t> work with.</a:t>
            </a:r>
            <a:endParaRPr lang="en-US" sz="1000" dirty="0"/>
          </a:p>
          <a:p>
            <a:r>
              <a:rPr lang="en-US" sz="1000" b="1" dirty="0"/>
              <a:t>Chemotherapy for maternal cancer</a:t>
            </a:r>
          </a:p>
          <a:p>
            <a:r>
              <a:rPr lang="en-US" sz="1000" b="0" dirty="0"/>
              <a:t>If mom needs treatment for cancer, it is best that she wean. Most chemotherapy</a:t>
            </a:r>
            <a:r>
              <a:rPr lang="en-US" sz="1000" b="0" baseline="0" dirty="0"/>
              <a:t> medications are not safe for the baby to be exposed to. </a:t>
            </a:r>
            <a:endParaRPr lang="en-US" sz="1000" b="0" dirty="0"/>
          </a:p>
          <a:p>
            <a:r>
              <a:rPr lang="en-US" sz="1000" b="1" dirty="0"/>
              <a:t>Radioactive meds</a:t>
            </a:r>
            <a:r>
              <a:rPr lang="en-US" sz="1000" b="0" dirty="0"/>
              <a:t>- these are mostly given to</a:t>
            </a:r>
            <a:r>
              <a:rPr lang="en-US" sz="1000" b="0" baseline="0" dirty="0"/>
              <a:t> do special radiology studies such as stress tests, bone scans, etc.</a:t>
            </a:r>
            <a:endParaRPr lang="en-US" sz="1000" b="1" dirty="0"/>
          </a:p>
          <a:p>
            <a:pPr lvl="1"/>
            <a:r>
              <a:rPr lang="en-US" sz="1000" b="0" dirty="0"/>
              <a:t>Some</a:t>
            </a:r>
            <a:r>
              <a:rPr lang="en-US" sz="1000" b="0" baseline="0" dirty="0"/>
              <a:t> very short acting radioactive medications are fine during lactation, but for the most part is it best to avoid the test until mom weans.</a:t>
            </a:r>
            <a:endParaRPr lang="en-US" sz="1000" b="0" dirty="0"/>
          </a:p>
          <a:p>
            <a:r>
              <a:rPr lang="en-US" sz="1000" b="1" dirty="0"/>
              <a:t>Codeine,</a:t>
            </a:r>
            <a:r>
              <a:rPr lang="en-US" sz="1000" b="1" baseline="0" dirty="0"/>
              <a:t> tramadol</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a:t>Some babies have certain liver characteristics that make it hard to metabolize these narcotics, causing over-sedation and death. In addition, the young newborn brain is sensitive to these medications early postpartum.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t>Substance Use</a:t>
            </a:r>
          </a:p>
          <a:p>
            <a:pPr lvl="1"/>
            <a:r>
              <a:rPr lang="en-US" sz="1000" b="0" dirty="0"/>
              <a:t>PCP, hallucinogens, amphetamines, heroin are contraindicated</a:t>
            </a:r>
            <a:r>
              <a:rPr lang="en-US" sz="1000" b="0" baseline="0" dirty="0"/>
              <a:t> during lactation. An exception is sporadic marijuana. Daily marijuana use can have negative effects on infant development.</a:t>
            </a:r>
            <a:endParaRPr lang="en-US" sz="1000" b="0" dirty="0"/>
          </a:p>
          <a:p>
            <a:r>
              <a:rPr lang="en-US" sz="1000" b="1" dirty="0"/>
              <a:t>Prolactin-lower meds such as cabergoline</a:t>
            </a:r>
          </a:p>
          <a:p>
            <a:r>
              <a:rPr lang="en-US" sz="1000" b="0" dirty="0"/>
              <a:t>These will dry mom up,</a:t>
            </a:r>
            <a:r>
              <a:rPr lang="en-US" sz="1000" b="0" baseline="0" dirty="0"/>
              <a:t> no matter when they are used during lactation</a:t>
            </a:r>
            <a:endParaRPr lang="en-US" sz="1000" dirty="0"/>
          </a:p>
          <a:p>
            <a:r>
              <a:rPr lang="en-US" sz="1000" b="1" dirty="0"/>
              <a:t>This is not a 100% comprehensive list, so it is important</a:t>
            </a:r>
            <a:r>
              <a:rPr lang="en-US" sz="1000" b="1" baseline="0" dirty="0"/>
              <a:t> to always look up medications during lactation using one of the medication resources, to be sure a medication is safe during lactation! </a:t>
            </a:r>
            <a:r>
              <a:rPr lang="en-US" sz="1000" baseline="0" dirty="0"/>
              <a:t>Also, new research on medications in mothers milk occasionally will lead to a change in recommended use of medications during breastfeeding. For example, many years ago we thought that nursing mothers should not take Lithium. After several studies were done showing that Lithium could be given safely to nursing moms as long as monitoring of the infant takes place, Lithium was no longer considered contraindicated.</a:t>
            </a:r>
            <a:endParaRPr lang="en-US" sz="1000" dirty="0"/>
          </a:p>
        </p:txBody>
      </p:sp>
      <p:sp>
        <p:nvSpPr>
          <p:cNvPr id="4" name="Slide Number Placeholder 3"/>
          <p:cNvSpPr>
            <a:spLocks noGrp="1"/>
          </p:cNvSpPr>
          <p:nvPr>
            <p:ph type="sldNum" sz="quarter" idx="10"/>
          </p:nvPr>
        </p:nvSpPr>
        <p:spPr/>
        <p:txBody>
          <a:bodyPr/>
          <a:lstStyle/>
          <a:p>
            <a:fld id="{A02E9964-DE8A-466F-97FF-BAEF0556FB59}" type="slidenum">
              <a:rPr lang="en-US" smtClean="0"/>
              <a:t>17</a:t>
            </a:fld>
            <a:endParaRPr lang="en-US"/>
          </a:p>
        </p:txBody>
      </p:sp>
    </p:spTree>
    <p:extLst>
      <p:ext uri="{BB962C8B-B14F-4D97-AF65-F5344CB8AC3E}">
        <p14:creationId xmlns:p14="http://schemas.microsoft.com/office/powerpoint/2010/main" val="1459168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Alcohol during Breastfeeding</a:t>
            </a:r>
          </a:p>
          <a:p>
            <a:r>
              <a:rPr lang="en-US" b="1" dirty="0"/>
              <a:t>Breastmilk level=blood level</a:t>
            </a:r>
          </a:p>
          <a:p>
            <a:r>
              <a:rPr lang="en-US" b="0" dirty="0"/>
              <a:t>The amount of alcohol in breastmilk</a:t>
            </a:r>
            <a:r>
              <a:rPr lang="en-US" b="0" baseline="0" dirty="0"/>
              <a:t> is the same as the amount in the brain and blood. So if a parent feels tipsy, the breastmilk has a high amount of alcohol. As the blood level of alcohol declines, so does the level in the breastmilk.</a:t>
            </a:r>
            <a:endParaRPr lang="en-US" b="0" dirty="0"/>
          </a:p>
          <a:p>
            <a:r>
              <a:rPr lang="en-US" b="1" dirty="0"/>
              <a:t>Alcohol in BM decreases infant’s intake</a:t>
            </a:r>
          </a:p>
          <a:p>
            <a:r>
              <a:rPr lang="en-US" b="0" dirty="0"/>
              <a:t>Babies</a:t>
            </a:r>
            <a:r>
              <a:rPr lang="en-US" b="0" baseline="0" dirty="0"/>
              <a:t> exposed to alcohol in breastmilk will decrease the amount of breastmilk they drink by 20-23%.</a:t>
            </a:r>
            <a:endParaRPr lang="en-US" b="0" dirty="0"/>
          </a:p>
          <a:p>
            <a:r>
              <a:rPr lang="en-US" b="1" dirty="0"/>
              <a:t>Recommendations for safety that can be applied to alcohol</a:t>
            </a:r>
            <a:r>
              <a:rPr lang="en-US" b="1" baseline="0" dirty="0"/>
              <a:t> intake while nursing</a:t>
            </a:r>
            <a:r>
              <a:rPr lang="en-US" b="1" dirty="0"/>
              <a:t>:</a:t>
            </a:r>
          </a:p>
          <a:p>
            <a:pPr lvl="1"/>
            <a:r>
              <a:rPr lang="en-US" b="1" dirty="0"/>
              <a:t>No more than 2 drinks a</a:t>
            </a:r>
            <a:r>
              <a:rPr lang="en-US" b="1" baseline="0" dirty="0"/>
              <a:t> day, but don’t drink that much daily. </a:t>
            </a:r>
            <a:r>
              <a:rPr lang="en-US" b="0" baseline="0" dirty="0"/>
              <a:t>Daily alcohol exposure for infants might have a negative effect on their development</a:t>
            </a:r>
            <a:endParaRPr lang="en-US" b="1" dirty="0"/>
          </a:p>
          <a:p>
            <a:pPr lvl="1"/>
            <a:r>
              <a:rPr lang="en-US" b="1" dirty="0"/>
              <a:t>Each drink over 1-2 hours</a:t>
            </a:r>
          </a:p>
          <a:p>
            <a:pPr lvl="1"/>
            <a:r>
              <a:rPr lang="en-US" b="0" dirty="0"/>
              <a:t>Drink each drink over 1-2 hours, to keep the alcohol level down. This will help to reduce</a:t>
            </a:r>
            <a:r>
              <a:rPr lang="en-US" b="0" baseline="0" dirty="0"/>
              <a:t> the infant’s exposure to alcohol.</a:t>
            </a:r>
            <a:endParaRPr lang="en-US" b="0" dirty="0"/>
          </a:p>
          <a:p>
            <a:pPr lvl="1"/>
            <a:r>
              <a:rPr lang="en-US" b="1" dirty="0"/>
              <a:t>Eat food when drinking</a:t>
            </a:r>
          </a:p>
          <a:p>
            <a:pPr lvl="1"/>
            <a:r>
              <a:rPr lang="en-US" b="0" dirty="0"/>
              <a:t>This helps to decrease absorption of the alcohol, and reduces</a:t>
            </a:r>
            <a:r>
              <a:rPr lang="en-US" b="0" baseline="0" dirty="0"/>
              <a:t> the blood alcohol level when drinking. </a:t>
            </a:r>
            <a:endParaRPr lang="en-US" b="0" dirty="0"/>
          </a:p>
          <a:p>
            <a:r>
              <a:rPr lang="en-US" b="1" dirty="0"/>
              <a:t>5 drinks will decrease let-down and drop milk production</a:t>
            </a:r>
          </a:p>
          <a:p>
            <a:r>
              <a:rPr lang="en-US" b="0" dirty="0"/>
              <a:t>The milk letdown will be blunted when there is a high blood alcohol level. After approximately 5 drinks, milk letdown may be problematic whether </a:t>
            </a:r>
            <a:r>
              <a:rPr lang="en-US" b="0" baseline="0" dirty="0"/>
              <a:t>nursing or pumping. This can lead to a dramatic loss of milk production over the next 12 hours.</a:t>
            </a:r>
            <a:endParaRPr lang="en-US" b="0" dirty="0"/>
          </a:p>
        </p:txBody>
      </p:sp>
      <p:sp>
        <p:nvSpPr>
          <p:cNvPr id="4" name="Slide Number Placeholder 3"/>
          <p:cNvSpPr>
            <a:spLocks noGrp="1"/>
          </p:cNvSpPr>
          <p:nvPr>
            <p:ph type="sldNum" sz="quarter" idx="10"/>
          </p:nvPr>
        </p:nvSpPr>
        <p:spPr/>
        <p:txBody>
          <a:bodyPr/>
          <a:lstStyle/>
          <a:p>
            <a:fld id="{A02E9964-DE8A-466F-97FF-BAEF0556FB59}" type="slidenum">
              <a:rPr lang="en-US" smtClean="0"/>
              <a:t>18</a:t>
            </a:fld>
            <a:endParaRPr lang="en-US"/>
          </a:p>
        </p:txBody>
      </p:sp>
    </p:spTree>
    <p:extLst>
      <p:ext uri="{BB962C8B-B14F-4D97-AF65-F5344CB8AC3E}">
        <p14:creationId xmlns:p14="http://schemas.microsoft.com/office/powerpoint/2010/main" val="3380878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Smoking</a:t>
            </a:r>
            <a:r>
              <a:rPr lang="en-US" b="1" baseline="0" dirty="0"/>
              <a:t> Cigarettes During Lactation</a:t>
            </a:r>
          </a:p>
          <a:p>
            <a:r>
              <a:rPr lang="en-US" b="1" baseline="0" dirty="0"/>
              <a:t>Smokers can breastfeed- </a:t>
            </a:r>
            <a:r>
              <a:rPr lang="en-US" b="0" baseline="0" dirty="0"/>
              <a:t>it is healthier for babies to breastfeed rather than formula feed if the lactating parent is a smoker.</a:t>
            </a:r>
          </a:p>
          <a:p>
            <a:r>
              <a:rPr lang="en-US" b="1" baseline="0" dirty="0"/>
              <a:t>Decreased milk production</a:t>
            </a:r>
            <a:r>
              <a:rPr lang="en-US" b="0" baseline="0" dirty="0"/>
              <a:t> –Smoking decreases blood flow to the breast, which can also lead to less milk production.</a:t>
            </a:r>
          </a:p>
          <a:p>
            <a:r>
              <a:rPr lang="en-US" b="1" baseline="0" dirty="0"/>
              <a:t>Possible decreased fat in breastmilk</a:t>
            </a:r>
            <a:r>
              <a:rPr lang="en-US" b="0" baseline="0" dirty="0"/>
              <a:t>- Lactating parents who smoke are at risk for having lower fat milk which can have an impact on infant growth</a:t>
            </a:r>
          </a:p>
          <a:p>
            <a:r>
              <a:rPr lang="en-US" b="1" dirty="0"/>
              <a:t>Reduce exposure by smoking right after feeding, not before</a:t>
            </a:r>
            <a:r>
              <a:rPr lang="en-US" b="0" dirty="0"/>
              <a:t>- Right after smoking a cigarette, the nicotine level is highest for the next 95 minutes. It is best to breastfeed first, then smoke to reduce the infant exposure to nicotine.</a:t>
            </a:r>
            <a:endParaRPr lang="en-US" b="1" dirty="0"/>
          </a:p>
          <a:p>
            <a:r>
              <a:rPr lang="en-US" b="1" dirty="0"/>
              <a:t>Low dose nicotine replacement is preferred-</a:t>
            </a:r>
            <a:r>
              <a:rPr lang="en-US" b="0" dirty="0"/>
              <a:t> A</a:t>
            </a:r>
            <a:r>
              <a:rPr lang="en-US" b="0" baseline="0" dirty="0"/>
              <a:t> nicotine patch or other form of nicotine substitute is preferred over smoking. The lowest dose patch, which is 7mg/day, is usually less nicotine exposure for the baby compared to smoking periodically throughout the day.</a:t>
            </a:r>
            <a:endParaRPr lang="en-US" b="1" dirty="0"/>
          </a:p>
          <a:p>
            <a:endParaRPr lang="en-US" b="1" dirty="0"/>
          </a:p>
        </p:txBody>
      </p:sp>
      <p:sp>
        <p:nvSpPr>
          <p:cNvPr id="4" name="Slide Number Placeholder 3"/>
          <p:cNvSpPr>
            <a:spLocks noGrp="1"/>
          </p:cNvSpPr>
          <p:nvPr>
            <p:ph type="sldNum" sz="quarter" idx="10"/>
          </p:nvPr>
        </p:nvSpPr>
        <p:spPr/>
        <p:txBody>
          <a:bodyPr/>
          <a:lstStyle/>
          <a:p>
            <a:fld id="{A02E9964-DE8A-466F-97FF-BAEF0556FB59}" type="slidenum">
              <a:rPr lang="en-US" smtClean="0"/>
              <a:t>19</a:t>
            </a:fld>
            <a:endParaRPr lang="en-US"/>
          </a:p>
        </p:txBody>
      </p:sp>
    </p:spTree>
    <p:extLst>
      <p:ext uri="{BB962C8B-B14F-4D97-AF65-F5344CB8AC3E}">
        <p14:creationId xmlns:p14="http://schemas.microsoft.com/office/powerpoint/2010/main" val="3127365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Vaping during Lactation</a:t>
            </a:r>
          </a:p>
          <a:p>
            <a:r>
              <a:rPr lang="en-US" dirty="0"/>
              <a:t>There is very little information known about the extent to which harmful chemicals from vaping gets into breastmilk.</a:t>
            </a:r>
          </a:p>
          <a:p>
            <a:r>
              <a:rPr lang="en-US" dirty="0"/>
              <a:t>It is thought to have similar effects as tobacco during lactation, according to the ABM protocol on substance use disorder, published in 2023 (https://abm.memberclicks.net/assets/DOCUMENTS/PROTOCOLS/ABM%20Clinical%20Protocol%2021%20SUD_English.pdf)</a:t>
            </a:r>
          </a:p>
          <a:p>
            <a:r>
              <a:rPr lang="en-US" dirty="0"/>
              <a:t>It is recommended to avoid vaping during lactation, but vaping is not a reason to quit breastfeeding.</a:t>
            </a:r>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20</a:t>
            </a:fld>
            <a:endParaRPr lang="en-US"/>
          </a:p>
        </p:txBody>
      </p:sp>
    </p:spTree>
    <p:extLst>
      <p:ext uri="{BB962C8B-B14F-4D97-AF65-F5344CB8AC3E}">
        <p14:creationId xmlns:p14="http://schemas.microsoft.com/office/powerpoint/2010/main" val="1041573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Marijuana During Lactation</a:t>
            </a:r>
          </a:p>
          <a:p>
            <a:r>
              <a:rPr lang="en-US" dirty="0"/>
              <a:t>AAP-</a:t>
            </a:r>
            <a:r>
              <a:rPr lang="en-US" baseline="0" dirty="0"/>
              <a:t> 2018</a:t>
            </a:r>
          </a:p>
          <a:p>
            <a:r>
              <a:rPr lang="en-US" baseline="0" dirty="0"/>
              <a:t>The American Academy of Pediatrics put out a statement in 2018 recommending that lactating parents NOT ingest marijuana during lactation.</a:t>
            </a:r>
          </a:p>
          <a:p>
            <a:r>
              <a:rPr lang="en-US" baseline="0" dirty="0"/>
              <a:t>We don’t have full understanding of how much THC gets into breastmilk.</a:t>
            </a:r>
          </a:p>
          <a:p>
            <a:r>
              <a:rPr lang="en-US" baseline="0" dirty="0"/>
              <a:t>There are concerns that infant exposure to THC may have negative effects on infant neurodevelopment</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Also, i</a:t>
            </a:r>
            <a:r>
              <a:rPr lang="en-US" dirty="0"/>
              <a:t>nfants and lactating parents should avoid environments with second hand marijuana smoke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2E9964-DE8A-466F-97FF-BAEF0556FB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0813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Please point out that this triage tool is in the back of the curriculum book where all of the triage tools are printed, and is very handy to use for the commonly asked question regarding what is</a:t>
            </a:r>
            <a:r>
              <a:rPr lang="en-US" b="1" baseline="0" dirty="0"/>
              <a:t> safe to take over the counter.</a:t>
            </a:r>
            <a:endParaRPr lang="en-US" baseline="0" dirty="0"/>
          </a:p>
          <a:p>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22</a:t>
            </a:fld>
            <a:endParaRPr lang="en-US"/>
          </a:p>
        </p:txBody>
      </p:sp>
    </p:spTree>
    <p:extLst>
      <p:ext uri="{BB962C8B-B14F-4D97-AF65-F5344CB8AC3E}">
        <p14:creationId xmlns:p14="http://schemas.microsoft.com/office/powerpoint/2010/main" val="3386662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Inequity in Breastfeeding Rates</a:t>
            </a:r>
          </a:p>
          <a:p>
            <a:endParaRPr lang="en-US" b="1" dirty="0"/>
          </a:p>
          <a:p>
            <a:r>
              <a:rPr lang="en-US" b="0" dirty="0"/>
              <a:t>This is a map of the states’ rates of achieving healthy people 2020 breastfeeding goals.</a:t>
            </a:r>
          </a:p>
          <a:p>
            <a:r>
              <a:rPr lang="en-US" b="0" dirty="0"/>
              <a:t>The</a:t>
            </a:r>
            <a:r>
              <a:rPr lang="en-US" b="0" baseline="0" dirty="0"/>
              <a:t> states in white have not achieved any of the HP 2020 goals</a:t>
            </a:r>
            <a:endParaRPr lang="en-US" b="0" dirty="0"/>
          </a:p>
          <a:p>
            <a:r>
              <a:rPr lang="en-US" b="1" dirty="0">
                <a:solidFill>
                  <a:schemeClr val="bg1"/>
                </a:solidFill>
              </a:rPr>
              <a:t>Lower breastfeeding rates among:</a:t>
            </a:r>
          </a:p>
          <a:p>
            <a:r>
              <a:rPr lang="en-US" b="0" dirty="0">
                <a:solidFill>
                  <a:schemeClr val="bg1"/>
                </a:solidFill>
              </a:rPr>
              <a:t>We already have discussed that certain populations in the</a:t>
            </a:r>
            <a:r>
              <a:rPr lang="en-US" b="0" baseline="0" dirty="0">
                <a:solidFill>
                  <a:schemeClr val="bg1"/>
                </a:solidFill>
              </a:rPr>
              <a:t> United States have lower rates of breastfeeding. These groups include:</a:t>
            </a:r>
            <a:endParaRPr lang="en-US" b="0" dirty="0">
              <a:solidFill>
                <a:schemeClr val="bg1"/>
              </a:solidFill>
            </a:endParaRPr>
          </a:p>
          <a:p>
            <a:pPr lvl="1"/>
            <a:r>
              <a:rPr lang="en-US" b="1" dirty="0">
                <a:solidFill>
                  <a:schemeClr val="bg1"/>
                </a:solidFill>
              </a:rPr>
              <a:t>African American women</a:t>
            </a:r>
          </a:p>
          <a:p>
            <a:pPr lvl="1"/>
            <a:r>
              <a:rPr lang="en-US" b="1" dirty="0">
                <a:solidFill>
                  <a:schemeClr val="bg1"/>
                </a:solidFill>
              </a:rPr>
              <a:t>Lower socioeconomic groups- </a:t>
            </a:r>
            <a:r>
              <a:rPr lang="en-US" b="0" dirty="0">
                <a:solidFill>
                  <a:schemeClr val="bg1"/>
                </a:solidFill>
              </a:rPr>
              <a:t>people</a:t>
            </a:r>
            <a:r>
              <a:rPr lang="en-US" b="0" baseline="0" dirty="0">
                <a:solidFill>
                  <a:schemeClr val="bg1"/>
                </a:solidFill>
              </a:rPr>
              <a:t> of lower income have lower breastfeeding rates</a:t>
            </a:r>
            <a:endParaRPr lang="en-US" b="1" dirty="0">
              <a:solidFill>
                <a:schemeClr val="bg1"/>
              </a:solidFill>
            </a:endParaRPr>
          </a:p>
          <a:p>
            <a:pPr lvl="1"/>
            <a:r>
              <a:rPr lang="en-US" b="1" dirty="0">
                <a:solidFill>
                  <a:schemeClr val="bg1"/>
                </a:solidFill>
              </a:rPr>
              <a:t>Populations with lower education</a:t>
            </a:r>
            <a:r>
              <a:rPr lang="en-US" b="0" dirty="0">
                <a:solidFill>
                  <a:schemeClr val="bg1"/>
                </a:solidFill>
              </a:rPr>
              <a:t>- the less educated a mother is, the less likely she is to breastfeed.</a:t>
            </a:r>
            <a:endParaRPr lang="en-US" b="1" dirty="0">
              <a:solidFill>
                <a:schemeClr val="bg1"/>
              </a:solidFill>
            </a:endParaRPr>
          </a:p>
          <a:p>
            <a:pPr lvl="1"/>
            <a:r>
              <a:rPr lang="en-US" b="1" dirty="0">
                <a:solidFill>
                  <a:schemeClr val="bg1"/>
                </a:solidFill>
              </a:rPr>
              <a:t>Geographic</a:t>
            </a:r>
          </a:p>
          <a:p>
            <a:pPr lvl="2"/>
            <a:r>
              <a:rPr lang="en-US" b="1" dirty="0">
                <a:solidFill>
                  <a:schemeClr val="bg1"/>
                </a:solidFill>
              </a:rPr>
              <a:t>Southern USA- </a:t>
            </a:r>
            <a:r>
              <a:rPr lang="en-US" b="0" dirty="0">
                <a:solidFill>
                  <a:schemeClr val="bg1"/>
                </a:solidFill>
              </a:rPr>
              <a:t>breastfeeding</a:t>
            </a:r>
            <a:r>
              <a:rPr lang="en-US" b="0" baseline="0" dirty="0">
                <a:solidFill>
                  <a:schemeClr val="bg1"/>
                </a:solidFill>
              </a:rPr>
              <a:t> rates are lowest in the Southern States, but educational levels are also lower in these states, and they are some of the poorest states in the country.</a:t>
            </a:r>
            <a:endParaRPr lang="en-US" b="1"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8354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What is Equitable Health Care?</a:t>
            </a:r>
            <a:br>
              <a:rPr lang="en-US" b="1" dirty="0"/>
            </a:br>
            <a:r>
              <a:rPr lang="en-US" sz="1000" b="1" dirty="0"/>
              <a:t>(US Institute of Medicine)</a:t>
            </a:r>
          </a:p>
          <a:p>
            <a:endParaRPr lang="en-US" sz="1000" b="1" dirty="0"/>
          </a:p>
          <a:p>
            <a:r>
              <a:rPr lang="en-US" sz="1000" b="1" dirty="0"/>
              <a:t>The United</a:t>
            </a:r>
            <a:r>
              <a:rPr lang="en-US" sz="1000" b="1" baseline="0" dirty="0"/>
              <a:t> States Institute of Medicine defines Equitable heath care as:</a:t>
            </a:r>
          </a:p>
          <a:p>
            <a:r>
              <a:rPr lang="en-US" sz="1000" b="1" baseline="0" dirty="0"/>
              <a:t>Care that does not vary in quality because of:</a:t>
            </a:r>
          </a:p>
          <a:p>
            <a:r>
              <a:rPr lang="en-US" sz="1000" b="1" baseline="0" dirty="0"/>
              <a:t>Race</a:t>
            </a:r>
          </a:p>
          <a:p>
            <a:r>
              <a:rPr lang="en-US" sz="1000" b="1" baseline="0" dirty="0"/>
              <a:t>Gender </a:t>
            </a:r>
          </a:p>
          <a:p>
            <a:r>
              <a:rPr lang="en-US" sz="1000" b="1" baseline="0" dirty="0"/>
              <a:t>Income </a:t>
            </a:r>
          </a:p>
          <a:p>
            <a:r>
              <a:rPr lang="en-US" sz="1000" b="1" baseline="0" dirty="0"/>
              <a:t>Location</a:t>
            </a:r>
          </a:p>
          <a:p>
            <a:r>
              <a:rPr lang="en-US" sz="1000" b="0" baseline="0" dirty="0"/>
              <a:t>This means that everyone should have  </a:t>
            </a:r>
            <a:r>
              <a:rPr lang="en-US" sz="1000" b="0" u="none" baseline="0" dirty="0"/>
              <a:t>the same opportunity for optimal health care</a:t>
            </a:r>
            <a:r>
              <a:rPr lang="en-US" sz="1000" b="0" baseline="0" dirty="0"/>
              <a:t>.</a:t>
            </a:r>
          </a:p>
          <a:p>
            <a:r>
              <a:rPr lang="en-US" sz="1000" b="0" baseline="0" dirty="0"/>
              <a:t>Equal does not mean equitable. For example, anyone can walk into an urgent care for medical care, but that does not mean those without insurance, who cannot pay for labs and </a:t>
            </a:r>
            <a:r>
              <a:rPr lang="en-US" sz="1000" b="0" baseline="0" dirty="0" err="1"/>
              <a:t>xrays</a:t>
            </a:r>
            <a:r>
              <a:rPr lang="en-US" sz="1000" b="0" baseline="0" dirty="0"/>
              <a:t>, will receive the same care as those with insurance. To make care equitable, vulnerable populations may need different services, education, support than others. Therefore, the services for vulnerable populations are not equal to the services of non-vulnerable populations, but the different services allow for equitable health care.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5247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Equitable Health Care Is not the same as Equal Health Care</a:t>
            </a:r>
          </a:p>
          <a:p>
            <a:r>
              <a:rPr lang="en-US" dirty="0"/>
              <a:t>This picture shows that some populations need different support and care to provide equity, but removing all barriers</a:t>
            </a:r>
            <a:r>
              <a:rPr lang="en-US" baseline="0" dirty="0"/>
              <a:t> to </a:t>
            </a:r>
            <a:r>
              <a:rPr lang="en-US" baseline="0"/>
              <a:t>optimal breastfeeding would </a:t>
            </a:r>
            <a:r>
              <a:rPr lang="en-US" baseline="0" dirty="0"/>
              <a:t>provide liberation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5453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Create a Culture of Equity</a:t>
            </a:r>
          </a:p>
          <a:p>
            <a:r>
              <a:rPr lang="en-US" b="0" dirty="0"/>
              <a:t>A first step in tackling health care equity in your community is to recognize which</a:t>
            </a:r>
            <a:r>
              <a:rPr lang="en-US" b="0" baseline="0" dirty="0"/>
              <a:t> populations have fewer breastfeeding resources and less support</a:t>
            </a:r>
          </a:p>
          <a:p>
            <a:r>
              <a:rPr lang="en-US" b="0" baseline="0" dirty="0"/>
              <a:t>Because this is a breastfeeding training program, lets talk about breastfeeding inequities in your community.</a:t>
            </a:r>
          </a:p>
          <a:p>
            <a:r>
              <a:rPr lang="en-US" b="1" baseline="0" dirty="0"/>
              <a:t>Identify the differing levels of breastfeeding support in your community</a:t>
            </a:r>
            <a:endParaRPr lang="en-US" b="0" baseline="0" dirty="0"/>
          </a:p>
          <a:p>
            <a:r>
              <a:rPr lang="en-US" b="0" baseline="0" dirty="0"/>
              <a:t>Think about what groups in your community are least likely to initiate breastfeeding?</a:t>
            </a:r>
            <a:endParaRPr lang="en-US" b="0" dirty="0"/>
          </a:p>
          <a:p>
            <a:r>
              <a:rPr lang="en-US" b="0" dirty="0"/>
              <a:t>Which</a:t>
            </a:r>
            <a:r>
              <a:rPr lang="en-US" b="0" baseline="0" dirty="0"/>
              <a:t> groups are least likely to be continue breastfeeding after leaving the hospital?</a:t>
            </a:r>
          </a:p>
          <a:p>
            <a:r>
              <a:rPr lang="en-US" b="0" baseline="0" dirty="0"/>
              <a:t>Who has access to high quality pumps, and who does not?</a:t>
            </a:r>
          </a:p>
          <a:p>
            <a:r>
              <a:rPr lang="en-US" b="0" baseline="0" dirty="0"/>
              <a:t>Which group(s) struggle with ongoing breastfeeding support?</a:t>
            </a:r>
          </a:p>
          <a:p>
            <a:r>
              <a:rPr lang="en-US" b="0" baseline="0" dirty="0"/>
              <a:t>Then, </a:t>
            </a:r>
            <a:r>
              <a:rPr lang="en-US" b="1" baseline="0" dirty="0"/>
              <a:t>Take action to improve equity using an equity lens</a:t>
            </a:r>
          </a:p>
          <a:p>
            <a:r>
              <a:rPr lang="en-US" b="0" baseline="0" dirty="0"/>
              <a:t>If you identify inequities of breastfeeding support in your population, consider addressing ways to improve the differences. You will need to use an equity lens, which we will discuss on the next few slides</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2653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Apply an Equity Lens</a:t>
            </a:r>
          </a:p>
          <a:p>
            <a:r>
              <a:rPr lang="en-US" b="0" dirty="0"/>
              <a:t>An equity lens allows people to analyze the impact of their policies and programs on vulnerable populations. </a:t>
            </a:r>
          </a:p>
          <a:p>
            <a:r>
              <a:rPr lang="en-US" b="0" dirty="0"/>
              <a:t>For example, lets say that you are designing a breastfeeding education program for your community. However, a cultural norm in your community is that the grandmother provides much of the care for the infant. Then, in order to be successful, you would want to be sure to invite grandparents to the  educational programs, or have educational programs for grandparents, so that they understand the importance of breastfeeding.</a:t>
            </a:r>
          </a:p>
          <a:p>
            <a:endParaRPr lang="en-US" b="1" dirty="0"/>
          </a:p>
          <a:p>
            <a:r>
              <a:rPr lang="en-US" b="1" dirty="0"/>
              <a:t>To apply an equity lens, one needs to work with individuals in a population to understand opportunities and barriers, address trauma-informed care, and builds trust. </a:t>
            </a:r>
          </a:p>
          <a:p>
            <a:r>
              <a:rPr lang="en-US" b="1" dirty="0"/>
              <a:t>Lets look at some examples on the next slide</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873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this slide, there is 1 example of the importance of communicating and involving leaders in a community; employing trauma informed care; and building trust, in order for your efforts to be impactful in a community</a:t>
            </a:r>
          </a:p>
        </p:txBody>
      </p:sp>
      <p:sp>
        <p:nvSpPr>
          <p:cNvPr id="4" name="Slide Number Placeholder 3"/>
          <p:cNvSpPr>
            <a:spLocks noGrp="1"/>
          </p:cNvSpPr>
          <p:nvPr>
            <p:ph type="sldNum" sz="quarter" idx="5"/>
          </p:nvPr>
        </p:nvSpPr>
        <p:spPr/>
        <p:txBody>
          <a:bodyPr/>
          <a:lstStyle/>
          <a:p>
            <a:fld id="{A02E9964-DE8A-466F-97FF-BAEF0556FB59}" type="slidenum">
              <a:rPr lang="en-US" smtClean="0"/>
              <a:t>28</a:t>
            </a:fld>
            <a:endParaRPr lang="en-US"/>
          </a:p>
        </p:txBody>
      </p:sp>
    </p:spTree>
    <p:extLst>
      <p:ext uri="{BB962C8B-B14F-4D97-AF65-F5344CB8AC3E}">
        <p14:creationId xmlns:p14="http://schemas.microsoft.com/office/powerpoint/2010/main" val="2509019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Project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this unit participants will practice the concept of incorporating diversity mindfulness while planning a breastfeeding initiative. The participants will learn from each other in small groups of 4-5. If you are conducting this training online, you may want to do this as a large group, especially if breaking into smaller groups does not work on your webinar platform.</a:t>
            </a:r>
          </a:p>
          <a:p>
            <a:r>
              <a:rPr lang="en-US" sz="1200" b="1" kern="1200" dirty="0">
                <a:solidFill>
                  <a:schemeClr val="tx1"/>
                </a:solidFill>
                <a:effectLst/>
                <a:latin typeface="+mn-lt"/>
                <a:ea typeface="+mn-ea"/>
                <a:cs typeface="+mn-cs"/>
              </a:rPr>
              <a:t>Learning 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Practice including mindfulness of diversity in planning activities</a:t>
            </a:r>
          </a:p>
          <a:p>
            <a:r>
              <a:rPr lang="en-US" sz="1200" kern="1200" dirty="0">
                <a:solidFill>
                  <a:schemeClr val="tx1"/>
                </a:solidFill>
                <a:effectLst/>
                <a:latin typeface="+mn-lt"/>
                <a:ea typeface="+mn-ea"/>
                <a:cs typeface="+mn-cs"/>
              </a:rPr>
              <a:t>2.  Identify at least 2 groups of people that would be affected adversely when designing a breastfeeding promotion project in the community</a:t>
            </a:r>
          </a:p>
          <a:p>
            <a:r>
              <a:rPr lang="en-US" sz="1200" kern="1200" dirty="0">
                <a:solidFill>
                  <a:schemeClr val="tx1"/>
                </a:solidFill>
                <a:effectLst/>
                <a:latin typeface="+mn-lt"/>
                <a:ea typeface="+mn-ea"/>
                <a:cs typeface="+mn-cs"/>
              </a:rPr>
              <a:t>3. Learn 2 new ways to include diverse groups of people in a breastfeeding activity</a:t>
            </a:r>
          </a:p>
          <a:p>
            <a:r>
              <a:rPr lang="en-US" sz="1200" b="1" kern="1200" dirty="0">
                <a:solidFill>
                  <a:schemeClr val="tx1"/>
                </a:solidFill>
                <a:effectLst/>
                <a:latin typeface="+mn-lt"/>
                <a:ea typeface="+mn-ea"/>
                <a:cs typeface="+mn-cs"/>
              </a:rPr>
              <a:t>Teaching strategy: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5 minutes</a:t>
            </a:r>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Have participants pull out the diversity worksheet from their folders.</a:t>
            </a:r>
          </a:p>
          <a:p>
            <a:r>
              <a:rPr lang="en-US" sz="1200" b="0" kern="1200" dirty="0">
                <a:solidFill>
                  <a:schemeClr val="tx1"/>
                </a:solidFill>
                <a:effectLst/>
                <a:latin typeface="+mn-lt"/>
                <a:ea typeface="+mn-ea"/>
                <a:cs typeface="+mn-cs"/>
              </a:rPr>
              <a:t>Explain the project.</a:t>
            </a:r>
            <a:r>
              <a:rPr lang="en-US" sz="1200" b="0" kern="1200" baseline="0" dirty="0">
                <a:solidFill>
                  <a:schemeClr val="tx1"/>
                </a:solidFill>
                <a:effectLst/>
                <a:latin typeface="+mn-lt"/>
                <a:ea typeface="+mn-ea"/>
                <a:cs typeface="+mn-cs"/>
              </a:rPr>
              <a:t> Read the breastfeeding project out loud, and read the questions that they will work on in small groups. </a:t>
            </a:r>
            <a:r>
              <a:rPr lang="en-US" sz="1200" b="0" kern="1200" dirty="0">
                <a:solidFill>
                  <a:schemeClr val="tx1"/>
                </a:solidFill>
                <a:effectLst/>
                <a:latin typeface="+mn-lt"/>
                <a:ea typeface="+mn-ea"/>
                <a:cs typeface="+mn-cs"/>
              </a:rPr>
              <a:t>Ask that the trainees gather in groups of 4-5. </a:t>
            </a:r>
            <a:endParaRPr lang="en-US" sz="1200" b="0" kern="1200" baseline="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15 minutes</a:t>
            </a:r>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Allow the group to talk and share ideas. They will work together to come up with some answers to the questions,</a:t>
            </a:r>
            <a:r>
              <a:rPr lang="en-US" sz="1200" b="0" kern="1200" baseline="0" dirty="0">
                <a:solidFill>
                  <a:schemeClr val="tx1"/>
                </a:solidFill>
                <a:effectLst/>
                <a:latin typeface="+mn-lt"/>
                <a:ea typeface="+mn-ea"/>
                <a:cs typeface="+mn-cs"/>
              </a:rPr>
              <a:t> and record them.</a:t>
            </a:r>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10 minutes</a:t>
            </a:r>
          </a:p>
          <a:p>
            <a:r>
              <a:rPr lang="en-US" sz="1200" b="0" kern="1200" dirty="0">
                <a:solidFill>
                  <a:schemeClr val="tx1"/>
                </a:solidFill>
                <a:effectLst/>
                <a:latin typeface="+mn-lt"/>
                <a:ea typeface="+mn-ea"/>
                <a:cs typeface="+mn-cs"/>
              </a:rPr>
              <a:t>Ask a spokesperson from each group to give a 1-2 minute summary of some answers they came up with.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53E28-A4CF-40B3-9D53-7578EA86A4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5560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this project to everyone, and on the following slides, the participants will discuss the issues regarding this, using an equity lens of person, place and process.</a:t>
            </a:r>
          </a:p>
        </p:txBody>
      </p:sp>
      <p:sp>
        <p:nvSpPr>
          <p:cNvPr id="4" name="Slide Number Placeholder 3"/>
          <p:cNvSpPr>
            <a:spLocks noGrp="1"/>
          </p:cNvSpPr>
          <p:nvPr>
            <p:ph type="sldNum" sz="quarter" idx="5"/>
          </p:nvPr>
        </p:nvSpPr>
        <p:spPr/>
        <p:txBody>
          <a:bodyPr/>
          <a:lstStyle/>
          <a:p>
            <a:fld id="{A02E9964-DE8A-466F-97FF-BAEF0556FB59}" type="slidenum">
              <a:rPr lang="en-US" smtClean="0"/>
              <a:t>30</a:t>
            </a:fld>
            <a:endParaRPr lang="en-US"/>
          </a:p>
        </p:txBody>
      </p:sp>
    </p:spTree>
    <p:extLst>
      <p:ext uri="{BB962C8B-B14F-4D97-AF65-F5344CB8AC3E}">
        <p14:creationId xmlns:p14="http://schemas.microsoft.com/office/powerpoint/2010/main" val="25622845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support project of having group meetings may support certain people more than others. Who may not be able to attend? Who would attend? Is this project designed to reach the target population? What could the breastfeeding champion do to diversify participants and decrease challenges to attendance?</a:t>
            </a:r>
          </a:p>
        </p:txBody>
      </p:sp>
      <p:sp>
        <p:nvSpPr>
          <p:cNvPr id="4" name="Slide Number Placeholder 3"/>
          <p:cNvSpPr>
            <a:spLocks noGrp="1"/>
          </p:cNvSpPr>
          <p:nvPr>
            <p:ph type="sldNum" sz="quarter" idx="5"/>
          </p:nvPr>
        </p:nvSpPr>
        <p:spPr/>
        <p:txBody>
          <a:bodyPr/>
          <a:lstStyle/>
          <a:p>
            <a:fld id="{A02E9964-DE8A-466F-97FF-BAEF0556FB59}" type="slidenum">
              <a:rPr lang="en-US" smtClean="0"/>
              <a:t>31</a:t>
            </a:fld>
            <a:endParaRPr lang="en-US"/>
          </a:p>
        </p:txBody>
      </p:sp>
    </p:spTree>
    <p:extLst>
      <p:ext uri="{BB962C8B-B14F-4D97-AF65-F5344CB8AC3E}">
        <p14:creationId xmlns:p14="http://schemas.microsoft.com/office/powerpoint/2010/main" val="636853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aspect to an equity lens is recognizing the limitations/benefits of the place chosen to have the support group. What are considerations in making sure the location is appropriate for the target population?</a:t>
            </a:r>
          </a:p>
        </p:txBody>
      </p:sp>
      <p:sp>
        <p:nvSpPr>
          <p:cNvPr id="4" name="Slide Number Placeholder 3"/>
          <p:cNvSpPr>
            <a:spLocks noGrp="1"/>
          </p:cNvSpPr>
          <p:nvPr>
            <p:ph type="sldNum" sz="quarter" idx="5"/>
          </p:nvPr>
        </p:nvSpPr>
        <p:spPr/>
        <p:txBody>
          <a:bodyPr/>
          <a:lstStyle/>
          <a:p>
            <a:fld id="{A02E9964-DE8A-466F-97FF-BAEF0556FB59}" type="slidenum">
              <a:rPr lang="en-US" smtClean="0"/>
              <a:t>32</a:t>
            </a:fld>
            <a:endParaRPr lang="en-US"/>
          </a:p>
        </p:txBody>
      </p:sp>
    </p:spTree>
    <p:extLst>
      <p:ext uri="{BB962C8B-B14F-4D97-AF65-F5344CB8AC3E}">
        <p14:creationId xmlns:p14="http://schemas.microsoft.com/office/powerpoint/2010/main" val="10059975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6F138-F915-E70A-2DA9-F9C8A0A60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FA0950-D1C4-1F7E-2C0B-F52064FE0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348FA-3D94-E337-B077-36A1394F4220}"/>
              </a:ext>
            </a:extLst>
          </p:cNvPr>
          <p:cNvSpPr>
            <a:spLocks noGrp="1"/>
          </p:cNvSpPr>
          <p:nvPr>
            <p:ph type="body" idx="1"/>
          </p:nvPr>
        </p:nvSpPr>
        <p:spPr/>
        <p:txBody>
          <a:bodyPr/>
          <a:lstStyle/>
          <a:p>
            <a:r>
              <a:rPr lang="en-US" dirty="0"/>
              <a:t>A third aspect to an equity lens is to consider process. The process of running the support group may attract some people and turn away others. What are some considerations for the process to encourage diversity and inclusion?</a:t>
            </a:r>
          </a:p>
        </p:txBody>
      </p:sp>
      <p:sp>
        <p:nvSpPr>
          <p:cNvPr id="4" name="Slide Number Placeholder 3">
            <a:extLst>
              <a:ext uri="{FF2B5EF4-FFF2-40B4-BE49-F238E27FC236}">
                <a16:creationId xmlns:a16="http://schemas.microsoft.com/office/drawing/2014/main" id="{8C4E7DB6-50BA-2E8F-3D79-22988727A16B}"/>
              </a:ext>
            </a:extLst>
          </p:cNvPr>
          <p:cNvSpPr>
            <a:spLocks noGrp="1"/>
          </p:cNvSpPr>
          <p:nvPr>
            <p:ph type="sldNum" sz="quarter" idx="5"/>
          </p:nvPr>
        </p:nvSpPr>
        <p:spPr/>
        <p:txBody>
          <a:bodyPr/>
          <a:lstStyle/>
          <a:p>
            <a:fld id="{A02E9964-DE8A-466F-97FF-BAEF0556FB59}" type="slidenum">
              <a:rPr lang="en-US" smtClean="0"/>
              <a:t>33</a:t>
            </a:fld>
            <a:endParaRPr lang="en-US"/>
          </a:p>
        </p:txBody>
      </p:sp>
    </p:spTree>
    <p:extLst>
      <p:ext uri="{BB962C8B-B14F-4D97-AF65-F5344CB8AC3E}">
        <p14:creationId xmlns:p14="http://schemas.microsoft.com/office/powerpoint/2010/main" val="578527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transition slide to show that we are going to finish the course with a few cases. If people can pair up to discuss the cases, that is fine, otherwise do them the large group, particularly if you are on webinar and cannot divide individuals up.</a:t>
            </a:r>
          </a:p>
          <a:p>
            <a:endParaRPr lang="en-US" dirty="0"/>
          </a:p>
        </p:txBody>
      </p:sp>
      <p:sp>
        <p:nvSpPr>
          <p:cNvPr id="4" name="Slide Number Placeholder 3"/>
          <p:cNvSpPr>
            <a:spLocks noGrp="1"/>
          </p:cNvSpPr>
          <p:nvPr>
            <p:ph type="sldNum" sz="quarter" idx="5"/>
          </p:nvPr>
        </p:nvSpPr>
        <p:spPr/>
        <p:txBody>
          <a:bodyPr/>
          <a:lstStyle/>
          <a:p>
            <a:fld id="{A02E9964-DE8A-466F-97FF-BAEF0556FB59}" type="slidenum">
              <a:rPr lang="en-US" smtClean="0"/>
              <a:t>34</a:t>
            </a:fld>
            <a:endParaRPr lang="en-US"/>
          </a:p>
        </p:txBody>
      </p:sp>
    </p:spTree>
    <p:extLst>
      <p:ext uri="{BB962C8B-B14F-4D97-AF65-F5344CB8AC3E}">
        <p14:creationId xmlns:p14="http://schemas.microsoft.com/office/powerpoint/2010/main" val="25747263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case can be discussed with everyone as a group, or break your group into partners, and one person will act as Marta, while the other person is the breastfeeding  champion.</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02E9964-DE8A-466F-97FF-BAEF0556FB59}" type="slidenum">
              <a:rPr lang="en-US" smtClean="0"/>
              <a:t>35</a:t>
            </a:fld>
            <a:endParaRPr lang="en-US"/>
          </a:p>
        </p:txBody>
      </p:sp>
    </p:spTree>
    <p:extLst>
      <p:ext uri="{BB962C8B-B14F-4D97-AF65-F5344CB8AC3E}">
        <p14:creationId xmlns:p14="http://schemas.microsoft.com/office/powerpoint/2010/main" val="1099144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1" dirty="0"/>
              <a:t>Case 1 Discussion</a:t>
            </a:r>
          </a:p>
          <a:p>
            <a:r>
              <a:rPr lang="en-US" sz="1100" b="1" dirty="0"/>
              <a:t>What are mom’s concerns?</a:t>
            </a:r>
          </a:p>
          <a:p>
            <a:r>
              <a:rPr lang="en-US" sz="1100" b="0" dirty="0"/>
              <a:t>The</a:t>
            </a:r>
            <a:r>
              <a:rPr lang="en-US" sz="1100" b="0" baseline="0" dirty="0"/>
              <a:t> baby has not latched.</a:t>
            </a:r>
          </a:p>
          <a:p>
            <a:r>
              <a:rPr lang="en-US" sz="1100" b="0" baseline="0" dirty="0"/>
              <a:t>Her milk </a:t>
            </a:r>
            <a:r>
              <a:rPr lang="en-US" sz="1100" b="0" dirty="0"/>
              <a:t>production</a:t>
            </a:r>
            <a:r>
              <a:rPr lang="en-US" sz="1100" b="0" baseline="0" dirty="0"/>
              <a:t> is low.</a:t>
            </a:r>
          </a:p>
          <a:p>
            <a:r>
              <a:rPr lang="en-US" sz="1100" b="0" baseline="0" dirty="0"/>
              <a:t>The baby screams at the breast.</a:t>
            </a:r>
          </a:p>
          <a:p>
            <a:r>
              <a:rPr lang="en-US" sz="1100" b="0" baseline="0" dirty="0"/>
              <a:t>Life seems overwhelming</a:t>
            </a:r>
            <a:endParaRPr lang="en-US" sz="1100" b="0" dirty="0"/>
          </a:p>
          <a:p>
            <a:r>
              <a:rPr lang="en-US" sz="1100" b="1" dirty="0"/>
              <a:t>What are mom’s goals?</a:t>
            </a:r>
          </a:p>
          <a:p>
            <a:r>
              <a:rPr lang="en-US" sz="1100" b="0" dirty="0"/>
              <a:t>To</a:t>
            </a:r>
            <a:r>
              <a:rPr lang="en-US" sz="1100" b="0" baseline="0" dirty="0"/>
              <a:t> find out if there is hope for improvement</a:t>
            </a:r>
          </a:p>
          <a:p>
            <a:r>
              <a:rPr lang="en-US" sz="1100" b="0" baseline="0" dirty="0"/>
              <a:t>To find out if it is worth pursuing breastfeeding anymore</a:t>
            </a:r>
          </a:p>
          <a:p>
            <a:r>
              <a:rPr lang="en-US" sz="1100" b="0" baseline="0" dirty="0"/>
              <a:t>To find out if the baby will ever really latch and nurse</a:t>
            </a:r>
          </a:p>
          <a:p>
            <a:r>
              <a:rPr lang="en-US" sz="1100" b="0" baseline="0" dirty="0"/>
              <a:t>To find out if she really has to continue to pump and bottle feed, </a:t>
            </a:r>
            <a:r>
              <a:rPr lang="en-US" sz="1100" b="0" baseline="0" dirty="0" err="1"/>
              <a:t>ie</a:t>
            </a:r>
            <a:r>
              <a:rPr lang="en-US" sz="1100" b="0" baseline="0" dirty="0"/>
              <a:t> is there an end to this?</a:t>
            </a:r>
          </a:p>
          <a:p>
            <a:r>
              <a:rPr lang="en-US" sz="1100" b="1" baseline="0" dirty="0"/>
              <a:t>How can you empathize with her?</a:t>
            </a:r>
            <a:endParaRPr lang="en-US" sz="1100" b="1" dirty="0"/>
          </a:p>
          <a:p>
            <a:r>
              <a:rPr lang="en-US" sz="1100" b="0" dirty="0"/>
              <a:t>Acknowledge</a:t>
            </a:r>
            <a:r>
              <a:rPr lang="en-US" sz="1100" b="0" baseline="0" dirty="0"/>
              <a:t> her dedication, with pumping every 3 hours, since she also has to continue bottle feeding too</a:t>
            </a:r>
          </a:p>
          <a:p>
            <a:r>
              <a:rPr lang="en-US" sz="1100" b="0" baseline="0" dirty="0"/>
              <a:t>Comment that it makes sense that pumping and bottle feeding is not sustainable</a:t>
            </a:r>
          </a:p>
          <a:p>
            <a:r>
              <a:rPr lang="en-US" sz="1100" b="0" baseline="0" dirty="0"/>
              <a:t>Let her know that you will support her by helping in whatever way you can.</a:t>
            </a:r>
          </a:p>
          <a:p>
            <a:r>
              <a:rPr lang="en-US" sz="1100" b="1" baseline="0" dirty="0"/>
              <a:t>What pieces of advice</a:t>
            </a:r>
            <a:r>
              <a:rPr lang="en-US" sz="1100" b="1" dirty="0"/>
              <a:t> would</a:t>
            </a:r>
            <a:r>
              <a:rPr lang="en-US" sz="1100" b="1" baseline="0" dirty="0"/>
              <a:t> help</a:t>
            </a:r>
            <a:r>
              <a:rPr lang="en-US" sz="1100" b="1" dirty="0"/>
              <a:t> her?</a:t>
            </a:r>
          </a:p>
          <a:p>
            <a:r>
              <a:rPr lang="en-US" sz="1100" b="0" dirty="0"/>
              <a:t>You</a:t>
            </a:r>
            <a:r>
              <a:rPr lang="en-US" sz="1100" b="0" baseline="0" dirty="0"/>
              <a:t> would like to check her pump to make sure it is working well.</a:t>
            </a:r>
            <a:endParaRPr lang="en-US" sz="1100" b="0" dirty="0"/>
          </a:p>
          <a:p>
            <a:r>
              <a:rPr lang="en-US" sz="1100" b="0" dirty="0"/>
              <a:t>Hold</a:t>
            </a:r>
            <a:r>
              <a:rPr lang="en-US" sz="1100" b="0" baseline="0" dirty="0"/>
              <a:t> the baby skin to skin as often as possible to allow the baby to move down to the breast on her own, when the baby is not overly hungry. </a:t>
            </a:r>
          </a:p>
          <a:p>
            <a:r>
              <a:rPr lang="en-US" sz="1100" b="0" baseline="0" dirty="0"/>
              <a:t>Don’t allow the baby to become ‘mad’ at the breast by making the baby try to latch when she is hungry, before giving her a bottle.</a:t>
            </a:r>
          </a:p>
          <a:p>
            <a:r>
              <a:rPr lang="en-US" sz="1100" b="0" baseline="0" dirty="0"/>
              <a:t>Ask for people to come over to help with all of the other home tasks, so that she can have time to hold the baby and relax/enjoy the baby.</a:t>
            </a:r>
          </a:p>
          <a:p>
            <a:r>
              <a:rPr lang="en-US" sz="1100" b="0" baseline="0" dirty="0"/>
              <a:t>Refer her to a lactation consultant or knowledgeable provider for </a:t>
            </a:r>
            <a:r>
              <a:rPr lang="en-US" sz="1100" b="0" baseline="0" dirty="0" err="1"/>
              <a:t>galactogogues</a:t>
            </a:r>
            <a:endParaRPr lang="en-US" sz="1100" b="0" baseline="0" dirty="0"/>
          </a:p>
          <a:p>
            <a:r>
              <a:rPr lang="en-US" sz="1100" b="1" dirty="0"/>
              <a:t>Shared</a:t>
            </a:r>
            <a:r>
              <a:rPr lang="en-US" sz="1100" b="1" baseline="0" dirty="0"/>
              <a:t> decision making:</a:t>
            </a:r>
          </a:p>
          <a:p>
            <a:r>
              <a:rPr lang="en-US" sz="1100" b="0" baseline="0" dirty="0"/>
              <a:t>How does she feel about trying skin to skin to put the baby to the breast?</a:t>
            </a:r>
          </a:p>
          <a:p>
            <a:r>
              <a:rPr lang="en-US" sz="1100" b="0" baseline="0" dirty="0"/>
              <a:t>Is she comfortable continuing to pump to maintain her </a:t>
            </a:r>
            <a:r>
              <a:rPr lang="en-US" sz="1100" b="0" dirty="0"/>
              <a:t>production</a:t>
            </a:r>
            <a:r>
              <a:rPr lang="en-US" sz="1100" b="0" baseline="0" dirty="0"/>
              <a:t> as she works on bringing the baby to the breast?</a:t>
            </a:r>
          </a:p>
          <a:p>
            <a:r>
              <a:rPr lang="en-US" sz="1100" b="0" baseline="0" dirty="0"/>
              <a:t>Does she feel comfortable seeing a lactation consultant in her community?</a:t>
            </a:r>
          </a:p>
          <a:p>
            <a:r>
              <a:rPr lang="en-US" sz="1100" b="0" baseline="0" dirty="0"/>
              <a:t>Does she have friends or family who she would be comfortable inviting over to help?</a:t>
            </a:r>
          </a:p>
        </p:txBody>
      </p:sp>
      <p:sp>
        <p:nvSpPr>
          <p:cNvPr id="4" name="Slide Number Placeholder 3"/>
          <p:cNvSpPr>
            <a:spLocks noGrp="1"/>
          </p:cNvSpPr>
          <p:nvPr>
            <p:ph type="sldNum" sz="quarter" idx="10"/>
          </p:nvPr>
        </p:nvSpPr>
        <p:spPr/>
        <p:txBody>
          <a:bodyPr/>
          <a:lstStyle/>
          <a:p>
            <a:fld id="{A02E9964-DE8A-466F-97FF-BAEF0556FB59}" type="slidenum">
              <a:rPr lang="en-US" smtClean="0"/>
              <a:t>36</a:t>
            </a:fld>
            <a:endParaRPr lang="en-US"/>
          </a:p>
        </p:txBody>
      </p:sp>
    </p:spTree>
    <p:extLst>
      <p:ext uri="{BB962C8B-B14F-4D97-AF65-F5344CB8AC3E}">
        <p14:creationId xmlns:p14="http://schemas.microsoft.com/office/powerpoint/2010/main" val="2746367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case can be discussed with everyone as a group, or break your group into partners, and one person will act as Marta, while the other person is the breastfeeding  champion.</a:t>
            </a:r>
            <a:endParaRPr lang="en-US"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37</a:t>
            </a:fld>
            <a:endParaRPr lang="en-US"/>
          </a:p>
        </p:txBody>
      </p:sp>
    </p:spTree>
    <p:extLst>
      <p:ext uri="{BB962C8B-B14F-4D97-AF65-F5344CB8AC3E}">
        <p14:creationId xmlns:p14="http://schemas.microsoft.com/office/powerpoint/2010/main" val="3154097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1" dirty="0"/>
              <a:t>Case 1 Discussion</a:t>
            </a:r>
          </a:p>
          <a:p>
            <a:r>
              <a:rPr lang="en-US" sz="1100" b="1" dirty="0"/>
              <a:t>What are mom’s concerns?</a:t>
            </a:r>
          </a:p>
          <a:p>
            <a:r>
              <a:rPr lang="en-US" sz="1100" b="0" dirty="0"/>
              <a:t>Milk production has decreased</a:t>
            </a:r>
            <a:endParaRPr lang="en-US" sz="1100" b="0" baseline="0" dirty="0"/>
          </a:p>
          <a:p>
            <a:r>
              <a:rPr lang="en-US" sz="1100" b="0" baseline="0" dirty="0"/>
              <a:t>The baby is pulling and tugging at the breast in the evening, not sure why.</a:t>
            </a:r>
          </a:p>
          <a:p>
            <a:r>
              <a:rPr lang="en-US" sz="1100" b="0" baseline="0" dirty="0"/>
              <a:t>The baby is up more at night to nurse</a:t>
            </a:r>
          </a:p>
          <a:p>
            <a:r>
              <a:rPr lang="en-US" sz="1100" b="0" baseline="0" dirty="0"/>
              <a:t>Does the baby need solids?</a:t>
            </a:r>
            <a:endParaRPr lang="en-US" sz="1100" b="0" dirty="0"/>
          </a:p>
          <a:p>
            <a:r>
              <a:rPr lang="en-US" sz="1100" b="1" dirty="0"/>
              <a:t>What are mom’s goals?</a:t>
            </a:r>
          </a:p>
          <a:p>
            <a:r>
              <a:rPr lang="en-US" sz="1100" b="0" dirty="0"/>
              <a:t>Figure out how she can increase her production</a:t>
            </a:r>
            <a:endParaRPr lang="en-US" sz="1100" b="0" baseline="0" dirty="0"/>
          </a:p>
          <a:p>
            <a:r>
              <a:rPr lang="en-US" sz="1100" b="0" baseline="0" dirty="0"/>
              <a:t>Wants to make pumping easier, possibly less often, at work.</a:t>
            </a:r>
          </a:p>
          <a:p>
            <a:r>
              <a:rPr lang="en-US" sz="1100" b="0" baseline="0" dirty="0"/>
              <a:t>Not have the baby wake up as much at night to breastfeed.</a:t>
            </a:r>
          </a:p>
          <a:p>
            <a:r>
              <a:rPr lang="en-US" sz="1100" b="0" baseline="0" dirty="0"/>
              <a:t>Improve the baby’s behavior at the breast in the evening.</a:t>
            </a:r>
          </a:p>
          <a:p>
            <a:r>
              <a:rPr lang="en-US" sz="1100" b="0" baseline="0" dirty="0"/>
              <a:t>Find out how to manage breastfeeding around her partner’s relatives.</a:t>
            </a:r>
          </a:p>
          <a:p>
            <a:r>
              <a:rPr lang="en-US" sz="1100" b="1" baseline="0" dirty="0"/>
              <a:t>How can you empathize with her?</a:t>
            </a:r>
            <a:endParaRPr lang="en-US" sz="1100" b="1" dirty="0"/>
          </a:p>
          <a:p>
            <a:r>
              <a:rPr lang="en-US" sz="1100" b="0" dirty="0"/>
              <a:t>Acknowledge</a:t>
            </a:r>
            <a:r>
              <a:rPr lang="en-US" sz="1100" b="0" baseline="0" dirty="0"/>
              <a:t> her dedication with nursing and pumping</a:t>
            </a:r>
          </a:p>
          <a:p>
            <a:r>
              <a:rPr lang="en-US" sz="1100" b="0" baseline="0" dirty="0"/>
              <a:t>Comment that it must be exhausting to be working all day and still be up at night for the baby.</a:t>
            </a:r>
          </a:p>
          <a:p>
            <a:r>
              <a:rPr lang="en-US" sz="1100" b="0" baseline="0" dirty="0"/>
              <a:t>You want to help make this all easier for her.</a:t>
            </a:r>
          </a:p>
          <a:p>
            <a:r>
              <a:rPr lang="en-US" sz="1100" b="1" baseline="0" dirty="0"/>
              <a:t>What pieces of advice</a:t>
            </a:r>
            <a:r>
              <a:rPr lang="en-US" sz="1100" b="1" dirty="0"/>
              <a:t> would</a:t>
            </a:r>
            <a:r>
              <a:rPr lang="en-US" sz="1100" b="1" baseline="0" dirty="0"/>
              <a:t> help</a:t>
            </a:r>
            <a:r>
              <a:rPr lang="en-US" sz="1100" b="1" dirty="0"/>
              <a:t> her?</a:t>
            </a:r>
          </a:p>
          <a:p>
            <a:r>
              <a:rPr lang="en-US" sz="1100" b="0" dirty="0"/>
              <a:t>Pump</a:t>
            </a:r>
            <a:r>
              <a:rPr lang="en-US" sz="1100" b="0" baseline="0" dirty="0"/>
              <a:t> tips, such as pumping in the am after nursing, before leaving for work</a:t>
            </a:r>
          </a:p>
          <a:p>
            <a:r>
              <a:rPr lang="en-US" sz="1100" b="0" baseline="0" dirty="0"/>
              <a:t>Ways to relax and encourage her letdown at work</a:t>
            </a:r>
          </a:p>
          <a:p>
            <a:r>
              <a:rPr lang="en-US" sz="1100" b="0" baseline="0" dirty="0"/>
              <a:t>Permission to use some formula during the day if needed. She does not have to breastfeed 100% to be successful</a:t>
            </a:r>
          </a:p>
          <a:p>
            <a:r>
              <a:rPr lang="en-US" sz="1100" b="0" baseline="0" dirty="0"/>
              <a:t>Wait until 6 </a:t>
            </a:r>
            <a:r>
              <a:rPr lang="en-US" sz="1100" b="0" baseline="0" dirty="0" err="1"/>
              <a:t>mo</a:t>
            </a:r>
            <a:r>
              <a:rPr lang="en-US" sz="1100" b="0" baseline="0" dirty="0"/>
              <a:t> for solids, so best to supplement with formula before 6 </a:t>
            </a:r>
            <a:r>
              <a:rPr lang="en-US" sz="1100" b="0" baseline="0" dirty="0" err="1"/>
              <a:t>mo</a:t>
            </a:r>
            <a:r>
              <a:rPr lang="en-US" sz="1100" b="0" baseline="0" dirty="0"/>
              <a:t> if needed</a:t>
            </a:r>
          </a:p>
          <a:p>
            <a:r>
              <a:rPr lang="en-US" sz="1100" b="0" baseline="0" dirty="0"/>
              <a:t>Counsel on travelling and breastfeeding. Encourage her to tell her family at times that she needs to rest at times with the baby.</a:t>
            </a:r>
          </a:p>
          <a:p>
            <a:endParaRPr lang="en-US" sz="1100" b="1" dirty="0"/>
          </a:p>
          <a:p>
            <a:r>
              <a:rPr lang="en-US" sz="1100" b="1" dirty="0"/>
              <a:t>Shared</a:t>
            </a:r>
            <a:r>
              <a:rPr lang="en-US" sz="1100" b="1" baseline="0" dirty="0"/>
              <a:t> decision making:</a:t>
            </a:r>
          </a:p>
          <a:p>
            <a:r>
              <a:rPr lang="en-US" sz="1100" b="0" baseline="0" dirty="0"/>
              <a:t>Does she still want to keep pumping regularly at work, or would she prefer to introduce formula?</a:t>
            </a:r>
          </a:p>
          <a:p>
            <a:r>
              <a:rPr lang="en-US" sz="1100" b="0" baseline="0" dirty="0"/>
              <a:t>Is she comfortable waiting until 6 months to start solids?</a:t>
            </a:r>
          </a:p>
          <a:p>
            <a:r>
              <a:rPr lang="en-US" sz="1100" b="0" baseline="0" dirty="0"/>
              <a:t>Does she feel comfortable leaving her family members to nurse somewhere else?</a:t>
            </a:r>
          </a:p>
        </p:txBody>
      </p:sp>
      <p:sp>
        <p:nvSpPr>
          <p:cNvPr id="4" name="Slide Number Placeholder 3"/>
          <p:cNvSpPr>
            <a:spLocks noGrp="1"/>
          </p:cNvSpPr>
          <p:nvPr>
            <p:ph type="sldNum" sz="quarter" idx="10"/>
          </p:nvPr>
        </p:nvSpPr>
        <p:spPr/>
        <p:txBody>
          <a:bodyPr/>
          <a:lstStyle/>
          <a:p>
            <a:fld id="{A02E9964-DE8A-466F-97FF-BAEF0556FB59}" type="slidenum">
              <a:rPr lang="en-US" smtClean="0"/>
              <a:t>38</a:t>
            </a:fld>
            <a:endParaRPr lang="en-US"/>
          </a:p>
        </p:txBody>
      </p:sp>
    </p:spTree>
    <p:extLst>
      <p:ext uri="{BB962C8B-B14F-4D97-AF65-F5344CB8AC3E}">
        <p14:creationId xmlns:p14="http://schemas.microsoft.com/office/powerpoint/2010/main" val="227403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Read the Conclusions for Session 8</a:t>
            </a:r>
          </a:p>
          <a:p>
            <a:endParaRPr lang="en-US" dirty="0"/>
          </a:p>
          <a:p>
            <a:endParaRPr lang="en-US" dirty="0"/>
          </a:p>
        </p:txBody>
      </p:sp>
      <p:sp>
        <p:nvSpPr>
          <p:cNvPr id="4" name="Slide Number Placeholder 3"/>
          <p:cNvSpPr>
            <a:spLocks noGrp="1"/>
          </p:cNvSpPr>
          <p:nvPr>
            <p:ph type="sldNum" sz="quarter" idx="10"/>
          </p:nvPr>
        </p:nvSpPr>
        <p:spPr/>
        <p:txBody>
          <a:bodyPr/>
          <a:lstStyle/>
          <a:p>
            <a:fld id="{A02E9964-DE8A-466F-97FF-BAEF0556FB59}" type="slidenum">
              <a:rPr lang="en-US" smtClean="0"/>
              <a:t>39</a:t>
            </a:fld>
            <a:endParaRPr lang="en-US"/>
          </a:p>
        </p:txBody>
      </p:sp>
    </p:spTree>
    <p:extLst>
      <p:ext uri="{BB962C8B-B14F-4D97-AF65-F5344CB8AC3E}">
        <p14:creationId xmlns:p14="http://schemas.microsoft.com/office/powerpoint/2010/main" val="1042292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3C5F42A-FBCB-4A49-BF20-1C806F05E381}"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216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772E9-5547-4932-AD40-D57DCA0BA91E}"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940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63E68-8877-41EE-B5B9-E1EA62308913}"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48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970958-8EB8-4309-B6E4-5D3C3C68A06F}"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9250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A88A38-7764-4E6D-A100-2D8BA2A641FD}" type="datetime1">
              <a:rPr lang="en-US" smtClean="0">
                <a:solidFill>
                  <a:prstClr val="black">
                    <a:tint val="75000"/>
                  </a:prstClr>
                </a:solidFill>
              </a:rPr>
              <a:t>7/9/2025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141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6F60-61A4-4100-A703-A6A8268E6828}"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4326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F98EAD-B851-4092-BCA2-7F295F03C31A}"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3236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0FED83-E333-445B-872D-A59F081AD48C}"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6682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F2303B-F747-4FF3-9E68-E8DB3668A4DB}" type="datetime1">
              <a:rPr lang="en-US" smtClean="0">
                <a:solidFill>
                  <a:prstClr val="black">
                    <a:tint val="75000"/>
                  </a:prstClr>
                </a:solidFill>
              </a:rPr>
              <a:t>7/9/2025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0335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FB7A2-B950-42FD-9953-B7B9C9F6207D}" type="datetime1">
              <a:rPr lang="en-US" smtClean="0">
                <a:solidFill>
                  <a:prstClr val="black">
                    <a:tint val="75000"/>
                  </a:prstClr>
                </a:solidFill>
              </a:rPr>
              <a:t>7/9/2025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332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95B25-FACC-4AB9-88D8-BB73152CFDAC}"/>
              </a:ext>
            </a:extLst>
          </p:cNvPr>
          <p:cNvSpPr>
            <a:spLocks noGrp="1"/>
          </p:cNvSpPr>
          <p:nvPr>
            <p:ph type="dt" sz="half" idx="10"/>
          </p:nvPr>
        </p:nvSpPr>
        <p:spPr/>
        <p:txBody>
          <a:bodyPr/>
          <a:lstStyle>
            <a:lvl1pPr>
              <a:defRPr/>
            </a:lvl1pPr>
          </a:lstStyle>
          <a:p>
            <a:fld id="{60D79915-D144-4870-874D-9B19245C5E17}"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3ACFB07-84A3-4A06-9652-1E21EE1575F2}"/>
              </a:ext>
            </a:extLst>
          </p:cNvPr>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4C7B5E6-A377-4193-9134-F19B05B2A8D1}"/>
              </a:ext>
            </a:extLst>
          </p:cNvPr>
          <p:cNvSpPr>
            <a:spLocks noGrp="1"/>
          </p:cNvSpPr>
          <p:nvPr>
            <p:ph type="sldNum" sz="quarter" idx="12"/>
          </p:nvPr>
        </p:nvSpPr>
        <p:spPr/>
        <p:txBody>
          <a:bodyPr/>
          <a:lstStyle>
            <a:lvl1pPr>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6871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118D806-0F6D-4FA6-8B0A-F7FC7A976EE2}" type="datetime1">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23957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omic Sans MS" pitchFamily="66"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omic Sans MS" pitchFamily="66" charset="0"/>
              </a:defRPr>
            </a:lvl1pPr>
            <a:lvl2pPr>
              <a:defRPr>
                <a:latin typeface="Comic Sans MS" pitchFamily="66" charset="0"/>
              </a:defRPr>
            </a:lvl2pPr>
            <a:lvl3pPr>
              <a:defRPr>
                <a:latin typeface="Comic Sans MS" pitchFamily="66" charset="0"/>
              </a:defRPr>
            </a:lvl3pPr>
            <a:lvl4pPr>
              <a:defRPr>
                <a:latin typeface="Comic Sans MS" pitchFamily="66" charset="0"/>
              </a:defRPr>
            </a:lvl4pPr>
            <a:lvl5pPr>
              <a:defRPr>
                <a:latin typeface="Comic Sans MS" pitchFamily="66"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A378AAD-6065-4B2E-B567-3A643EDD5C7E}" type="datetime1">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640446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A6EDB-2218-4B0D-AAF9-D52971DF7BE6}" type="datetime1">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9029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78392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58633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637188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3256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772E9-5547-4932-AD40-D57DCA0BA91E}"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5609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2157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E8EBE9CD-8BB9-48E5-A50B-EB661E9CFF95}" type="datetimeFigureOut">
              <a:rPr lang="en-US" smtClean="0">
                <a:solidFill>
                  <a:prstClr val="black">
                    <a:tint val="75000"/>
                  </a:prstClr>
                </a:solidFill>
              </a:rPr>
              <a:pPr>
                <a:defRPr/>
              </a:pPr>
              <a:t>7/9/2025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79539CC4-2ACA-4E1C-BF77-8591F8483A4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67755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4548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493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9281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94810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7977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6995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8389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35866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44538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61857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2439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267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59404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05893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5279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68777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63563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2316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92375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58575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89131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42687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video" Target="file:///C:\Documents%20and%20Settings\Don\Desktop\APPT_second_10_review\PPP_ABUSC_TXT_Time_Never_Stops.wmv" TargetMode="External"/><Relationship Id="rId2" Type="http://schemas.openxmlformats.org/officeDocument/2006/relationships/theme" Target="../theme/theme4.xml"/><Relationship Id="rId1" Type="http://schemas.openxmlformats.org/officeDocument/2006/relationships/slideLayout" Target="../slideLayouts/slideLayout11.xml"/><Relationship Id="rId6" Type="http://schemas.openxmlformats.org/officeDocument/2006/relationships/image" Target="../media/image1.emf"/><Relationship Id="rId5" Type="http://schemas.openxmlformats.org/officeDocument/2006/relationships/image" Target="../media/image4.png"/><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5.xml"/><Relationship Id="rId1" Type="http://schemas.openxmlformats.org/officeDocument/2006/relationships/slideLayout" Target="../slideLayouts/slideLayout12.xml"/><Relationship Id="rId4"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1.emf"/></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2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emf"/><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11.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12.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Oval 6">
            <a:extLst>
              <a:ext uri="{FF2B5EF4-FFF2-40B4-BE49-F238E27FC236}">
                <a16:creationId xmlns:a16="http://schemas.microsoft.com/office/drawing/2014/main" id="{BBA43458-217C-0384-2ECF-EB8A8B5768CD}"/>
              </a:ext>
            </a:extLst>
          </p:cNvPr>
          <p:cNvSpPr/>
          <p:nvPr userDrawn="1"/>
        </p:nvSpPr>
        <p:spPr>
          <a:xfrm>
            <a:off x="152400" y="6356350"/>
            <a:ext cx="383853" cy="365125"/>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3051600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72" r:id="rId4"/>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030A4-6663-40EA-A745-52DA054B795B}"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261A4669-7E27-3F9F-8C4F-C02F2CE7E6C3}"/>
              </a:ext>
            </a:extLst>
          </p:cNvPr>
          <p:cNvSpPr/>
          <p:nvPr userDrawn="1"/>
        </p:nvSpPr>
        <p:spPr>
          <a:xfrm>
            <a:off x="152400" y="6356350"/>
            <a:ext cx="383853" cy="365125"/>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450729082"/>
      </p:ext>
    </p:extLst>
  </p:cSld>
  <p:clrMap bg1="lt1" tx1="dk1" bg2="lt2" tx2="dk2" accent1="accent1" accent2="accent2" accent3="accent3" accent4="accent4" accent5="accent5" accent6="accent6" hlink="hlink" folHlink="folHlink"/>
  <p:sldLayoutIdLst>
    <p:sldLayoutId id="2147483677" r:id="rId1"/>
    <p:sldLayoutId id="2147483680" r:id="rId2"/>
    <p:sldLayoutId id="2147483685" r:id="rId3"/>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D2936-2723-49D1-A761-69F75E96D3D3}"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179342C2-8E6F-AF78-09D2-49D604DBA94C}"/>
              </a:ext>
            </a:extLst>
          </p:cNvPr>
          <p:cNvSpPr/>
          <p:nvPr userDrawn="1"/>
        </p:nvSpPr>
        <p:spPr>
          <a:xfrm>
            <a:off x="101403" y="6348977"/>
            <a:ext cx="383853" cy="365125"/>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467272942"/>
      </p:ext>
    </p:extLst>
  </p:cSld>
  <p:clrMap bg1="lt1" tx1="dk1" bg2="lt2" tx2="dk2" accent1="accent1" accent2="accent2" accent3="accent3" accent4="accent4" accent5="accent5" accent6="accent6" hlink="hlink" folHlink="folHlink"/>
  <p:sldLayoutIdLst>
    <p:sldLayoutId id="2147483688" r:id="rId1"/>
    <p:sldLayoutId id="2147483692" r:id="rId2"/>
    <p:sldLayoutId id="2147483693" r:id="rId3"/>
  </p:sldLayoutIdLst>
  <p:hf hdr="0" ftr="0" dt="0"/>
  <p:txStyles>
    <p:titleStyle>
      <a:lvl1pPr algn="ctr"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E050EB1-30CE-4D81-B632-C83627DCF031}"/>
              </a:ext>
            </a:extLst>
          </p:cNvPr>
          <p:cNvSpPr>
            <a:spLocks noGrp="1"/>
          </p:cNvSpPr>
          <p:nvPr>
            <p:ph type="title"/>
          </p:nvPr>
        </p:nvSpPr>
        <p:spPr bwMode="auto">
          <a:xfrm>
            <a:off x="2540000" y="152400"/>
            <a:ext cx="934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8F25B862-7A5C-4C18-AB06-63602509134B}"/>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E5EFB37-B6BF-4709-B3DB-E1EE729CBB36}"/>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70DCC0A-F84B-4719-9879-3827DB75AF1E}"/>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6A2B254-2174-4CA8-9D42-9C24FF8FF290}"/>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pic>
        <p:nvPicPr>
          <p:cNvPr id="8" name="PPP_ABUSC_TXT_Time_Never_Stops.wmv">
            <a:hlinkClick r:id="" action="ppaction://media"/>
            <a:extLst>
              <a:ext uri="{FF2B5EF4-FFF2-40B4-BE49-F238E27FC236}">
                <a16:creationId xmlns:a16="http://schemas.microsoft.com/office/drawing/2014/main" id="{68A845A3-0F52-407E-8220-C8EF07973D92}"/>
              </a:ext>
            </a:extLst>
          </p:cNvPr>
          <p:cNvPicPr>
            <a:picLocks noRot="1" noChangeAspect="1"/>
          </p:cNvPicPr>
          <p:nvPr>
            <a:videoFile r:link="rId3"/>
          </p:nvPr>
        </p:nvPicPr>
        <p:blipFill>
          <a:blip r:embed="rId5">
            <a:extLst>
              <a:ext uri="{28A0092B-C50C-407E-A947-70E740481C1C}">
                <a14:useLocalDpi xmlns:a14="http://schemas.microsoft.com/office/drawing/2010/main" val="0"/>
              </a:ext>
            </a:extLst>
          </a:blip>
          <a:srcRect/>
          <a:stretch>
            <a:fillRect/>
          </a:stretch>
        </p:blipFill>
        <p:spPr bwMode="auto">
          <a:xfrm>
            <a:off x="23285" y="17463"/>
            <a:ext cx="2423583"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5EEFBAC0-DA8A-B000-BB7F-DA16A6C515D1}"/>
              </a:ext>
            </a:extLst>
          </p:cNvPr>
          <p:cNvSpPr/>
          <p:nvPr userDrawn="1"/>
        </p:nvSpPr>
        <p:spPr>
          <a:xfrm>
            <a:off x="152400" y="6339145"/>
            <a:ext cx="383853" cy="365125"/>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07979639"/>
      </p:ext>
    </p:extLst>
  </p:cSld>
  <p:clrMap bg1="lt1" tx1="dk1" bg2="lt2" tx2="dk2" accent1="accent1" accent2="accent2" accent3="accent3" accent4="accent4" accent5="accent5" accent6="accent6" hlink="hlink" folHlink="folHlink"/>
  <p:sldLayoutIdLst>
    <p:sldLayoutId id="214748371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00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p:cTn id="12" fill="hold" display="0">
                  <p:stCondLst>
                    <p:cond delay="indefinite"/>
                  </p:stCondLst>
                  <p:endCondLst>
                    <p:cond evt="onNext" delay="0">
                      <p:tgtEl>
                        <p:sldTgt/>
                      </p:tgtEl>
                    </p:cond>
                    <p:cond evt="onPrev" delay="0">
                      <p:tgtEl>
                        <p:sldTgt/>
                      </p:tgtEl>
                    </p:cond>
                  </p:endCondLst>
                </p:cTn>
                <p:tgtEl>
                  <p:spTgt spid="8"/>
                </p:tgtEl>
              </p:cMediaNode>
            </p:video>
          </p:childTnLst>
        </p:cTn>
      </p:par>
    </p:tnLst>
  </p:timing>
  <p:hf hdr="0" ftr="0" dt="0"/>
  <p:txStyles>
    <p:titleStyle>
      <a:lvl1pPr algn="r" rtl="0" eaLnBrk="1" fontAlgn="base" hangingPunct="1">
        <a:spcBef>
          <a:spcPct val="0"/>
        </a:spcBef>
        <a:spcAft>
          <a:spcPct val="0"/>
        </a:spcAft>
        <a:defRPr sz="4400" kern="1200">
          <a:solidFill>
            <a:schemeClr val="bg1"/>
          </a:solidFill>
          <a:latin typeface="+mj-lt"/>
          <a:ea typeface="+mj-ea"/>
          <a:cs typeface="+mj-cs"/>
        </a:defRPr>
      </a:lvl1pPr>
      <a:lvl2pPr algn="r" rtl="0" eaLnBrk="1" fontAlgn="base" hangingPunct="1">
        <a:spcBef>
          <a:spcPct val="0"/>
        </a:spcBef>
        <a:spcAft>
          <a:spcPct val="0"/>
        </a:spcAft>
        <a:defRPr sz="4400">
          <a:solidFill>
            <a:schemeClr val="bg1"/>
          </a:solidFill>
          <a:latin typeface="Calibri" pitchFamily="34" charset="0"/>
        </a:defRPr>
      </a:lvl2pPr>
      <a:lvl3pPr algn="r" rtl="0" eaLnBrk="1" fontAlgn="base" hangingPunct="1">
        <a:spcBef>
          <a:spcPct val="0"/>
        </a:spcBef>
        <a:spcAft>
          <a:spcPct val="0"/>
        </a:spcAft>
        <a:defRPr sz="4400">
          <a:solidFill>
            <a:schemeClr val="bg1"/>
          </a:solidFill>
          <a:latin typeface="Calibri" pitchFamily="34" charset="0"/>
        </a:defRPr>
      </a:lvl3pPr>
      <a:lvl4pPr algn="r" rtl="0" eaLnBrk="1" fontAlgn="base" hangingPunct="1">
        <a:spcBef>
          <a:spcPct val="0"/>
        </a:spcBef>
        <a:spcAft>
          <a:spcPct val="0"/>
        </a:spcAft>
        <a:defRPr sz="4400">
          <a:solidFill>
            <a:schemeClr val="bg1"/>
          </a:solidFill>
          <a:latin typeface="Calibri" pitchFamily="34" charset="0"/>
        </a:defRPr>
      </a:lvl4pPr>
      <a:lvl5pPr algn="r" rtl="0" eaLnBrk="1" fontAlgn="base" hangingPunct="1">
        <a:spcBef>
          <a:spcPct val="0"/>
        </a:spcBef>
        <a:spcAft>
          <a:spcPct val="0"/>
        </a:spcAft>
        <a:defRPr sz="4400">
          <a:solidFill>
            <a:schemeClr val="bg1"/>
          </a:solidFill>
          <a:latin typeface="Calibri" pitchFamily="34" charset="0"/>
        </a:defRPr>
      </a:lvl5pPr>
      <a:lvl6pPr marL="457200" algn="r" rtl="0" eaLnBrk="1" fontAlgn="base" hangingPunct="1">
        <a:spcBef>
          <a:spcPct val="0"/>
        </a:spcBef>
        <a:spcAft>
          <a:spcPct val="0"/>
        </a:spcAft>
        <a:defRPr sz="4400">
          <a:solidFill>
            <a:schemeClr val="bg1"/>
          </a:solidFill>
          <a:latin typeface="Calibri" pitchFamily="34" charset="0"/>
        </a:defRPr>
      </a:lvl6pPr>
      <a:lvl7pPr marL="914400" algn="r" rtl="0" eaLnBrk="1" fontAlgn="base" hangingPunct="1">
        <a:spcBef>
          <a:spcPct val="0"/>
        </a:spcBef>
        <a:spcAft>
          <a:spcPct val="0"/>
        </a:spcAft>
        <a:defRPr sz="4400">
          <a:solidFill>
            <a:schemeClr val="bg1"/>
          </a:solidFill>
          <a:latin typeface="Calibri" pitchFamily="34" charset="0"/>
        </a:defRPr>
      </a:lvl7pPr>
      <a:lvl8pPr marL="1371600" algn="r" rtl="0" eaLnBrk="1" fontAlgn="base" hangingPunct="1">
        <a:spcBef>
          <a:spcPct val="0"/>
        </a:spcBef>
        <a:spcAft>
          <a:spcPct val="0"/>
        </a:spcAft>
        <a:defRPr sz="4400">
          <a:solidFill>
            <a:schemeClr val="bg1"/>
          </a:solidFill>
          <a:latin typeface="Calibri" pitchFamily="34" charset="0"/>
        </a:defRPr>
      </a:lvl8pPr>
      <a:lvl9pPr marL="1828800" algn="r" rtl="0" eaLnBrk="1" fontAlgn="base" hangingPunct="1">
        <a:spcBef>
          <a:spcPct val="0"/>
        </a:spcBef>
        <a:spcAft>
          <a:spcPct val="0"/>
        </a:spcAft>
        <a:defRPr sz="4400">
          <a:solidFill>
            <a:schemeClr val="bg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8367" y="304800"/>
            <a:ext cx="11176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78367" y="1447800"/>
            <a:ext cx="111760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Grp="1" noChangeArrowheads="1"/>
          </p:cNvSpPr>
          <p:nvPr>
            <p:ph type="dt" sz="half" idx="2"/>
          </p:nvPr>
        </p:nvSpPr>
        <p:spPr bwMode="auto">
          <a:xfrm>
            <a:off x="3048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smtClean="0">
                <a:solidFill>
                  <a:schemeClr val="tx1"/>
                </a:solidFill>
                <a:latin typeface="+mn-lt"/>
                <a:cs typeface="+mn-cs"/>
              </a:defRPr>
            </a:lvl1pPr>
          </a:lstStyle>
          <a:p>
            <a:pPr>
              <a:defRPr/>
            </a:pPr>
            <a:fld id="{D118D806-0F6D-4FA6-8B0A-F7FC7A976EE2}" type="datetime1">
              <a:rPr lang="en-US" smtClean="0">
                <a:solidFill>
                  <a:prstClr val="black">
                    <a:tint val="75000"/>
                  </a:prstClr>
                </a:solidFill>
              </a:rPr>
              <a:pPr>
                <a:defRPr/>
              </a:pPr>
              <a:t>7/9/2025</a:t>
            </a:fld>
            <a:endParaRPr lang="en-US">
              <a:solidFill>
                <a:prstClr val="black">
                  <a:tint val="75000"/>
                </a:prstClr>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solidFill>
                  <a:schemeClr val="tx1"/>
                </a:solidFill>
                <a:latin typeface="+mn-lt"/>
                <a:cs typeface="+mn-cs"/>
              </a:defRPr>
            </a:lvl1pPr>
          </a:lstStyle>
          <a:p>
            <a:pPr>
              <a:defRPr/>
            </a:pPr>
            <a:endParaRPr lang="en-US">
              <a:solidFill>
                <a:prstClr val="black">
                  <a:tint val="75000"/>
                </a:prstClr>
              </a:solidFill>
            </a:endParaRPr>
          </a:p>
        </p:txBody>
      </p:sp>
      <p:sp>
        <p:nvSpPr>
          <p:cNvPr id="1030" name="Rectangle 6"/>
          <p:cNvSpPr>
            <a:spLocks noGrp="1" noChangeArrowheads="1"/>
          </p:cNvSpPr>
          <p:nvPr>
            <p:ph type="sldNum" sz="quarter" idx="4"/>
          </p:nvPr>
        </p:nvSpPr>
        <p:spPr bwMode="auto">
          <a:xfrm>
            <a:off x="90424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B6F15528-21DE-4FAA-801E-634DDDAF4B2B}" type="slidenum">
              <a:rPr lang="en-US" smtClean="0">
                <a:solidFill>
                  <a:prstClr val="black">
                    <a:tint val="75000"/>
                  </a:prstClr>
                </a:solidFill>
              </a:rPr>
              <a:pPr>
                <a:defRPr/>
              </a:pPr>
              <a:t>‹#›</a:t>
            </a:fld>
            <a:endParaRPr lang="en-US">
              <a:solidFill>
                <a:prstClr val="black">
                  <a:tint val="75000"/>
                </a:prstClr>
              </a:solidFill>
            </a:endParaRPr>
          </a:p>
        </p:txBody>
      </p:sp>
      <p:sp>
        <p:nvSpPr>
          <p:cNvPr id="3" name="Oval 2">
            <a:extLst>
              <a:ext uri="{FF2B5EF4-FFF2-40B4-BE49-F238E27FC236}">
                <a16:creationId xmlns:a16="http://schemas.microsoft.com/office/drawing/2014/main" id="{5854D7E1-B864-7F07-5367-4EB239960294}"/>
              </a:ext>
            </a:extLst>
          </p:cNvPr>
          <p:cNvSpPr/>
          <p:nvPr userDrawn="1"/>
        </p:nvSpPr>
        <p:spPr>
          <a:xfrm>
            <a:off x="152400" y="6339145"/>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494753658"/>
      </p:ext>
    </p:extLst>
  </p:cSld>
  <p:clrMap bg1="lt1" tx1="dk1" bg2="lt2" tx2="dk2" accent1="accent1" accent2="accent2" accent3="accent3" accent4="accent4" accent5="accent5" accent6="accent6" hlink="hlink" folHlink="folHlink"/>
  <p:sldLayoutIdLst>
    <p:sldLayoutId id="2147483736" r:id="rId1"/>
  </p:sldLayoutIdLst>
  <p:hf hdr="0" ftr="0" dt="0"/>
  <p:txStyles>
    <p:titleStyle>
      <a:lvl1pPr algn="ctr" rtl="0" eaLnBrk="1" fontAlgn="base" hangingPunct="1">
        <a:spcBef>
          <a:spcPct val="0"/>
        </a:spcBef>
        <a:spcAft>
          <a:spcPct val="0"/>
        </a:spcAft>
        <a:defRPr sz="3500" b="1">
          <a:solidFill>
            <a:schemeClr val="tx1"/>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3500" b="1">
          <a:solidFill>
            <a:schemeClr val="tx1"/>
          </a:solidFill>
          <a:latin typeface="Arial" charset="0"/>
          <a:cs typeface="Arial" charset="0"/>
        </a:defRPr>
      </a:lvl2pPr>
      <a:lvl3pPr algn="ctr" rtl="0" eaLnBrk="1" fontAlgn="base" hangingPunct="1">
        <a:spcBef>
          <a:spcPct val="0"/>
        </a:spcBef>
        <a:spcAft>
          <a:spcPct val="0"/>
        </a:spcAft>
        <a:defRPr sz="3500" b="1">
          <a:solidFill>
            <a:schemeClr val="tx1"/>
          </a:solidFill>
          <a:latin typeface="Arial" charset="0"/>
          <a:cs typeface="Arial" charset="0"/>
        </a:defRPr>
      </a:lvl3pPr>
      <a:lvl4pPr algn="ctr" rtl="0" eaLnBrk="1" fontAlgn="base" hangingPunct="1">
        <a:spcBef>
          <a:spcPct val="0"/>
        </a:spcBef>
        <a:spcAft>
          <a:spcPct val="0"/>
        </a:spcAft>
        <a:defRPr sz="3500" b="1">
          <a:solidFill>
            <a:schemeClr val="tx1"/>
          </a:solidFill>
          <a:latin typeface="Arial" charset="0"/>
          <a:cs typeface="Arial" charset="0"/>
        </a:defRPr>
      </a:lvl4pPr>
      <a:lvl5pPr algn="ctr" rtl="0" eaLnBrk="1" fontAlgn="base" hangingPunct="1">
        <a:spcBef>
          <a:spcPct val="0"/>
        </a:spcBef>
        <a:spcAft>
          <a:spcPct val="0"/>
        </a:spcAft>
        <a:defRPr sz="3500" b="1">
          <a:solidFill>
            <a:schemeClr val="tx1"/>
          </a:solidFill>
          <a:latin typeface="Arial" charset="0"/>
          <a:cs typeface="Arial" charset="0"/>
        </a:defRPr>
      </a:lvl5pPr>
      <a:lvl6pPr marL="457200" algn="l" rtl="0" eaLnBrk="1" fontAlgn="base" hangingPunct="1">
        <a:spcBef>
          <a:spcPct val="0"/>
        </a:spcBef>
        <a:spcAft>
          <a:spcPct val="0"/>
        </a:spcAft>
        <a:defRPr sz="4000">
          <a:solidFill>
            <a:schemeClr val="tx1"/>
          </a:solidFill>
          <a:latin typeface="Arial" charset="0"/>
          <a:cs typeface="Arial" charset="0"/>
        </a:defRPr>
      </a:lvl6pPr>
      <a:lvl7pPr marL="914400" algn="l" rtl="0" eaLnBrk="1" fontAlgn="base" hangingPunct="1">
        <a:spcBef>
          <a:spcPct val="0"/>
        </a:spcBef>
        <a:spcAft>
          <a:spcPct val="0"/>
        </a:spcAft>
        <a:defRPr sz="4000">
          <a:solidFill>
            <a:schemeClr val="tx1"/>
          </a:solidFill>
          <a:latin typeface="Arial" charset="0"/>
          <a:cs typeface="Arial" charset="0"/>
        </a:defRPr>
      </a:lvl7pPr>
      <a:lvl8pPr marL="1371600" algn="l" rtl="0" eaLnBrk="1" fontAlgn="base" hangingPunct="1">
        <a:spcBef>
          <a:spcPct val="0"/>
        </a:spcBef>
        <a:spcAft>
          <a:spcPct val="0"/>
        </a:spcAft>
        <a:defRPr sz="4000">
          <a:solidFill>
            <a:schemeClr val="tx1"/>
          </a:solidFill>
          <a:latin typeface="Arial" charset="0"/>
          <a:cs typeface="Arial" charset="0"/>
        </a:defRPr>
      </a:lvl8pPr>
      <a:lvl9pPr marL="1828800" algn="l" rtl="0" eaLnBrk="1" fontAlgn="base" hangingPunct="1">
        <a:spcBef>
          <a:spcPct val="0"/>
        </a:spcBef>
        <a:spcAft>
          <a:spcPct val="0"/>
        </a:spcAft>
        <a:defRPr sz="40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a:solidFill>
            <a:schemeClr val="tx1"/>
          </a:solidFill>
          <a:latin typeface="+mn-lt"/>
          <a:cs typeface="+mn-cs"/>
        </a:defRPr>
      </a:lvl6pPr>
      <a:lvl7pPr marL="2971800" indent="-228600" algn="l" rtl="0" eaLnBrk="1" fontAlgn="base" hangingPunct="1">
        <a:spcBef>
          <a:spcPct val="20000"/>
        </a:spcBef>
        <a:spcAft>
          <a:spcPct val="0"/>
        </a:spcAft>
        <a:buChar char="»"/>
        <a:defRPr>
          <a:solidFill>
            <a:schemeClr val="tx1"/>
          </a:solidFill>
          <a:latin typeface="+mn-lt"/>
          <a:cs typeface="+mn-cs"/>
        </a:defRPr>
      </a:lvl7pPr>
      <a:lvl8pPr marL="3429000" indent="-228600" algn="l" rtl="0" eaLnBrk="1" fontAlgn="base" hangingPunct="1">
        <a:spcBef>
          <a:spcPct val="20000"/>
        </a:spcBef>
        <a:spcAft>
          <a:spcPct val="0"/>
        </a:spcAft>
        <a:buChar char="»"/>
        <a:defRPr>
          <a:solidFill>
            <a:schemeClr val="tx1"/>
          </a:solidFill>
          <a:latin typeface="+mn-lt"/>
          <a:cs typeface="+mn-cs"/>
        </a:defRPr>
      </a:lvl8pPr>
      <a:lvl9pPr marL="3886200" indent="-228600" algn="l" rtl="0" eaLnBrk="1" fontAlgn="base" hangingPunct="1">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8A61B-5246-4088-B0DF-707C4688193D}" type="datetime1">
              <a:rPr lang="en-US" smtClean="0"/>
              <a:t>7/9/2025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IABLE  </a:t>
            </a:r>
            <a:fld id="{B6F15528-21DE-4FAA-801E-634DDDAF4B2B}" type="slidenum">
              <a:rPr lang="en-US" smtClean="0"/>
              <a:pPr/>
              <a:t>‹#›</a:t>
            </a:fld>
            <a:endParaRPr lang="en-US" dirty="0"/>
          </a:p>
        </p:txBody>
      </p:sp>
      <p:sp>
        <p:nvSpPr>
          <p:cNvPr id="7" name="Oval 6">
            <a:extLst>
              <a:ext uri="{FF2B5EF4-FFF2-40B4-BE49-F238E27FC236}">
                <a16:creationId xmlns:a16="http://schemas.microsoft.com/office/drawing/2014/main" id="{13CE6C14-701F-F613-1C7A-D968CBF1FB3E}"/>
              </a:ext>
            </a:extLst>
          </p:cNvPr>
          <p:cNvSpPr/>
          <p:nvPr userDrawn="1"/>
        </p:nvSpPr>
        <p:spPr>
          <a:xfrm>
            <a:off x="62074" y="6358809"/>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475690717"/>
      </p:ext>
    </p:extLst>
  </p:cSld>
  <p:clrMap bg1="lt1" tx1="dk1" bg2="lt2" tx2="dk2" accent1="accent1" accent2="accent2" accent3="accent3" accent4="accent4" accent5="accent5" accent6="accent6" hlink="hlink" folHlink="folHlink"/>
  <p:sldLayoutIdLst>
    <p:sldLayoutId id="2147483803" r:id="rId1"/>
    <p:sldLayoutId id="2147483805"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57EF84D5-3486-3980-E825-4778588467A2}"/>
              </a:ext>
            </a:extLst>
          </p:cNvPr>
          <p:cNvSpPr/>
          <p:nvPr userDrawn="1"/>
        </p:nvSpPr>
        <p:spPr>
          <a:xfrm>
            <a:off x="189073" y="6356349"/>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401532065"/>
      </p:ext>
    </p:extLst>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F89E4000-F7FC-9EC7-09A3-4AE0D96E89C6}"/>
              </a:ext>
            </a:extLst>
          </p:cNvPr>
          <p:cNvSpPr/>
          <p:nvPr userDrawn="1"/>
        </p:nvSpPr>
        <p:spPr>
          <a:xfrm>
            <a:off x="189073" y="6329311"/>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951070526"/>
      </p:ext>
    </p:extLst>
  </p:cSld>
  <p:clrMap bg1="lt1" tx1="dk1" bg2="lt2" tx2="dk2" accent1="accent1" accent2="accent2" accent3="accent3" accent4="accent4" accent5="accent5" accent6="accent6" hlink="hlink" folHlink="folHlink"/>
  <p:sldLayoutIdLst>
    <p:sldLayoutId id="2147483825" r:id="rId1"/>
    <p:sldLayoutId id="214748386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7" name="Oval 6">
            <a:extLst>
              <a:ext uri="{FF2B5EF4-FFF2-40B4-BE49-F238E27FC236}">
                <a16:creationId xmlns:a16="http://schemas.microsoft.com/office/drawing/2014/main" id="{F3D91833-2364-5B6E-D8F3-7A7EB399DE35}"/>
              </a:ext>
            </a:extLst>
          </p:cNvPr>
          <p:cNvSpPr/>
          <p:nvPr userDrawn="1"/>
        </p:nvSpPr>
        <p:spPr>
          <a:xfrm>
            <a:off x="225747" y="6356349"/>
            <a:ext cx="383853" cy="365125"/>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789863611"/>
      </p:ext>
    </p:extLst>
  </p:cSld>
  <p:clrMap bg1="lt1" tx1="dk1" bg2="lt2" tx2="dk2" accent1="accent1" accent2="accent2" accent3="accent3" accent4="accent4" accent5="accent5" accent6="accent6" hlink="hlink" folHlink="folHlink"/>
  <p:sldLayoutIdLst>
    <p:sldLayoutId id="2147483839" r:id="rId1"/>
    <p:sldLayoutId id="214748384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8D806-0F6D-4FA6-8B0A-F7FC7A976EE2}" type="datetime1">
              <a:rPr lang="en-US" smtClean="0">
                <a:solidFill>
                  <a:prstClr val="black">
                    <a:tint val="75000"/>
                  </a:prstClr>
                </a:solidFill>
              </a:rPr>
              <a:t>7/9/2025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6BDA3EAD-66D7-C48D-622E-34DFBABB5647}"/>
              </a:ext>
            </a:extLst>
          </p:cNvPr>
          <p:cNvSpPr/>
          <p:nvPr userDrawn="1"/>
        </p:nvSpPr>
        <p:spPr>
          <a:xfrm>
            <a:off x="225747" y="6356350"/>
            <a:ext cx="383853" cy="365125"/>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929068047"/>
      </p:ext>
    </p:extLst>
  </p:cSld>
  <p:clrMap bg1="lt1" tx1="dk1" bg2="lt2" tx2="dk2" accent1="accent1" accent2="accent2" accent3="accent3" accent4="accent4" accent5="accent5" accent6="accent6" hlink="hlink" folHlink="folHlink"/>
  <p:sldLayoutIdLst>
    <p:sldLayoutId id="214748385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7/9/2025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
        <p:nvSpPr>
          <p:cNvPr id="7" name="Oval 6">
            <a:extLst>
              <a:ext uri="{FF2B5EF4-FFF2-40B4-BE49-F238E27FC236}">
                <a16:creationId xmlns:a16="http://schemas.microsoft.com/office/drawing/2014/main" id="{A38C5C61-4631-6D6B-4BDD-6B9301DF9148}"/>
              </a:ext>
            </a:extLst>
          </p:cNvPr>
          <p:cNvSpPr/>
          <p:nvPr userDrawn="1"/>
        </p:nvSpPr>
        <p:spPr>
          <a:xfrm>
            <a:off x="189073" y="6329311"/>
            <a:ext cx="383853" cy="365125"/>
          </a:xfrm>
          <a:prstGeom prst="ellipse">
            <a:avLst/>
          </a:prstGeom>
          <a:blipFill dpi="0" rotWithShape="1">
            <a:blip r:embed="rId1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00408139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7/9/2025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31008462"/>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723901"/>
            <a:ext cx="8106220" cy="1470025"/>
          </a:xfrm>
          <a:effectLst>
            <a:outerShdw blurRad="76200" dist="38100" dir="2700000" algn="tl" rotWithShape="0">
              <a:prstClr val="black">
                <a:alpha val="43000"/>
              </a:prstClr>
            </a:outerShdw>
          </a:effectLst>
        </p:spPr>
        <p:txBody>
          <a:bodyPr>
            <a:noAutofit/>
          </a:bodyPr>
          <a:lstStyle/>
          <a:p>
            <a:r>
              <a:rPr lang="en-US" sz="4800" b="1" dirty="0">
                <a:solidFill>
                  <a:srgbClr val="3333CC"/>
                </a:solidFill>
              </a:rPr>
              <a:t>The Outpatient</a:t>
            </a:r>
            <a:br>
              <a:rPr lang="en-US" sz="4800" b="1" dirty="0">
                <a:solidFill>
                  <a:srgbClr val="3333CC"/>
                </a:solidFill>
              </a:rPr>
            </a:br>
            <a:r>
              <a:rPr lang="en-US" sz="4800" b="1" dirty="0">
                <a:solidFill>
                  <a:srgbClr val="3333CC"/>
                </a:solidFill>
              </a:rPr>
              <a:t>Breastfeeding </a:t>
            </a:r>
            <a:br>
              <a:rPr lang="en-US" sz="4800" b="1" dirty="0">
                <a:solidFill>
                  <a:srgbClr val="3333CC"/>
                </a:solidFill>
              </a:rPr>
            </a:br>
            <a:r>
              <a:rPr lang="en-US" sz="4800" b="1" dirty="0">
                <a:solidFill>
                  <a:srgbClr val="3333CC"/>
                </a:solidFill>
              </a:rPr>
              <a:t>Champion Program</a:t>
            </a:r>
            <a:br>
              <a:rPr lang="en-US" sz="4800" b="1" dirty="0">
                <a:solidFill>
                  <a:srgbClr val="3333CC"/>
                </a:solidFill>
              </a:rPr>
            </a:br>
            <a:r>
              <a:rPr lang="en-US" sz="4800" b="1" dirty="0">
                <a:solidFill>
                  <a:srgbClr val="3333CC"/>
                </a:solidFill>
              </a:rPr>
              <a:t>Session 8</a:t>
            </a:r>
          </a:p>
        </p:txBody>
      </p:sp>
      <p:sp>
        <p:nvSpPr>
          <p:cNvPr id="3" name="Slide Number Placeholder 2"/>
          <p:cNvSpPr>
            <a:spLocks noGrp="1"/>
          </p:cNvSpPr>
          <p:nvPr>
            <p:ph type="sldNum" sz="quarter" idx="12"/>
          </p:nvPr>
        </p:nvSpPr>
        <p:spPr>
          <a:xfrm>
            <a:off x="10896600" y="5951536"/>
            <a:ext cx="482600" cy="525464"/>
          </a:xfrm>
        </p:spPr>
        <p:txBody>
          <a:bodyPr/>
          <a:lstStyle/>
          <a:p>
            <a:fld id="{D1ECC04B-8F2A-423C-90F6-A0C3105CE29F}" type="slidenum">
              <a:rPr lang="en-US" smtClean="0"/>
              <a:pPr/>
              <a:t>1</a:t>
            </a:fld>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881" y="3044826"/>
            <a:ext cx="8606119" cy="3657600"/>
          </a:xfrm>
          <a:prstGeom prst="rect">
            <a:avLst/>
          </a:prstGeom>
        </p:spPr>
      </p:pic>
    </p:spTree>
    <p:extLst>
      <p:ext uri="{BB962C8B-B14F-4D97-AF65-F5344CB8AC3E}">
        <p14:creationId xmlns:p14="http://schemas.microsoft.com/office/powerpoint/2010/main" val="1746612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457200"/>
            <a:ext cx="9144000" cy="3505199"/>
          </a:xfrm>
        </p:spPr>
        <p:txBody>
          <a:bodyPr>
            <a:normAutofit/>
          </a:bodyPr>
          <a:lstStyle/>
          <a:p>
            <a:pPr marL="285750" indent="-285750"/>
            <a:r>
              <a:rPr lang="en-US" dirty="0"/>
              <a:t>The Instructor has no conflicts of interest to disclose</a:t>
            </a:r>
          </a:p>
          <a:p>
            <a:pPr marL="285750" indent="-285750"/>
            <a:r>
              <a:rPr lang="en-US" dirty="0"/>
              <a:t>Continuing medical education credits (CMEs) and continuing education recognition points (CERPs) for IBCLE are awarded commensurate with participation and complete/submission of the evaluation form</a:t>
            </a:r>
          </a:p>
          <a:p>
            <a:pPr marL="285750" indent="-285750"/>
            <a:r>
              <a:rPr lang="en-US" dirty="0"/>
              <a:t>CMEs can be used for nursing credits</a:t>
            </a:r>
          </a:p>
          <a:p>
            <a:endParaRPr lang="en-US" dirty="0"/>
          </a:p>
        </p:txBody>
      </p:sp>
      <p:pic>
        <p:nvPicPr>
          <p:cNvPr id="1026" name="Picture 2" descr="Globe_BFKnowledgeable_1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657600"/>
            <a:ext cx="660654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85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8000"/>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3352800" y="304800"/>
            <a:ext cx="7010400" cy="646331"/>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Short Review of Session 7 Topics</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3092902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fontScale="90000"/>
          </a:bodyPr>
          <a:lstStyle/>
          <a:p>
            <a:r>
              <a:rPr lang="en-US" dirty="0">
                <a:solidFill>
                  <a:schemeClr val="bg1"/>
                </a:solidFill>
              </a:rPr>
              <a:t>Which Statement is Accurate Regarding Using a Breast Pump?</a:t>
            </a:r>
          </a:p>
        </p:txBody>
      </p:sp>
      <p:sp>
        <p:nvSpPr>
          <p:cNvPr id="3" name="Content Placeholder 2"/>
          <p:cNvSpPr>
            <a:spLocks noGrp="1"/>
          </p:cNvSpPr>
          <p:nvPr>
            <p:ph type="body" idx="1"/>
          </p:nvPr>
        </p:nvSpPr>
        <p:spPr>
          <a:xfrm>
            <a:off x="624191" y="1628877"/>
            <a:ext cx="10972800" cy="4525963"/>
          </a:xfrm>
        </p:spPr>
        <p:txBody>
          <a:bodyPr>
            <a:normAutofit/>
          </a:bodyPr>
          <a:lstStyle/>
          <a:p>
            <a:pPr marL="514350" indent="-514350">
              <a:buFont typeface="+mj-lt"/>
              <a:buAutoNum type="alphaUcPeriod"/>
            </a:pPr>
            <a:r>
              <a:rPr lang="en-US" dirty="0"/>
              <a:t>The pump parts should be sterilized in boiling water daily.</a:t>
            </a:r>
          </a:p>
          <a:p>
            <a:pPr marL="514350" indent="-514350">
              <a:buFont typeface="+mj-lt"/>
              <a:buAutoNum type="alphaUcPeriod"/>
            </a:pPr>
            <a:r>
              <a:rPr lang="en-US" dirty="0"/>
              <a:t>The parent should pump for at least 10 minutes after the milk stops flowing.</a:t>
            </a:r>
          </a:p>
          <a:p>
            <a:pPr marL="514350" indent="-514350">
              <a:buFont typeface="+mj-lt"/>
              <a:buAutoNum type="alphaUcPeriod"/>
            </a:pPr>
            <a:r>
              <a:rPr lang="en-US" dirty="0"/>
              <a:t>Increase the pump vacuum to the highest comfortable setting.</a:t>
            </a:r>
          </a:p>
          <a:p>
            <a:pPr marL="514350" indent="-514350">
              <a:buFont typeface="+mj-lt"/>
              <a:buAutoNum type="alphaUcPeriod"/>
            </a:pPr>
            <a:r>
              <a:rPr lang="en-US" dirty="0"/>
              <a:t>All pumps start in a stimulation phase, and then automatically switch to expression phase.</a:t>
            </a:r>
          </a:p>
        </p:txBody>
      </p:sp>
      <p:sp>
        <p:nvSpPr>
          <p:cNvPr id="4" name="Right Arrow 3"/>
          <p:cNvSpPr/>
          <p:nvPr/>
        </p:nvSpPr>
        <p:spPr>
          <a:xfrm>
            <a:off x="-7276" y="3378550"/>
            <a:ext cx="489204" cy="48463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271677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a:solidFill>
            <a:schemeClr val="accent5">
              <a:lumMod val="20000"/>
              <a:lumOff val="80000"/>
            </a:schemeClr>
          </a:solidFill>
        </p:spPr>
        <p:txBody>
          <a:bodyPr>
            <a:normAutofit fontScale="90000"/>
          </a:bodyPr>
          <a:lstStyle/>
          <a:p>
            <a:r>
              <a:rPr lang="en-US" dirty="0"/>
              <a:t>Which of the Following is True regarding Breastmilk Storage?</a:t>
            </a:r>
          </a:p>
        </p:txBody>
      </p:sp>
      <p:sp>
        <p:nvSpPr>
          <p:cNvPr id="3" name="Content Placeholder 2"/>
          <p:cNvSpPr>
            <a:spLocks noGrp="1"/>
          </p:cNvSpPr>
          <p:nvPr>
            <p:ph type="body" idx="1"/>
          </p:nvPr>
        </p:nvSpPr>
        <p:spPr>
          <a:xfrm>
            <a:off x="1553310" y="1452807"/>
            <a:ext cx="9571890" cy="4572000"/>
          </a:xfrm>
        </p:spPr>
        <p:txBody>
          <a:bodyPr>
            <a:normAutofit/>
          </a:bodyPr>
          <a:lstStyle/>
          <a:p>
            <a:pPr marL="514350" indent="-514350">
              <a:buFont typeface="+mj-lt"/>
              <a:buAutoNum type="alphaUcPeriod"/>
            </a:pPr>
            <a:r>
              <a:rPr lang="en-US" dirty="0"/>
              <a:t>Freshly expressed breastmilk is not safe to sit out at room temperature.</a:t>
            </a:r>
          </a:p>
          <a:p>
            <a:pPr marL="514350" indent="-514350">
              <a:buFont typeface="+mj-lt"/>
              <a:buAutoNum type="alphaUcPeriod"/>
            </a:pPr>
            <a:r>
              <a:rPr lang="en-US" dirty="0"/>
              <a:t>Frozen breastmilk that was thawed in the refrigerator, is good in the refrigerator for 3 days.</a:t>
            </a:r>
          </a:p>
          <a:p>
            <a:pPr marL="514350" indent="-514350">
              <a:buFont typeface="+mj-lt"/>
              <a:buAutoNum type="alphaUcPeriod"/>
            </a:pPr>
            <a:r>
              <a:rPr lang="en-US" dirty="0"/>
              <a:t>Breastmilk that has been in the freezer for 1 year is acceptable for consumption. </a:t>
            </a:r>
          </a:p>
          <a:p>
            <a:pPr marL="514350" indent="-514350">
              <a:buFont typeface="+mj-lt"/>
              <a:buAutoNum type="alphaUcPeriod"/>
            </a:pPr>
            <a:r>
              <a:rPr lang="en-US" dirty="0"/>
              <a:t>Expressed breastmilk is safe in a refrigerator for at least 8 days.</a:t>
            </a:r>
          </a:p>
        </p:txBody>
      </p:sp>
      <p:sp>
        <p:nvSpPr>
          <p:cNvPr id="4" name="Right Arrow 3"/>
          <p:cNvSpPr/>
          <p:nvPr/>
        </p:nvSpPr>
        <p:spPr>
          <a:xfrm>
            <a:off x="381000" y="3750156"/>
            <a:ext cx="870204" cy="517044"/>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156926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0"/>
            <a:ext cx="10465542" cy="1616075"/>
          </a:xfrm>
          <a:solidFill>
            <a:schemeClr val="accent5">
              <a:lumMod val="40000"/>
              <a:lumOff val="60000"/>
            </a:schemeClr>
          </a:solidFill>
        </p:spPr>
        <p:txBody>
          <a:bodyPr>
            <a:normAutofit fontScale="90000"/>
          </a:bodyPr>
          <a:lstStyle/>
          <a:p>
            <a:r>
              <a:rPr lang="en-US" sz="3600" dirty="0"/>
              <a:t>A mother of a 2-week-old asks you when she should start pumping to store for work. Reasonable advice includes:</a:t>
            </a:r>
            <a:endParaRPr lang="en-US" dirty="0"/>
          </a:p>
        </p:txBody>
      </p:sp>
      <p:sp>
        <p:nvSpPr>
          <p:cNvPr id="8" name="Text Placeholder 7"/>
          <p:cNvSpPr>
            <a:spLocks noGrp="1"/>
          </p:cNvSpPr>
          <p:nvPr>
            <p:ph type="body" idx="1"/>
          </p:nvPr>
        </p:nvSpPr>
        <p:spPr>
          <a:xfrm>
            <a:off x="1397742" y="1981201"/>
            <a:ext cx="10794258" cy="4525963"/>
          </a:xfrm>
        </p:spPr>
        <p:txBody>
          <a:bodyPr/>
          <a:lstStyle/>
          <a:p>
            <a:pPr marL="514350" indent="-514350">
              <a:buFont typeface="+mj-lt"/>
              <a:buAutoNum type="alphaUcPeriod"/>
            </a:pPr>
            <a:r>
              <a:rPr lang="en-US" dirty="0"/>
              <a:t>Begin storing a few ounces a day starting at around 3 weeks.</a:t>
            </a:r>
          </a:p>
          <a:p>
            <a:pPr marL="514350" indent="-514350">
              <a:buFont typeface="+mj-lt"/>
              <a:buAutoNum type="alphaUcPeriod"/>
            </a:pPr>
            <a:r>
              <a:rPr lang="en-US" dirty="0"/>
              <a:t>Start storing about 15 oz (450ml) a day so you have a freezer full when returning to work.</a:t>
            </a:r>
          </a:p>
          <a:p>
            <a:pPr marL="514350" indent="-514350">
              <a:buFont typeface="+mj-lt"/>
              <a:buAutoNum type="alphaUcPeriod"/>
            </a:pPr>
            <a:r>
              <a:rPr lang="en-US" dirty="0"/>
              <a:t>Don’t pump and store milk because it will drive your production up too much. Wait until you start working.</a:t>
            </a:r>
          </a:p>
          <a:p>
            <a:endParaRPr lang="en-US" dirty="0"/>
          </a:p>
        </p:txBody>
      </p:sp>
      <p:sp>
        <p:nvSpPr>
          <p:cNvPr id="4" name="Right Arrow 3"/>
          <p:cNvSpPr/>
          <p:nvPr/>
        </p:nvSpPr>
        <p:spPr>
          <a:xfrm>
            <a:off x="381000" y="1988128"/>
            <a:ext cx="788142" cy="53340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112131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446" y="274638"/>
            <a:ext cx="9120554" cy="1143000"/>
          </a:xfrm>
          <a:solidFill>
            <a:srgbClr val="FFC000">
              <a:alpha val="42000"/>
            </a:srgbClr>
          </a:solidFill>
        </p:spPr>
        <p:txBody>
          <a:bodyPr>
            <a:normAutofit/>
          </a:bodyPr>
          <a:lstStyle/>
          <a:p>
            <a:r>
              <a:rPr lang="en-US" dirty="0"/>
              <a:t>What is true about The PUMP Act? </a:t>
            </a:r>
          </a:p>
        </p:txBody>
      </p:sp>
      <p:sp>
        <p:nvSpPr>
          <p:cNvPr id="3" name="Text Placeholder 2"/>
          <p:cNvSpPr>
            <a:spLocks noGrp="1"/>
          </p:cNvSpPr>
          <p:nvPr>
            <p:ph type="body" idx="1"/>
          </p:nvPr>
        </p:nvSpPr>
        <p:spPr>
          <a:xfrm>
            <a:off x="1219200" y="1624013"/>
            <a:ext cx="10972800" cy="4525963"/>
          </a:xfrm>
        </p:spPr>
        <p:txBody>
          <a:bodyPr/>
          <a:lstStyle/>
          <a:p>
            <a:pPr marL="514350" indent="-514350">
              <a:buFont typeface="+mj-lt"/>
              <a:buAutoNum type="alphaUcPeriod"/>
            </a:pPr>
            <a:r>
              <a:rPr lang="en-US" dirty="0"/>
              <a:t>The law requires that employers have a sink available in the space to pump/nurse.</a:t>
            </a:r>
          </a:p>
          <a:p>
            <a:pPr marL="514350" indent="-514350">
              <a:buFont typeface="+mj-lt"/>
              <a:buAutoNum type="alphaUcPeriod"/>
            </a:pPr>
            <a:r>
              <a:rPr lang="en-US" dirty="0"/>
              <a:t>The law requires the employer to pay the employee for lactation break time.</a:t>
            </a:r>
          </a:p>
          <a:p>
            <a:pPr marL="514350" indent="-514350">
              <a:buFont typeface="+mj-lt"/>
              <a:buAutoNum type="alphaUcPeriod"/>
            </a:pPr>
            <a:r>
              <a:rPr lang="en-US" dirty="0"/>
              <a:t>A bathroom, even if private, is not a permissible location under the Act.</a:t>
            </a:r>
          </a:p>
          <a:p>
            <a:pPr marL="514350" indent="-514350">
              <a:buFont typeface="+mj-lt"/>
              <a:buAutoNum type="alphaUcPeriod"/>
            </a:pPr>
            <a:r>
              <a:rPr lang="en-US" dirty="0"/>
              <a:t>All the above</a:t>
            </a:r>
          </a:p>
          <a:p>
            <a:endParaRPr lang="en-US" dirty="0"/>
          </a:p>
        </p:txBody>
      </p:sp>
      <p:sp>
        <p:nvSpPr>
          <p:cNvPr id="4" name="Right Arrow 3"/>
          <p:cNvSpPr/>
          <p:nvPr/>
        </p:nvSpPr>
        <p:spPr>
          <a:xfrm>
            <a:off x="304800" y="3815346"/>
            <a:ext cx="717804" cy="451854"/>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221354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55467" y="835701"/>
            <a:ext cx="3662172" cy="5486400"/>
          </a:xfrm>
          <a:custGeom>
            <a:avLst/>
            <a:gdLst/>
            <a:ahLst/>
            <a:cxnLst/>
            <a:rect l="l" t="t" r="r" b="b"/>
            <a:pathLst>
              <a:path w="5493258" h="8229600">
                <a:moveTo>
                  <a:pt x="0" y="0"/>
                </a:moveTo>
                <a:lnTo>
                  <a:pt x="5493258" y="0"/>
                </a:lnTo>
                <a:lnTo>
                  <a:pt x="5493258" y="8229600"/>
                </a:lnTo>
                <a:lnTo>
                  <a:pt x="0" y="82296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381000" y="1811346"/>
            <a:ext cx="6324599" cy="2469074"/>
          </a:xfrm>
          <a:prstGeom prst="rect">
            <a:avLst/>
          </a:prstGeom>
        </p:spPr>
        <p:txBody>
          <a:bodyPr wrap="square" lIns="0" tIns="0" rIns="0" bIns="0" rtlCol="0" anchor="t">
            <a:spAutoFit/>
          </a:bodyPr>
          <a:lstStyle/>
          <a:p>
            <a:pPr marL="602017" lvl="1" indent="-301008" algn="just" defTabSz="609630">
              <a:lnSpc>
                <a:spcPts val="3904"/>
              </a:lnSpc>
              <a:buFont typeface="Arial"/>
              <a:buChar char="•"/>
            </a:pPr>
            <a:r>
              <a:rPr lang="en-US" sz="3200" dirty="0">
                <a:solidFill>
                  <a:srgbClr val="000000"/>
                </a:solidFill>
                <a:latin typeface="Canva Sans"/>
                <a:ea typeface="Canva Sans"/>
                <a:cs typeface="Canva Sans"/>
                <a:sym typeface="Canva Sans"/>
              </a:rPr>
              <a:t>Medications during lactation</a:t>
            </a:r>
          </a:p>
          <a:p>
            <a:pPr marL="602017" lvl="1" indent="-301008" algn="just" defTabSz="609630">
              <a:lnSpc>
                <a:spcPts val="3904"/>
              </a:lnSpc>
              <a:buFont typeface="Arial"/>
              <a:buChar char="•"/>
            </a:pPr>
            <a:r>
              <a:rPr lang="en-US" sz="3200" dirty="0">
                <a:solidFill>
                  <a:srgbClr val="000000"/>
                </a:solidFill>
                <a:latin typeface="Canva Sans"/>
                <a:ea typeface="Canva Sans"/>
                <a:cs typeface="Canva Sans"/>
                <a:sym typeface="Canva Sans"/>
              </a:rPr>
              <a:t>Alcohol</a:t>
            </a:r>
          </a:p>
          <a:p>
            <a:pPr marL="602017" lvl="1" indent="-301008" algn="just" defTabSz="609630">
              <a:lnSpc>
                <a:spcPts val="3904"/>
              </a:lnSpc>
              <a:buFont typeface="Arial"/>
              <a:buChar char="•"/>
            </a:pPr>
            <a:r>
              <a:rPr lang="en-US" sz="3200" dirty="0">
                <a:solidFill>
                  <a:srgbClr val="000000"/>
                </a:solidFill>
                <a:latin typeface="Canva Sans"/>
                <a:ea typeface="Canva Sans"/>
                <a:cs typeface="Canva Sans"/>
                <a:sym typeface="Canva Sans"/>
              </a:rPr>
              <a:t>Tobacco</a:t>
            </a:r>
          </a:p>
          <a:p>
            <a:pPr marL="602017" lvl="1" indent="-301008" algn="just" defTabSz="609630">
              <a:lnSpc>
                <a:spcPts val="3904"/>
              </a:lnSpc>
              <a:buFont typeface="Arial"/>
              <a:buChar char="•"/>
            </a:pPr>
            <a:r>
              <a:rPr lang="en-US" sz="3200" dirty="0">
                <a:solidFill>
                  <a:srgbClr val="000000"/>
                </a:solidFill>
                <a:latin typeface="Canva Sans"/>
                <a:ea typeface="Canva Sans"/>
                <a:cs typeface="Canva Sans"/>
                <a:sym typeface="Canva Sans"/>
              </a:rPr>
              <a:t>Cannabis</a:t>
            </a:r>
          </a:p>
          <a:p>
            <a:pPr marL="602017" lvl="1" indent="-301008" algn="just" defTabSz="609630">
              <a:lnSpc>
                <a:spcPts val="3904"/>
              </a:lnSpc>
              <a:buFont typeface="Arial"/>
              <a:buChar char="•"/>
            </a:pPr>
            <a:r>
              <a:rPr lang="en-US" sz="3200" dirty="0">
                <a:solidFill>
                  <a:srgbClr val="000000"/>
                </a:solidFill>
                <a:latin typeface="Canva Sans"/>
                <a:ea typeface="Canva Sans"/>
                <a:cs typeface="Canva Sans"/>
                <a:sym typeface="Canva Sans"/>
              </a:rPr>
              <a:t>Using a health equity lens</a:t>
            </a:r>
          </a:p>
        </p:txBody>
      </p:sp>
      <p:sp>
        <p:nvSpPr>
          <p:cNvPr id="4" name="TextBox 4"/>
          <p:cNvSpPr txBox="1"/>
          <p:nvPr/>
        </p:nvSpPr>
        <p:spPr>
          <a:xfrm>
            <a:off x="1695982" y="418309"/>
            <a:ext cx="4400018" cy="724686"/>
          </a:xfrm>
          <a:prstGeom prst="rect">
            <a:avLst/>
          </a:prstGeom>
        </p:spPr>
        <p:txBody>
          <a:bodyPr lIns="0" tIns="0" rIns="0" bIns="0" rtlCol="0" anchor="t">
            <a:spAutoFit/>
          </a:bodyPr>
          <a:lstStyle/>
          <a:p>
            <a:pPr algn="ctr" defTabSz="609630">
              <a:lnSpc>
                <a:spcPts val="6158"/>
              </a:lnSpc>
              <a:spcBef>
                <a:spcPct val="0"/>
              </a:spcBef>
            </a:pPr>
            <a:r>
              <a:rPr lang="en-US" sz="4399">
                <a:solidFill>
                  <a:srgbClr val="000000"/>
                </a:solidFill>
                <a:latin typeface="Canva Sans"/>
                <a:ea typeface="Canva Sans"/>
                <a:cs typeface="Canva Sans"/>
                <a:sym typeface="Canva Sans"/>
              </a:rPr>
              <a:t>Session 8 Topics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8 Objectives</a:t>
            </a:r>
          </a:p>
        </p:txBody>
      </p:sp>
      <p:sp>
        <p:nvSpPr>
          <p:cNvPr id="3" name="Content Placeholder 2"/>
          <p:cNvSpPr>
            <a:spLocks noGrp="1"/>
          </p:cNvSpPr>
          <p:nvPr>
            <p:ph idx="1"/>
          </p:nvPr>
        </p:nvSpPr>
        <p:spPr>
          <a:xfrm>
            <a:off x="0" y="1600201"/>
            <a:ext cx="5867400" cy="4525963"/>
          </a:xfrm>
        </p:spPr>
        <p:txBody>
          <a:bodyPr>
            <a:normAutofit fontScale="92500" lnSpcReduction="20000"/>
          </a:bodyPr>
          <a:lstStyle/>
          <a:p>
            <a:r>
              <a:rPr lang="en-US" dirty="0"/>
              <a:t>Describe 2 basic principles of medications in human milk.</a:t>
            </a:r>
          </a:p>
          <a:p>
            <a:r>
              <a:rPr lang="en-US" dirty="0"/>
              <a:t>Recite 2 reliable sources of information for medication use while breastfeeding.</a:t>
            </a:r>
          </a:p>
          <a:p>
            <a:r>
              <a:rPr lang="en-US" dirty="0"/>
              <a:t>List 3 classes of substances that are contraindicated during breastfeeding.</a:t>
            </a:r>
          </a:p>
          <a:p>
            <a:r>
              <a:rPr lang="en-US" dirty="0"/>
              <a:t>Identify components of an equity lens when working with populations.</a:t>
            </a:r>
          </a:p>
          <a:p>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a:xfrm>
            <a:off x="11125200" y="6356351"/>
            <a:ext cx="457200" cy="227011"/>
          </a:xfrm>
        </p:spPr>
        <p:txBody>
          <a:bodyPr/>
          <a:lstStyle/>
          <a:p>
            <a:fld id="{B6F15528-21DE-4FAA-801E-634DDDAF4B2B}"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279174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t="-52000" b="-52000"/>
          </a:stretch>
        </a:blipFill>
        <a:effectLst/>
      </p:bgPr>
    </p:bg>
    <p:spTree>
      <p:nvGrpSpPr>
        <p:cNvPr id="1" name=""/>
        <p:cNvGrpSpPr/>
        <p:nvPr/>
      </p:nvGrpSpPr>
      <p:grpSpPr>
        <a:xfrm>
          <a:off x="0" y="0"/>
          <a:ext cx="0" cy="0"/>
          <a:chOff x="0" y="0"/>
          <a:chExt cx="0" cy="0"/>
        </a:xfrm>
      </p:grpSpPr>
      <p:sp>
        <p:nvSpPr>
          <p:cNvPr id="2" name="Rectangle 1"/>
          <p:cNvSpPr/>
          <p:nvPr/>
        </p:nvSpPr>
        <p:spPr>
          <a:xfrm>
            <a:off x="1524000" y="2973526"/>
            <a:ext cx="9144000" cy="1754326"/>
          </a:xfrm>
          <a:prstGeom prst="rect">
            <a:avLst/>
          </a:prstGeom>
          <a:solidFill>
            <a:schemeClr val="accent3">
              <a:lumMod val="40000"/>
              <a:lumOff val="60000"/>
            </a:schemeClr>
          </a:solidFill>
        </p:spPr>
        <p:txBody>
          <a:bodyPr wrap="square" lIns="91440" tIns="45720" rIns="91440" bIns="45720">
            <a:spAutoFit/>
          </a:bodyPr>
          <a:lstStyle/>
          <a:p>
            <a:pPr algn="ctr"/>
            <a:r>
              <a:rPr lang="en-US" sz="5400" b="1" dirty="0">
                <a:ln w="18000">
                  <a:solidFill>
                    <a:srgbClr val="C0504D">
                      <a:satMod val="140000"/>
                    </a:srgbClr>
                  </a:solidFill>
                  <a:prstDash val="solid"/>
                  <a:miter lim="800000"/>
                </a:ln>
                <a:noFill/>
                <a:effectLst>
                  <a:outerShdw blurRad="25500" dist="23000" dir="7020000" algn="tl">
                    <a:srgbClr val="000000">
                      <a:alpha val="50000"/>
                    </a:srgbClr>
                  </a:outerShdw>
                </a:effectLst>
              </a:rPr>
              <a:t>Medications and</a:t>
            </a:r>
          </a:p>
          <a:p>
            <a:pPr algn="ctr"/>
            <a:r>
              <a:rPr lang="en-US" sz="5400" b="1" dirty="0">
                <a:ln w="18000">
                  <a:solidFill>
                    <a:srgbClr val="C0504D">
                      <a:satMod val="140000"/>
                    </a:srgbClr>
                  </a:solidFill>
                  <a:prstDash val="solid"/>
                  <a:miter lim="800000"/>
                </a:ln>
                <a:noFill/>
                <a:effectLst>
                  <a:outerShdw blurRad="25500" dist="23000" dir="7020000" algn="tl">
                    <a:srgbClr val="000000">
                      <a:alpha val="50000"/>
                    </a:srgbClr>
                  </a:outerShdw>
                </a:effectLst>
              </a:rPr>
              <a:t> Mothers Milk</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10</a:t>
            </a:fld>
            <a:endParaRPr lang="en-US">
              <a:solidFill>
                <a:prstClr val="black">
                  <a:tint val="75000"/>
                </a:prstClr>
              </a:solidFill>
            </a:endParaRPr>
          </a:p>
        </p:txBody>
      </p:sp>
    </p:spTree>
    <p:extLst>
      <p:ext uri="{BB962C8B-B14F-4D97-AF65-F5344CB8AC3E}">
        <p14:creationId xmlns:p14="http://schemas.microsoft.com/office/powerpoint/2010/main" val="40574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7906137" y="1460953"/>
            <a:ext cx="3079891" cy="4337875"/>
          </a:xfrm>
          <a:custGeom>
            <a:avLst/>
            <a:gdLst/>
            <a:ahLst/>
            <a:cxnLst/>
            <a:rect l="l" t="t" r="r" b="b"/>
            <a:pathLst>
              <a:path w="4619837" h="6506813">
                <a:moveTo>
                  <a:pt x="4619838" y="0"/>
                </a:moveTo>
                <a:lnTo>
                  <a:pt x="0" y="0"/>
                </a:lnTo>
                <a:lnTo>
                  <a:pt x="0" y="6506813"/>
                </a:lnTo>
                <a:lnTo>
                  <a:pt x="4619838" y="6506813"/>
                </a:lnTo>
                <a:lnTo>
                  <a:pt x="461983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3" name="Freeform 3"/>
          <p:cNvSpPr/>
          <p:nvPr/>
        </p:nvSpPr>
        <p:spPr>
          <a:xfrm>
            <a:off x="5170212" y="1669807"/>
            <a:ext cx="2418091" cy="3518387"/>
          </a:xfrm>
          <a:custGeom>
            <a:avLst/>
            <a:gdLst/>
            <a:ahLst/>
            <a:cxnLst/>
            <a:rect l="l" t="t" r="r" b="b"/>
            <a:pathLst>
              <a:path w="3627137" h="5277581">
                <a:moveTo>
                  <a:pt x="0" y="0"/>
                </a:moveTo>
                <a:lnTo>
                  <a:pt x="3627137" y="0"/>
                </a:lnTo>
                <a:lnTo>
                  <a:pt x="3627137" y="5277580"/>
                </a:lnTo>
                <a:lnTo>
                  <a:pt x="0" y="52775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4" name="TextBox 4"/>
          <p:cNvSpPr txBox="1"/>
          <p:nvPr/>
        </p:nvSpPr>
        <p:spPr>
          <a:xfrm>
            <a:off x="496555" y="384910"/>
            <a:ext cx="10932910" cy="526298"/>
          </a:xfrm>
          <a:prstGeom prst="rect">
            <a:avLst/>
          </a:prstGeom>
        </p:spPr>
        <p:txBody>
          <a:bodyPr lIns="0" tIns="0" rIns="0" bIns="0" rtlCol="0" anchor="t">
            <a:spAutoFit/>
          </a:bodyPr>
          <a:lstStyle/>
          <a:p>
            <a:pPr algn="ctr">
              <a:lnSpc>
                <a:spcPts val="4483"/>
              </a:lnSpc>
              <a:spcBef>
                <a:spcPct val="0"/>
              </a:spcBef>
            </a:pPr>
            <a:r>
              <a:rPr lang="en-US" sz="3202">
                <a:solidFill>
                  <a:srgbClr val="000000"/>
                </a:solidFill>
                <a:latin typeface="Canva Sans"/>
                <a:ea typeface="Canva Sans"/>
                <a:cs typeface="Canva Sans"/>
                <a:sym typeface="Canva Sans"/>
              </a:rPr>
              <a:t>Basic Principles of How Medications Get Into Breastmilk</a:t>
            </a:r>
          </a:p>
        </p:txBody>
      </p:sp>
      <p:sp>
        <p:nvSpPr>
          <p:cNvPr id="5" name="TextBox 5"/>
          <p:cNvSpPr txBox="1"/>
          <p:nvPr/>
        </p:nvSpPr>
        <p:spPr>
          <a:xfrm>
            <a:off x="685801" y="2441437"/>
            <a:ext cx="4484411" cy="1777923"/>
          </a:xfrm>
          <a:prstGeom prst="rect">
            <a:avLst/>
          </a:prstGeom>
        </p:spPr>
        <p:txBody>
          <a:bodyPr lIns="0" tIns="0" rIns="0" bIns="0" rtlCol="0" anchor="t">
            <a:spAutoFit/>
          </a:bodyPr>
          <a:lstStyle/>
          <a:p>
            <a:pPr marL="546631" lvl="1" indent="-273316">
              <a:lnSpc>
                <a:spcPts val="3544"/>
              </a:lnSpc>
              <a:buFont typeface="Arial"/>
              <a:buChar char="•"/>
            </a:pPr>
            <a:r>
              <a:rPr lang="en-US" sz="2800" dirty="0">
                <a:solidFill>
                  <a:srgbClr val="000000"/>
                </a:solidFill>
                <a:latin typeface="Canva Sans"/>
                <a:ea typeface="Canva Sans"/>
                <a:cs typeface="Canva Sans"/>
                <a:sym typeface="Canva Sans"/>
              </a:rPr>
              <a:t>Volume of distribution</a:t>
            </a:r>
          </a:p>
          <a:p>
            <a:pPr marL="546631" lvl="1" indent="-273316">
              <a:lnSpc>
                <a:spcPts val="3544"/>
              </a:lnSpc>
              <a:buFont typeface="Arial"/>
              <a:buChar char="•"/>
            </a:pPr>
            <a:r>
              <a:rPr lang="en-US" sz="2800" dirty="0">
                <a:solidFill>
                  <a:srgbClr val="000000"/>
                </a:solidFill>
                <a:latin typeface="Canva Sans"/>
                <a:ea typeface="Canva Sans"/>
                <a:cs typeface="Canva Sans"/>
                <a:sym typeface="Canva Sans"/>
              </a:rPr>
              <a:t>Half-life of medication</a:t>
            </a:r>
          </a:p>
          <a:p>
            <a:pPr marL="546631" lvl="1" indent="-273316">
              <a:lnSpc>
                <a:spcPts val="3544"/>
              </a:lnSpc>
              <a:buFont typeface="Arial"/>
              <a:buChar char="•"/>
            </a:pPr>
            <a:r>
              <a:rPr lang="en-US" sz="2800" dirty="0">
                <a:solidFill>
                  <a:srgbClr val="000000"/>
                </a:solidFill>
                <a:latin typeface="Canva Sans"/>
                <a:ea typeface="Canva Sans"/>
                <a:cs typeface="Canva Sans"/>
                <a:sym typeface="Canva Sans"/>
              </a:rPr>
              <a:t>Infant absorption</a:t>
            </a:r>
          </a:p>
          <a:p>
            <a:pPr marL="546631" lvl="1" indent="-273316" algn="just">
              <a:lnSpc>
                <a:spcPts val="3544"/>
              </a:lnSpc>
              <a:buFont typeface="Arial"/>
              <a:buChar char="•"/>
            </a:pPr>
            <a:r>
              <a:rPr lang="en-US" sz="2800" dirty="0">
                <a:solidFill>
                  <a:srgbClr val="000000"/>
                </a:solidFill>
                <a:latin typeface="Canva Sans"/>
                <a:ea typeface="Canva Sans"/>
                <a:cs typeface="Canva Sans"/>
                <a:sym typeface="Canva Sans"/>
              </a:rPr>
              <a:t>Effect on milk production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07264" y="31076"/>
            <a:ext cx="4127134" cy="6141125"/>
          </a:xfrm>
          <a:custGeom>
            <a:avLst/>
            <a:gdLst/>
            <a:ahLst/>
            <a:cxnLst/>
            <a:rect l="l" t="t" r="r" b="b"/>
            <a:pathLst>
              <a:path w="6190701" h="9211687">
                <a:moveTo>
                  <a:pt x="0" y="0"/>
                </a:moveTo>
                <a:lnTo>
                  <a:pt x="6190701" y="0"/>
                </a:lnTo>
                <a:lnTo>
                  <a:pt x="6190701" y="9211687"/>
                </a:lnTo>
                <a:lnTo>
                  <a:pt x="0" y="9211687"/>
                </a:lnTo>
                <a:lnTo>
                  <a:pt x="0" y="0"/>
                </a:lnTo>
                <a:close/>
              </a:path>
            </a:pathLst>
          </a:custGeom>
          <a:blipFill>
            <a:blip r:embed="rId3"/>
            <a:stretch>
              <a:fillRect l="-963" r="-963"/>
            </a:stretch>
          </a:blipFill>
        </p:spPr>
        <p:txBody>
          <a:bodyPr/>
          <a:lstStyle/>
          <a:p>
            <a:endParaRPr lang="en-US" sz="1200"/>
          </a:p>
        </p:txBody>
      </p:sp>
      <p:sp>
        <p:nvSpPr>
          <p:cNvPr id="3" name="TextBox 3"/>
          <p:cNvSpPr txBox="1"/>
          <p:nvPr/>
        </p:nvSpPr>
        <p:spPr>
          <a:xfrm>
            <a:off x="685800" y="448024"/>
            <a:ext cx="5774768" cy="616900"/>
          </a:xfrm>
          <a:prstGeom prst="rect">
            <a:avLst/>
          </a:prstGeom>
        </p:spPr>
        <p:txBody>
          <a:bodyPr wrap="square" lIns="0" tIns="0" rIns="0" bIns="0" rtlCol="0" anchor="t">
            <a:spAutoFit/>
          </a:bodyPr>
          <a:lstStyle/>
          <a:p>
            <a:pPr algn="ctr">
              <a:lnSpc>
                <a:spcPts val="5156"/>
              </a:lnSpc>
              <a:spcBef>
                <a:spcPct val="0"/>
              </a:spcBef>
            </a:pPr>
            <a:r>
              <a:rPr lang="en-US" sz="4000">
                <a:solidFill>
                  <a:srgbClr val="000000"/>
                </a:solidFill>
                <a:latin typeface="Canva Sans"/>
                <a:ea typeface="Canva Sans"/>
                <a:cs typeface="Canva Sans"/>
                <a:sym typeface="Canva Sans"/>
              </a:rPr>
              <a:t>Volume of Distribution</a:t>
            </a:r>
          </a:p>
        </p:txBody>
      </p:sp>
      <p:sp>
        <p:nvSpPr>
          <p:cNvPr id="4" name="AutoShape 4"/>
          <p:cNvSpPr/>
          <p:nvPr/>
        </p:nvSpPr>
        <p:spPr>
          <a:xfrm>
            <a:off x="1295400" y="1447800"/>
            <a:ext cx="4328160" cy="0"/>
          </a:xfrm>
          <a:prstGeom prst="line">
            <a:avLst/>
          </a:prstGeom>
          <a:ln w="38100" cap="flat">
            <a:solidFill>
              <a:srgbClr val="AB4635"/>
            </a:solidFill>
            <a:prstDash val="solid"/>
            <a:headEnd type="none" w="sm" len="sm"/>
            <a:tailEnd type="none" w="sm" len="sm"/>
          </a:ln>
        </p:spPr>
        <p:txBody>
          <a:bodyPr/>
          <a:lstStyle/>
          <a:p>
            <a:endParaRPr lang="en-US" sz="1200"/>
          </a:p>
        </p:txBody>
      </p:sp>
      <p:sp>
        <p:nvSpPr>
          <p:cNvPr id="5" name="TextBox 5"/>
          <p:cNvSpPr txBox="1"/>
          <p:nvPr/>
        </p:nvSpPr>
        <p:spPr>
          <a:xfrm>
            <a:off x="533400" y="1873128"/>
            <a:ext cx="7241481" cy="2457019"/>
          </a:xfrm>
          <a:prstGeom prst="rect">
            <a:avLst/>
          </a:prstGeom>
        </p:spPr>
        <p:txBody>
          <a:bodyPr lIns="0" tIns="0" rIns="0" bIns="0" rtlCol="0" anchor="t">
            <a:spAutoFit/>
          </a:bodyPr>
          <a:lstStyle/>
          <a:p>
            <a:pPr algn="ctr">
              <a:lnSpc>
                <a:spcPts val="3904"/>
              </a:lnSpc>
              <a:spcBef>
                <a:spcPct val="0"/>
              </a:spcBef>
            </a:pPr>
            <a:r>
              <a:rPr lang="en-US" sz="2788" dirty="0">
                <a:solidFill>
                  <a:srgbClr val="000000"/>
                </a:solidFill>
                <a:latin typeface="Canva Sans"/>
                <a:ea typeface="Canva Sans"/>
                <a:cs typeface="Canva Sans"/>
                <a:sym typeface="Canva Sans"/>
              </a:rPr>
              <a:t>Meds are more likely to enter breastmilk if:</a:t>
            </a:r>
          </a:p>
          <a:p>
            <a:pPr marL="602017" lvl="1" indent="-301008">
              <a:lnSpc>
                <a:spcPts val="3904"/>
              </a:lnSpc>
              <a:spcBef>
                <a:spcPct val="0"/>
              </a:spcBef>
              <a:buFont typeface="Arial"/>
              <a:buChar char="•"/>
            </a:pPr>
            <a:r>
              <a:rPr lang="en-US" sz="2788" dirty="0">
                <a:solidFill>
                  <a:srgbClr val="000000"/>
                </a:solidFill>
                <a:latin typeface="Canva Sans"/>
                <a:ea typeface="Canva Sans"/>
                <a:cs typeface="Canva Sans"/>
                <a:sym typeface="Canva Sans"/>
              </a:rPr>
              <a:t>Absorbed from the parent’s gut</a:t>
            </a:r>
          </a:p>
          <a:p>
            <a:pPr marL="602017" lvl="1" indent="-301008">
              <a:lnSpc>
                <a:spcPts val="3904"/>
              </a:lnSpc>
              <a:spcBef>
                <a:spcPct val="0"/>
              </a:spcBef>
              <a:buFont typeface="Arial"/>
              <a:buChar char="•"/>
            </a:pPr>
            <a:r>
              <a:rPr lang="en-US" sz="2788" dirty="0">
                <a:solidFill>
                  <a:srgbClr val="000000"/>
                </a:solidFill>
                <a:latin typeface="Canva Sans"/>
                <a:ea typeface="Canva Sans"/>
                <a:cs typeface="Canva Sans"/>
                <a:sym typeface="Canva Sans"/>
              </a:rPr>
              <a:t>Medication is fat-soluble</a:t>
            </a:r>
          </a:p>
          <a:p>
            <a:pPr marL="602017" lvl="1" indent="-301008">
              <a:lnSpc>
                <a:spcPts val="3904"/>
              </a:lnSpc>
              <a:spcBef>
                <a:spcPct val="0"/>
              </a:spcBef>
              <a:buFont typeface="Arial"/>
              <a:buChar char="•"/>
            </a:pPr>
            <a:r>
              <a:rPr lang="en-US" sz="2788" dirty="0">
                <a:solidFill>
                  <a:srgbClr val="000000"/>
                </a:solidFill>
                <a:latin typeface="Canva Sans"/>
                <a:ea typeface="Canva Sans"/>
                <a:cs typeface="Canva Sans"/>
                <a:sym typeface="Canva Sans"/>
              </a:rPr>
              <a:t>Little protein binding in the blood</a:t>
            </a:r>
          </a:p>
          <a:p>
            <a:pPr marL="602017" lvl="1" indent="-301008">
              <a:lnSpc>
                <a:spcPts val="3904"/>
              </a:lnSpc>
              <a:buFont typeface="Arial"/>
              <a:buChar char="•"/>
            </a:pPr>
            <a:r>
              <a:rPr lang="en-US" sz="2788" dirty="0">
                <a:solidFill>
                  <a:srgbClr val="000000"/>
                </a:solidFill>
                <a:latin typeface="Canva Sans"/>
                <a:ea typeface="Canva Sans"/>
                <a:cs typeface="Canva Sans"/>
                <a:sym typeface="Canva Sans"/>
              </a:rPr>
              <a:t>Small molecule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a:t>Half-Life</a:t>
            </a:r>
            <a:r>
              <a:rPr lang="en-US" dirty="0"/>
              <a:t> </a:t>
            </a:r>
            <a:r>
              <a:rPr lang="en-US" sz="7200" dirty="0"/>
              <a:t>of Drug</a:t>
            </a:r>
            <a:endParaRPr lang="en-US" dirty="0"/>
          </a:p>
        </p:txBody>
      </p:sp>
      <p:sp>
        <p:nvSpPr>
          <p:cNvPr id="3" name="Text Placeholder 2"/>
          <p:cNvSpPr>
            <a:spLocks noGrp="1"/>
          </p:cNvSpPr>
          <p:nvPr>
            <p:ph idx="1"/>
          </p:nvPr>
        </p:nvSpPr>
        <p:spPr>
          <a:xfrm>
            <a:off x="1981200" y="2057400"/>
            <a:ext cx="8229600" cy="3352800"/>
          </a:xfrm>
        </p:spPr>
        <p:txBody>
          <a:bodyPr/>
          <a:lstStyle/>
          <a:p>
            <a:r>
              <a:rPr lang="en-US" sz="4400" dirty="0"/>
              <a:t>How long does it hang around?</a:t>
            </a:r>
          </a:p>
          <a:p>
            <a:pPr lvl="1"/>
            <a:r>
              <a:rPr lang="en-US" sz="4000" dirty="0"/>
              <a:t>Choose meds that are short-acting</a:t>
            </a:r>
          </a:p>
          <a:p>
            <a:pPr lvl="2"/>
            <a:r>
              <a:rPr lang="en-US" sz="3600" dirty="0"/>
              <a:t>Antidepressants</a:t>
            </a:r>
          </a:p>
          <a:p>
            <a:pPr lvl="2"/>
            <a:r>
              <a:rPr lang="en-US" sz="3600" dirty="0"/>
              <a:t>Anti-anxiety meds</a:t>
            </a:r>
          </a:p>
          <a:p>
            <a:pPr marL="0" indent="0">
              <a:buNone/>
            </a:pP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13</a:t>
            </a:fld>
            <a:endParaRPr lang="en-US">
              <a:solidFill>
                <a:prstClr val="black">
                  <a:tint val="75000"/>
                </a:prstClr>
              </a:solidFill>
            </a:endParaRPr>
          </a:p>
        </p:txBody>
      </p:sp>
    </p:spTree>
    <p:extLst>
      <p:ext uri="{BB962C8B-B14F-4D97-AF65-F5344CB8AC3E}">
        <p14:creationId xmlns:p14="http://schemas.microsoft.com/office/powerpoint/2010/main" val="2007517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24248" y="595825"/>
            <a:ext cx="3641598" cy="5486400"/>
          </a:xfrm>
          <a:custGeom>
            <a:avLst/>
            <a:gdLst/>
            <a:ahLst/>
            <a:cxnLst/>
            <a:rect l="l" t="t" r="r" b="b"/>
            <a:pathLst>
              <a:path w="5462397" h="8229600">
                <a:moveTo>
                  <a:pt x="0" y="0"/>
                </a:moveTo>
                <a:lnTo>
                  <a:pt x="5462397" y="0"/>
                </a:lnTo>
                <a:lnTo>
                  <a:pt x="5462397" y="8229600"/>
                </a:lnTo>
                <a:lnTo>
                  <a:pt x="0" y="82296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1189282" y="595825"/>
            <a:ext cx="5561998" cy="538930"/>
          </a:xfrm>
          <a:prstGeom prst="rect">
            <a:avLst/>
          </a:prstGeom>
        </p:spPr>
        <p:txBody>
          <a:bodyPr wrap="square" lIns="0" tIns="0" rIns="0" bIns="0" rtlCol="0" anchor="t">
            <a:spAutoFit/>
          </a:bodyPr>
          <a:lstStyle/>
          <a:p>
            <a:pPr algn="ctr" defTabSz="609630">
              <a:lnSpc>
                <a:spcPts val="4088"/>
              </a:lnSpc>
              <a:spcBef>
                <a:spcPct val="0"/>
              </a:spcBef>
            </a:pPr>
            <a:r>
              <a:rPr lang="en-US" sz="4400" b="1" spc="111" dirty="0">
                <a:solidFill>
                  <a:srgbClr val="4B578D"/>
                </a:solidFill>
                <a:latin typeface="Calibri" panose="020F0502020204030204" pitchFamily="34" charset="0"/>
                <a:ea typeface="Calibri" panose="020F0502020204030204" pitchFamily="34" charset="0"/>
                <a:cs typeface="Calibri" panose="020F0502020204030204" pitchFamily="34" charset="0"/>
                <a:sym typeface="Cocomat Pro Bold"/>
              </a:rPr>
              <a:t>INFANT</a:t>
            </a:r>
            <a:r>
              <a:rPr lang="en-US" sz="4400" b="1" spc="111" dirty="0">
                <a:solidFill>
                  <a:srgbClr val="4B578D"/>
                </a:solidFill>
                <a:latin typeface="Cocomat Pro Bold"/>
                <a:ea typeface="Cocomat Pro Bold"/>
                <a:cs typeface="Cocomat Pro Bold"/>
                <a:sym typeface="Cocomat Pro Bold"/>
              </a:rPr>
              <a:t> </a:t>
            </a:r>
            <a:r>
              <a:rPr lang="en-US" sz="4400" b="1" spc="111" dirty="0">
                <a:solidFill>
                  <a:srgbClr val="4B578D"/>
                </a:solidFill>
                <a:latin typeface="Calibri" panose="020F0502020204030204" pitchFamily="34" charset="0"/>
                <a:ea typeface="Calibri" panose="020F0502020204030204" pitchFamily="34" charset="0"/>
                <a:cs typeface="Calibri" panose="020F0502020204030204" pitchFamily="34" charset="0"/>
                <a:sym typeface="Cocomat Pro Bold"/>
              </a:rPr>
              <a:t>ABSORPTION</a:t>
            </a:r>
          </a:p>
        </p:txBody>
      </p:sp>
      <p:sp>
        <p:nvSpPr>
          <p:cNvPr id="4" name="AutoShape 4"/>
          <p:cNvSpPr/>
          <p:nvPr/>
        </p:nvSpPr>
        <p:spPr>
          <a:xfrm>
            <a:off x="1806201" y="1459560"/>
            <a:ext cx="4328160" cy="0"/>
          </a:xfrm>
          <a:prstGeom prst="line">
            <a:avLst/>
          </a:prstGeom>
          <a:ln w="38100" cap="flat">
            <a:solidFill>
              <a:srgbClr val="A0325B"/>
            </a:solidFill>
            <a:prstDash val="solid"/>
            <a:headEnd type="none" w="sm" len="sm"/>
            <a:tailEnd type="none" w="sm" len="sm"/>
          </a:ln>
        </p:spPr>
        <p:txBody>
          <a:bodyPr/>
          <a:lstStyle/>
          <a:p>
            <a:pPr defTabSz="609630"/>
            <a:endParaRPr lang="en-US" sz="1200">
              <a:solidFill>
                <a:prstClr val="black"/>
              </a:solidFill>
              <a:latin typeface="Calibri"/>
            </a:endParaRPr>
          </a:p>
        </p:txBody>
      </p:sp>
      <p:sp>
        <p:nvSpPr>
          <p:cNvPr id="5" name="Text Placeholder 2">
            <a:extLst>
              <a:ext uri="{FF2B5EF4-FFF2-40B4-BE49-F238E27FC236}">
                <a16:creationId xmlns:a16="http://schemas.microsoft.com/office/drawing/2014/main" id="{72F5F0EF-3C58-3989-3AFD-4F5EA570A9A0}"/>
              </a:ext>
            </a:extLst>
          </p:cNvPr>
          <p:cNvSpPr txBox="1">
            <a:spLocks/>
          </p:cNvSpPr>
          <p:nvPr/>
        </p:nvSpPr>
        <p:spPr>
          <a:xfrm>
            <a:off x="609600" y="2743200"/>
            <a:ext cx="6705600" cy="1981200"/>
          </a:xfrm>
          <a:prstGeom prst="rect">
            <a:avLst/>
          </a:prstGeom>
        </p:spPr>
        <p:txBody>
          <a:bodyPr>
            <a:norm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Font typeface="Arial" pitchFamily="34" charset="0"/>
              <a:buNone/>
            </a:pPr>
            <a:r>
              <a:rPr lang="en-US" sz="3200" dirty="0"/>
              <a:t>Choose maternal medications that are not well absorbed from the infant gut, e.g. intravenous medications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r>
              <a:rPr lang="en-US" sz="1200" dirty="0"/>
              <a:t>M</a:t>
            </a:r>
          </a:p>
        </p:txBody>
      </p:sp>
      <p:sp>
        <p:nvSpPr>
          <p:cNvPr id="3" name="TextBox 3"/>
          <p:cNvSpPr txBox="1"/>
          <p:nvPr/>
        </p:nvSpPr>
        <p:spPr>
          <a:xfrm>
            <a:off x="6096000" y="1828800"/>
            <a:ext cx="5791200" cy="956865"/>
          </a:xfrm>
          <a:prstGeom prst="rect">
            <a:avLst/>
          </a:prstGeom>
        </p:spPr>
        <p:txBody>
          <a:bodyPr wrap="square" lIns="0" tIns="0" rIns="0" bIns="0" rtlCol="0" anchor="t">
            <a:spAutoFit/>
          </a:bodyPr>
          <a:lstStyle/>
          <a:p>
            <a:pPr algn="ctr">
              <a:lnSpc>
                <a:spcPts val="3598"/>
              </a:lnSpc>
              <a:spcBef>
                <a:spcPct val="0"/>
              </a:spcBef>
            </a:pPr>
            <a:r>
              <a:rPr lang="en-US" sz="4400" dirty="0">
                <a:solidFill>
                  <a:srgbClr val="000000"/>
                </a:solidFill>
                <a:latin typeface="+mj-lt"/>
                <a:ea typeface="Canva Sans"/>
                <a:cs typeface="Canva Sans"/>
                <a:sym typeface="Canva Sans"/>
              </a:rPr>
              <a:t>General Medication Principles</a:t>
            </a:r>
          </a:p>
        </p:txBody>
      </p:sp>
      <p:sp>
        <p:nvSpPr>
          <p:cNvPr id="5" name="TextBox 4">
            <a:extLst>
              <a:ext uri="{FF2B5EF4-FFF2-40B4-BE49-F238E27FC236}">
                <a16:creationId xmlns:a16="http://schemas.microsoft.com/office/drawing/2014/main" id="{0DA43EAD-3FEA-2DFA-A666-F96194439074}"/>
              </a:ext>
            </a:extLst>
          </p:cNvPr>
          <p:cNvSpPr txBox="1"/>
          <p:nvPr/>
        </p:nvSpPr>
        <p:spPr>
          <a:xfrm>
            <a:off x="5334000" y="3124200"/>
            <a:ext cx="6553200"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Medications given during pregnancy or to infants are generally safe during lactation</a:t>
            </a:r>
          </a:p>
          <a:p>
            <a:pPr marL="742950" lvl="1" indent="-285750">
              <a:buFont typeface="Arial" panose="020B0604020202020204" pitchFamily="34" charset="0"/>
              <a:buChar char="•"/>
            </a:pPr>
            <a:r>
              <a:rPr lang="en-US" sz="3200" dirty="0"/>
              <a:t>Except for meds that reduce milk production</a:t>
            </a:r>
          </a:p>
          <a:p>
            <a:pPr marL="285750" indent="-285750">
              <a:buFont typeface="Arial" panose="020B0604020202020204" pitchFamily="34" charset="0"/>
              <a:buChar char="•"/>
            </a:pPr>
            <a:r>
              <a:rPr lang="en-US" sz="3200" dirty="0"/>
              <a:t>Choose the best med in a category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C3B77-5609-ED21-8AE7-C8FD19CC1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1665A-1C02-35C3-F0E7-DE88C6C22678}"/>
              </a:ext>
            </a:extLst>
          </p:cNvPr>
          <p:cNvSpPr>
            <a:spLocks noGrp="1"/>
          </p:cNvSpPr>
          <p:nvPr>
            <p:ph type="title"/>
          </p:nvPr>
        </p:nvSpPr>
        <p:spPr>
          <a:xfrm>
            <a:off x="838200" y="365125"/>
            <a:ext cx="10515600" cy="1325563"/>
          </a:xfrm>
        </p:spPr>
        <p:txBody>
          <a:bodyPr anchor="ctr">
            <a:normAutofit/>
          </a:bodyPr>
          <a:lstStyle/>
          <a:p>
            <a:pPr algn="ctr"/>
            <a:r>
              <a:rPr lang="en-US" dirty="0"/>
              <a:t>Medication Educational Resources</a:t>
            </a:r>
          </a:p>
        </p:txBody>
      </p:sp>
      <p:sp>
        <p:nvSpPr>
          <p:cNvPr id="3" name="Content Placeholder 2">
            <a:extLst>
              <a:ext uri="{FF2B5EF4-FFF2-40B4-BE49-F238E27FC236}">
                <a16:creationId xmlns:a16="http://schemas.microsoft.com/office/drawing/2014/main" id="{33E14ED4-B58D-3E91-7772-2B3919F4E726}"/>
              </a:ext>
            </a:extLst>
          </p:cNvPr>
          <p:cNvSpPr>
            <a:spLocks noGrp="1"/>
          </p:cNvSpPr>
          <p:nvPr>
            <p:ph idx="1"/>
          </p:nvPr>
        </p:nvSpPr>
        <p:spPr>
          <a:xfrm>
            <a:off x="5181600" y="1825625"/>
            <a:ext cx="7010400" cy="4351338"/>
          </a:xfrm>
        </p:spPr>
        <p:txBody>
          <a:bodyPr>
            <a:normAutofit/>
          </a:bodyPr>
          <a:lstStyle/>
          <a:p>
            <a:pPr lvl="1"/>
            <a:r>
              <a:rPr lang="en-US" sz="2800" dirty="0" err="1"/>
              <a:t>Lactmed</a:t>
            </a:r>
            <a:r>
              <a:rPr lang="en-US" sz="2800" dirty="0"/>
              <a:t>- National Library of Medicine- free</a:t>
            </a:r>
          </a:p>
          <a:p>
            <a:pPr lvl="1"/>
            <a:r>
              <a:rPr lang="en-US" sz="2800" dirty="0"/>
              <a:t> Medications in Mothers’ Milk by Tom Hale- $</a:t>
            </a:r>
          </a:p>
          <a:p>
            <a:pPr lvl="1"/>
            <a:r>
              <a:rPr lang="en-US" sz="2800" dirty="0"/>
              <a:t>Infant Risk Center - infantrisk.com- free</a:t>
            </a:r>
          </a:p>
          <a:p>
            <a:pPr lvl="1"/>
            <a:r>
              <a:rPr lang="en-US" sz="2800" dirty="0"/>
              <a:t>Mother To Baby -  mothertobaby.org- free</a:t>
            </a:r>
          </a:p>
          <a:p>
            <a:pPr lvl="1"/>
            <a:r>
              <a:rPr lang="en-US" sz="2800" dirty="0"/>
              <a:t>E-lactancia.org (from Spain, English and Spanish)- free</a:t>
            </a:r>
          </a:p>
        </p:txBody>
      </p:sp>
      <p:sp>
        <p:nvSpPr>
          <p:cNvPr id="4" name="Slide Number Placeholder 3">
            <a:extLst>
              <a:ext uri="{FF2B5EF4-FFF2-40B4-BE49-F238E27FC236}">
                <a16:creationId xmlns:a16="http://schemas.microsoft.com/office/drawing/2014/main" id="{3AF6A024-A31B-BF59-93FC-70F40D9E5DCC}"/>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B6F15528-21DE-4FAA-801E-634DDDAF4B2B}" type="slidenum">
              <a:rPr lang="en-US">
                <a:solidFill>
                  <a:prstClr val="black">
                    <a:tint val="75000"/>
                  </a:prstClr>
                </a:solidFill>
              </a:rPr>
              <a:pPr>
                <a:spcAft>
                  <a:spcPts val="600"/>
                </a:spcAft>
                <a:defRPr/>
              </a:pPr>
              <a:t>16</a:t>
            </a:fld>
            <a:endParaRPr lang="en-US">
              <a:solidFill>
                <a:prstClr val="black">
                  <a:tint val="75000"/>
                </a:prstClr>
              </a:solidFill>
            </a:endParaRPr>
          </a:p>
        </p:txBody>
      </p:sp>
      <p:pic>
        <p:nvPicPr>
          <p:cNvPr id="6" name="Picture 5" descr="Laptop and a notebook on a table">
            <a:extLst>
              <a:ext uri="{FF2B5EF4-FFF2-40B4-BE49-F238E27FC236}">
                <a16:creationId xmlns:a16="http://schemas.microsoft.com/office/drawing/2014/main" id="{69DD56DD-D381-8F62-8684-E9D8C5B90A57}"/>
              </a:ext>
            </a:extLst>
          </p:cNvPr>
          <p:cNvPicPr>
            <a:picLocks noChangeAspect="1"/>
          </p:cNvPicPr>
          <p:nvPr/>
        </p:nvPicPr>
        <p:blipFill>
          <a:blip r:embed="rId3" cstate="print">
            <a:extLst>
              <a:ext uri="{28A0092B-C50C-407E-A947-70E740481C1C}">
                <a14:useLocalDpi xmlns:a14="http://schemas.microsoft.com/office/drawing/2010/main" val="0"/>
              </a:ext>
            </a:extLst>
          </a:blip>
          <a:srcRect l="5273" r="15532" b="-1"/>
          <a:stretch>
            <a:fillRect/>
          </a:stretch>
        </p:blipFill>
        <p:spPr>
          <a:xfrm>
            <a:off x="304800" y="1825625"/>
            <a:ext cx="4876800" cy="4110489"/>
          </a:xfrm>
          <a:prstGeom prst="rect">
            <a:avLst/>
          </a:prstGeom>
          <a:noFill/>
        </p:spPr>
      </p:pic>
    </p:spTree>
    <p:extLst>
      <p:ext uri="{BB962C8B-B14F-4D97-AF65-F5344CB8AC3E}">
        <p14:creationId xmlns:p14="http://schemas.microsoft.com/office/powerpoint/2010/main" val="3566791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The List of Unsafe Meds is Short!</a:t>
            </a:r>
          </a:p>
        </p:txBody>
      </p:sp>
      <p:sp>
        <p:nvSpPr>
          <p:cNvPr id="3" name="Content Placeholder 2"/>
          <p:cNvSpPr>
            <a:spLocks noGrp="1"/>
          </p:cNvSpPr>
          <p:nvPr>
            <p:ph type="body" idx="1"/>
          </p:nvPr>
        </p:nvSpPr>
        <p:spPr/>
        <p:txBody>
          <a:bodyPr>
            <a:normAutofit/>
          </a:bodyPr>
          <a:lstStyle/>
          <a:p>
            <a:r>
              <a:rPr lang="en-US" sz="2800" dirty="0"/>
              <a:t>Chemotherapy for maternal cancer</a:t>
            </a:r>
          </a:p>
          <a:p>
            <a:r>
              <a:rPr lang="en-US" sz="2800" dirty="0"/>
              <a:t>Radioactive meds</a:t>
            </a:r>
          </a:p>
          <a:p>
            <a:r>
              <a:rPr lang="en-US" sz="2800" dirty="0"/>
              <a:t>Codeine, tramadol</a:t>
            </a:r>
          </a:p>
          <a:p>
            <a:r>
              <a:rPr lang="en-US" dirty="0"/>
              <a:t>Drugs of abuse</a:t>
            </a:r>
            <a:endParaRPr lang="en-US" sz="2800" dirty="0"/>
          </a:p>
          <a:p>
            <a:pPr lvl="1"/>
            <a:r>
              <a:rPr lang="en-US" sz="2400" dirty="0"/>
              <a:t>Occasional cannabis is an exception</a:t>
            </a:r>
          </a:p>
          <a:p>
            <a:r>
              <a:rPr lang="en-US" sz="2800" dirty="0"/>
              <a:t>Prolactin-lower meds such as cabergoline</a:t>
            </a:r>
          </a:p>
          <a:p>
            <a:r>
              <a:rPr lang="en-US" sz="2800" dirty="0"/>
              <a:t>Always look up medications to be sure!</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17</a:t>
            </a:fld>
            <a:endParaRPr lang="en-US">
              <a:solidFill>
                <a:prstClr val="black">
                  <a:tint val="75000"/>
                </a:prstClr>
              </a:solidFill>
            </a:endParaRPr>
          </a:p>
        </p:txBody>
      </p:sp>
      <p:pic>
        <p:nvPicPr>
          <p:cNvPr id="6" name="Picture 5">
            <a:extLst>
              <a:ext uri="{FF2B5EF4-FFF2-40B4-BE49-F238E27FC236}">
                <a16:creationId xmlns:a16="http://schemas.microsoft.com/office/drawing/2014/main" id="{C7A45325-EF92-40ED-A68B-EBAA57724D2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8077200" y="1676400"/>
            <a:ext cx="3276600" cy="3429000"/>
          </a:xfrm>
          <a:prstGeom prst="rect">
            <a:avLst/>
          </a:prstGeom>
        </p:spPr>
      </p:pic>
    </p:spTree>
    <p:extLst>
      <p:ext uri="{BB962C8B-B14F-4D97-AF65-F5344CB8AC3E}">
        <p14:creationId xmlns:p14="http://schemas.microsoft.com/office/powerpoint/2010/main" val="2251140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0721" y="0"/>
            <a:ext cx="8229600" cy="1143000"/>
          </a:xfrm>
        </p:spPr>
        <p:txBody>
          <a:bodyPr/>
          <a:lstStyle/>
          <a:p>
            <a:r>
              <a:rPr lang="en-US" dirty="0"/>
              <a:t>Alcohol During Breastfeeding</a:t>
            </a:r>
          </a:p>
        </p:txBody>
      </p:sp>
      <p:sp>
        <p:nvSpPr>
          <p:cNvPr id="4" name="Text Placeholder 3"/>
          <p:cNvSpPr>
            <a:spLocks noGrp="1"/>
          </p:cNvSpPr>
          <p:nvPr>
            <p:ph type="body" idx="1"/>
          </p:nvPr>
        </p:nvSpPr>
        <p:spPr>
          <a:xfrm>
            <a:off x="609600" y="1078706"/>
            <a:ext cx="6019801" cy="5562600"/>
          </a:xfrm>
        </p:spPr>
        <p:txBody>
          <a:bodyPr>
            <a:normAutofit/>
          </a:bodyPr>
          <a:lstStyle/>
          <a:p>
            <a:r>
              <a:rPr lang="en-US" dirty="0"/>
              <a:t>Breastmilk level=blood level</a:t>
            </a:r>
          </a:p>
          <a:p>
            <a:r>
              <a:rPr lang="en-US" dirty="0"/>
              <a:t>Alcohol in milk decreases infant’s intake</a:t>
            </a:r>
          </a:p>
          <a:p>
            <a:r>
              <a:rPr lang="en-US" dirty="0"/>
              <a:t>Recommendations for safety:</a:t>
            </a:r>
          </a:p>
          <a:p>
            <a:pPr lvl="1"/>
            <a:r>
              <a:rPr lang="en-US" dirty="0"/>
              <a:t>No more than 2 drinks a day, but not daily</a:t>
            </a:r>
          </a:p>
          <a:p>
            <a:pPr lvl="1"/>
            <a:r>
              <a:rPr lang="en-US" dirty="0"/>
              <a:t>Each serving over 1-2 hours</a:t>
            </a:r>
          </a:p>
          <a:p>
            <a:pPr lvl="1"/>
            <a:r>
              <a:rPr lang="en-US" dirty="0"/>
              <a:t>Eat food when drinking</a:t>
            </a:r>
          </a:p>
          <a:p>
            <a:r>
              <a:rPr lang="en-US" dirty="0"/>
              <a:t>5 servings can decrease let-down and drop milk production</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18</a:t>
            </a:fld>
            <a:endParaRPr lang="en-US">
              <a:solidFill>
                <a:prstClr val="black">
                  <a:tint val="75000"/>
                </a:prstClr>
              </a:solidFill>
            </a:endParaRPr>
          </a:p>
        </p:txBody>
      </p:sp>
      <p:pic>
        <p:nvPicPr>
          <p:cNvPr id="3074" name="Picture 2" descr="C:\Anne\Images\purchased stock photos\MiscMedical\Substance Abuse\Whisky&amp;Ice_thinkStock_skd190321sd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17" r="18822"/>
          <a:stretch/>
        </p:blipFill>
        <p:spPr bwMode="auto">
          <a:xfrm>
            <a:off x="7848600" y="1219199"/>
            <a:ext cx="3246121" cy="528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984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1000" b="-6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Tobacco Use During Lactation</a:t>
            </a:r>
          </a:p>
        </p:txBody>
      </p:sp>
      <p:sp>
        <p:nvSpPr>
          <p:cNvPr id="4" name="Content Placeholder 3"/>
          <p:cNvSpPr>
            <a:spLocks noGrp="1"/>
          </p:cNvSpPr>
          <p:nvPr>
            <p:ph sz="half" idx="1"/>
          </p:nvPr>
        </p:nvSpPr>
        <p:spPr>
          <a:xfrm>
            <a:off x="609600" y="1600200"/>
            <a:ext cx="4343400" cy="3962399"/>
          </a:xfrm>
        </p:spPr>
        <p:txBody>
          <a:bodyPr>
            <a:normAutofit fontScale="92500" lnSpcReduction="10000"/>
          </a:bodyPr>
          <a:lstStyle/>
          <a:p>
            <a:r>
              <a:rPr lang="en-US" sz="3500" dirty="0"/>
              <a:t>OK to breastfeed when using tobacco</a:t>
            </a:r>
          </a:p>
          <a:p>
            <a:r>
              <a:rPr lang="en-US" sz="3500" dirty="0"/>
              <a:t>Decreased milk production</a:t>
            </a:r>
          </a:p>
          <a:p>
            <a:pPr lvl="1"/>
            <a:r>
              <a:rPr lang="en-US" sz="3000" dirty="0"/>
              <a:t>decreased blood flow to breast</a:t>
            </a:r>
          </a:p>
          <a:p>
            <a:r>
              <a:rPr lang="en-US" sz="3500" dirty="0"/>
              <a:t>Possible decreased fat in breastmilk</a:t>
            </a:r>
          </a:p>
          <a:p>
            <a:endParaRPr lang="en-US" sz="3500" dirty="0"/>
          </a:p>
          <a:p>
            <a:pPr marL="0" indent="0">
              <a:buNone/>
            </a:pP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19</a:t>
            </a:fld>
            <a:endParaRPr lang="en-US">
              <a:solidFill>
                <a:prstClr val="black">
                  <a:tint val="75000"/>
                </a:prstClr>
              </a:solidFill>
            </a:endParaRPr>
          </a:p>
        </p:txBody>
      </p:sp>
      <p:sp>
        <p:nvSpPr>
          <p:cNvPr id="6" name="Content Placeholder 3">
            <a:extLst>
              <a:ext uri="{FF2B5EF4-FFF2-40B4-BE49-F238E27FC236}">
                <a16:creationId xmlns:a16="http://schemas.microsoft.com/office/drawing/2014/main" id="{6358E3EF-8E82-5A4E-D68C-C9F69C0A6F3E}"/>
              </a:ext>
            </a:extLst>
          </p:cNvPr>
          <p:cNvSpPr txBox="1">
            <a:spLocks/>
          </p:cNvSpPr>
          <p:nvPr/>
        </p:nvSpPr>
        <p:spPr>
          <a:xfrm>
            <a:off x="7848600" y="1579418"/>
            <a:ext cx="4343400" cy="3962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3600" dirty="0"/>
              <a:t>Reduce exposure by smoking right after feeding, not before</a:t>
            </a:r>
          </a:p>
          <a:p>
            <a:r>
              <a:rPr lang="en-US" sz="3600" dirty="0"/>
              <a:t>Low dose nicotine replacement is preferred</a:t>
            </a:r>
          </a:p>
          <a:p>
            <a:endParaRPr lang="en-US" sz="3500" dirty="0"/>
          </a:p>
          <a:p>
            <a:pPr marL="0" indent="0">
              <a:buFont typeface="Arial" pitchFamily="34" charset="0"/>
              <a:buNone/>
            </a:pPr>
            <a:endParaRPr lang="en-US" dirty="0"/>
          </a:p>
        </p:txBody>
      </p:sp>
    </p:spTree>
    <p:extLst>
      <p:ext uri="{BB962C8B-B14F-4D97-AF65-F5344CB8AC3E}">
        <p14:creationId xmlns:p14="http://schemas.microsoft.com/office/powerpoint/2010/main" val="308738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EDFCBD-E3DC-1118-B585-FBE1D8D0ABC7}"/>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20</a:t>
            </a:fld>
            <a:endParaRPr lang="en-US">
              <a:solidFill>
                <a:prstClr val="black">
                  <a:tint val="75000"/>
                </a:prstClr>
              </a:solidFill>
            </a:endParaRPr>
          </a:p>
        </p:txBody>
      </p:sp>
      <p:sp>
        <p:nvSpPr>
          <p:cNvPr id="3" name="TextBox 2">
            <a:extLst>
              <a:ext uri="{FF2B5EF4-FFF2-40B4-BE49-F238E27FC236}">
                <a16:creationId xmlns:a16="http://schemas.microsoft.com/office/drawing/2014/main" id="{66F499E9-9D01-177E-88E4-0A43313312DA}"/>
              </a:ext>
            </a:extLst>
          </p:cNvPr>
          <p:cNvSpPr txBox="1"/>
          <p:nvPr/>
        </p:nvSpPr>
        <p:spPr>
          <a:xfrm>
            <a:off x="990600" y="609600"/>
            <a:ext cx="5127237" cy="707886"/>
          </a:xfrm>
          <a:prstGeom prst="rect">
            <a:avLst/>
          </a:prstGeom>
          <a:noFill/>
        </p:spPr>
        <p:txBody>
          <a:bodyPr wrap="none" rtlCol="0">
            <a:spAutoFit/>
          </a:bodyPr>
          <a:lstStyle/>
          <a:p>
            <a:r>
              <a:rPr lang="en-US" sz="4000" dirty="0">
                <a:latin typeface="Calibri" panose="020F0502020204030204" pitchFamily="34" charset="0"/>
                <a:ea typeface="Calibri" panose="020F0502020204030204" pitchFamily="34" charset="0"/>
                <a:cs typeface="Calibri" panose="020F0502020204030204" pitchFamily="34" charset="0"/>
              </a:rPr>
              <a:t>Vaping</a:t>
            </a:r>
            <a:r>
              <a:rPr lang="en-US" sz="4000" dirty="0">
                <a:latin typeface="Calibi"/>
              </a:rPr>
              <a:t> During Lactation</a:t>
            </a:r>
          </a:p>
        </p:txBody>
      </p:sp>
      <p:sp>
        <p:nvSpPr>
          <p:cNvPr id="4" name="TextBox 3">
            <a:extLst>
              <a:ext uri="{FF2B5EF4-FFF2-40B4-BE49-F238E27FC236}">
                <a16:creationId xmlns:a16="http://schemas.microsoft.com/office/drawing/2014/main" id="{107E96DC-DF4F-43A7-9400-8A804BD46BBA}"/>
              </a:ext>
            </a:extLst>
          </p:cNvPr>
          <p:cNvSpPr txBox="1"/>
          <p:nvPr/>
        </p:nvSpPr>
        <p:spPr>
          <a:xfrm>
            <a:off x="0" y="4191000"/>
            <a:ext cx="8839200"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Little is known about safety of vaping during lactation</a:t>
            </a:r>
          </a:p>
          <a:p>
            <a:pPr marL="742950" lvl="1"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considered similar to tobacco use</a:t>
            </a: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Vaping may deliver harmful chemicals into breastmilk</a:t>
            </a: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No recommendation to quit breastfeeding</a:t>
            </a:r>
          </a:p>
          <a:p>
            <a:pPr marL="285750" indent="-28575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Best to avoid or to minimize vaping during lactation</a:t>
            </a:r>
          </a:p>
        </p:txBody>
      </p:sp>
    </p:spTree>
    <p:extLst>
      <p:ext uri="{BB962C8B-B14F-4D97-AF65-F5344CB8AC3E}">
        <p14:creationId xmlns:p14="http://schemas.microsoft.com/office/powerpoint/2010/main" val="2509184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1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Cannabis Use During Lactation</a:t>
            </a:r>
            <a:br>
              <a:rPr lang="en-US" dirty="0"/>
            </a:br>
            <a:r>
              <a:rPr lang="en-US" sz="3600" dirty="0"/>
              <a:t>American Academy of Pediatrics 2018</a:t>
            </a:r>
          </a:p>
        </p:txBody>
      </p:sp>
      <p:sp>
        <p:nvSpPr>
          <p:cNvPr id="3" name="Content Placeholder 2"/>
          <p:cNvSpPr>
            <a:spLocks noGrp="1"/>
          </p:cNvSpPr>
          <p:nvPr>
            <p:ph type="body" idx="1"/>
          </p:nvPr>
        </p:nvSpPr>
        <p:spPr>
          <a:xfrm>
            <a:off x="478367" y="2055812"/>
            <a:ext cx="10418233" cy="3505200"/>
          </a:xfrm>
        </p:spPr>
        <p:txBody>
          <a:bodyPr>
            <a:noAutofit/>
          </a:bodyPr>
          <a:lstStyle/>
          <a:p>
            <a:r>
              <a:rPr lang="en-US" sz="3600" dirty="0"/>
              <a:t>Cannabis use is not recommended during lactation</a:t>
            </a:r>
          </a:p>
          <a:p>
            <a:pPr lvl="1"/>
            <a:r>
              <a:rPr lang="en-US" sz="3200" dirty="0"/>
              <a:t>Not enough info on transmission of cannabis into breastmilk</a:t>
            </a:r>
          </a:p>
          <a:p>
            <a:pPr lvl="1"/>
            <a:r>
              <a:rPr lang="en-US" sz="3200" dirty="0"/>
              <a:t>Concerns that exposure to cannabis in breastmilk may have negative effects on the infant brain</a:t>
            </a:r>
          </a:p>
          <a:p>
            <a:pPr lvl="1"/>
            <a:r>
              <a:rPr lang="en-US" sz="3200" dirty="0"/>
              <a:t>Infants and nursing mothers should avoid environments with second-hand cannabis smoke</a:t>
            </a:r>
          </a:p>
          <a:p>
            <a:endParaRPr lang="en-US" sz="3600" dirty="0"/>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Arial"/>
                <a:cs typeface="Arial"/>
              </a:rPr>
              <a:pPr>
                <a:defRPr/>
              </a:pPr>
              <a:t>21</a:t>
            </a:fld>
            <a:endParaRPr lang="en-US">
              <a:solidFill>
                <a:prstClr val="black">
                  <a:tint val="75000"/>
                </a:prstClr>
              </a:solidFill>
              <a:latin typeface="Arial"/>
              <a:cs typeface="Arial"/>
            </a:endParaRPr>
          </a:p>
        </p:txBody>
      </p:sp>
    </p:spTree>
    <p:extLst>
      <p:ext uri="{BB962C8B-B14F-4D97-AF65-F5344CB8AC3E}">
        <p14:creationId xmlns:p14="http://schemas.microsoft.com/office/powerpoint/2010/main" val="198137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6000"/>
            <a:lum/>
          </a:blip>
          <a:srcRect/>
          <a:stretch>
            <a:fillRect l="-6000" r="-6000"/>
          </a:stretch>
        </a:blipFill>
        <a:effectLst/>
      </p:bgPr>
    </p:bg>
    <p:spTree>
      <p:nvGrpSpPr>
        <p:cNvPr id="1" name=""/>
        <p:cNvGrpSpPr/>
        <p:nvPr/>
      </p:nvGrpSpPr>
      <p:grpSpPr>
        <a:xfrm>
          <a:off x="0" y="0"/>
          <a:ext cx="0" cy="0"/>
          <a:chOff x="0" y="0"/>
          <a:chExt cx="0" cy="0"/>
        </a:xfrm>
      </p:grpSpPr>
      <p:sp>
        <p:nvSpPr>
          <p:cNvPr id="4" name="TextBox 3"/>
          <p:cNvSpPr txBox="1"/>
          <p:nvPr/>
        </p:nvSpPr>
        <p:spPr>
          <a:xfrm>
            <a:off x="1531748" y="0"/>
            <a:ext cx="9136252" cy="1569660"/>
          </a:xfrm>
          <a:prstGeom prst="rect">
            <a:avLst/>
          </a:prstGeom>
          <a:noFill/>
        </p:spPr>
        <p:txBody>
          <a:bodyPr wrap="square" rtlCol="0">
            <a:spAutoFit/>
          </a:bodyPr>
          <a:lstStyle/>
          <a:p>
            <a:pPr algn="ctr"/>
            <a:r>
              <a:rPr lang="en-US" sz="4800" dirty="0">
                <a:solidFill>
                  <a:prstClr val="black"/>
                </a:solidFill>
                <a:latin typeface="Calibri" panose="020F0502020204030204" pitchFamily="34" charset="0"/>
                <a:cs typeface="Calibri" panose="020F0502020204030204" pitchFamily="34" charset="0"/>
              </a:rPr>
              <a:t>Notice the Triage Tool for Over-the-Counter Meds</a:t>
            </a: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22</a:t>
            </a:fld>
            <a:endParaRPr lang="en-US">
              <a:solidFill>
                <a:prstClr val="black">
                  <a:tint val="75000"/>
                </a:prstClr>
              </a:solidFill>
            </a:endParaRPr>
          </a:p>
        </p:txBody>
      </p:sp>
    </p:spTree>
    <p:extLst>
      <p:ext uri="{BB962C8B-B14F-4D97-AF65-F5344CB8AC3E}">
        <p14:creationId xmlns:p14="http://schemas.microsoft.com/office/powerpoint/2010/main" val="1837169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5000" y="122238"/>
            <a:ext cx="8229600" cy="1143000"/>
          </a:xfrm>
        </p:spPr>
        <p:txBody>
          <a:bodyPr>
            <a:normAutofit/>
          </a:bodyPr>
          <a:lstStyle/>
          <a:p>
            <a:r>
              <a:rPr lang="en-US" dirty="0">
                <a:solidFill>
                  <a:schemeClr val="bg1"/>
                </a:solidFill>
                <a:latin typeface="Calibri" panose="020F0502020204030204" pitchFamily="34" charset="0"/>
                <a:cs typeface="Calibri" panose="020F0502020204030204" pitchFamily="34" charset="0"/>
              </a:rPr>
              <a:t>Inequity in Breastfeeding Rates</a:t>
            </a:r>
          </a:p>
        </p:txBody>
      </p:sp>
      <p:sp>
        <p:nvSpPr>
          <p:cNvPr id="3" name="Content Placeholder 2"/>
          <p:cNvSpPr>
            <a:spLocks noGrp="1"/>
          </p:cNvSpPr>
          <p:nvPr>
            <p:ph idx="1"/>
          </p:nvPr>
        </p:nvSpPr>
        <p:spPr>
          <a:xfrm>
            <a:off x="1143000" y="1524000"/>
            <a:ext cx="5654164" cy="4525963"/>
          </a:xfrm>
        </p:spPr>
        <p:txBody>
          <a:bodyPr>
            <a:normAutofit/>
          </a:bodyPr>
          <a:lstStyle/>
          <a:p>
            <a:r>
              <a:rPr lang="en-US" dirty="0">
                <a:solidFill>
                  <a:schemeClr val="bg1"/>
                </a:solidFill>
                <a:latin typeface="Calibri" panose="020F0502020204030204" pitchFamily="34" charset="0"/>
                <a:cs typeface="Calibri" panose="020F0502020204030204" pitchFamily="34" charset="0"/>
              </a:rPr>
              <a:t>Lower breastfeeding rates among:</a:t>
            </a:r>
          </a:p>
          <a:p>
            <a:pPr lvl="1"/>
            <a:r>
              <a:rPr lang="en-US" dirty="0">
                <a:solidFill>
                  <a:schemeClr val="bg1"/>
                </a:solidFill>
                <a:latin typeface="Calibri" panose="020F0502020204030204" pitchFamily="34" charset="0"/>
                <a:cs typeface="Calibri" panose="020F0502020204030204" pitchFamily="34" charset="0"/>
              </a:rPr>
              <a:t>African American women</a:t>
            </a:r>
          </a:p>
          <a:p>
            <a:pPr lvl="1"/>
            <a:r>
              <a:rPr lang="en-US" dirty="0">
                <a:solidFill>
                  <a:schemeClr val="bg1"/>
                </a:solidFill>
                <a:latin typeface="Calibri" panose="020F0502020204030204" pitchFamily="34" charset="0"/>
                <a:cs typeface="Calibri" panose="020F0502020204030204" pitchFamily="34" charset="0"/>
              </a:rPr>
              <a:t>Lower socioeconomic groups</a:t>
            </a:r>
          </a:p>
          <a:p>
            <a:pPr lvl="1"/>
            <a:r>
              <a:rPr lang="en-US" dirty="0">
                <a:solidFill>
                  <a:schemeClr val="bg1"/>
                </a:solidFill>
                <a:latin typeface="Calibri" panose="020F0502020204030204" pitchFamily="34" charset="0"/>
                <a:cs typeface="Calibri" panose="020F0502020204030204" pitchFamily="34" charset="0"/>
              </a:rPr>
              <a:t>Populations with lower education</a:t>
            </a:r>
          </a:p>
          <a:p>
            <a:pPr lvl="1"/>
            <a:r>
              <a:rPr lang="en-US" dirty="0">
                <a:solidFill>
                  <a:schemeClr val="bg1"/>
                </a:solidFill>
                <a:latin typeface="Calibri" panose="020F0502020204030204" pitchFamily="34" charset="0"/>
                <a:cs typeface="Calibri" panose="020F0502020204030204" pitchFamily="34" charset="0"/>
              </a:rPr>
              <a:t>Geographic</a:t>
            </a:r>
          </a:p>
          <a:p>
            <a:pPr lvl="2"/>
            <a:r>
              <a:rPr lang="en-US" dirty="0">
                <a:solidFill>
                  <a:schemeClr val="bg1"/>
                </a:solidFill>
                <a:latin typeface="Calibri" panose="020F0502020204030204" pitchFamily="34" charset="0"/>
                <a:cs typeface="Calibri" panose="020F0502020204030204" pitchFamily="34" charset="0"/>
              </a:rPr>
              <a:t>Southern USA</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solidFill>
                <a:latin typeface="Calibri"/>
              </a:rPr>
              <a:pPr>
                <a:defRPr/>
              </a:pPr>
              <a:t>23</a:t>
            </a:fld>
            <a:endParaRPr lang="en-US">
              <a:solidFill>
                <a:prstClr val="black"/>
              </a:solidFill>
              <a:latin typeface="Calibri"/>
            </a:endParaRPr>
          </a:p>
        </p:txBody>
      </p:sp>
      <p:sp>
        <p:nvSpPr>
          <p:cNvPr id="5" name="TextBox 4">
            <a:extLst>
              <a:ext uri="{FF2B5EF4-FFF2-40B4-BE49-F238E27FC236}">
                <a16:creationId xmlns:a16="http://schemas.microsoft.com/office/drawing/2014/main" id="{A87E4C88-E14B-4F41-BC7C-DA785E20910B}"/>
              </a:ext>
            </a:extLst>
          </p:cNvPr>
          <p:cNvSpPr txBox="1"/>
          <p:nvPr/>
        </p:nvSpPr>
        <p:spPr>
          <a:xfrm>
            <a:off x="7414785" y="5106618"/>
            <a:ext cx="3873753" cy="369332"/>
          </a:xfrm>
          <a:prstGeom prst="rect">
            <a:avLst/>
          </a:prstGeom>
          <a:noFill/>
        </p:spPr>
        <p:txBody>
          <a:bodyPr wrap="none" rtlCol="0">
            <a:spAutoFit/>
          </a:bodyPr>
          <a:lstStyle/>
          <a:p>
            <a:pPr>
              <a:defRPr/>
            </a:pPr>
            <a:r>
              <a:rPr lang="en-US" dirty="0">
                <a:solidFill>
                  <a:prstClr val="black"/>
                </a:solidFill>
                <a:latin typeface="Calibri"/>
              </a:rPr>
              <a:t>States that have reached HP 2020 goals</a:t>
            </a:r>
          </a:p>
        </p:txBody>
      </p:sp>
      <p:pic>
        <p:nvPicPr>
          <p:cNvPr id="3074" name="Picture 2" descr="http://www.cdc.gov/breastfeeding/images/map_rc_2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610" y="2329801"/>
            <a:ext cx="4286250" cy="240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983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latin typeface="Calibri" panose="020F0502020204030204" pitchFamily="34" charset="0"/>
                <a:cs typeface="Calibri" panose="020F0502020204030204" pitchFamily="34" charset="0"/>
              </a:rPr>
              <a:t>What is Equitable Health Care?</a:t>
            </a:r>
            <a:br>
              <a:rPr lang="en-US" dirty="0">
                <a:solidFill>
                  <a:schemeClr val="bg1"/>
                </a:solidFill>
                <a:latin typeface="Calibri" panose="020F0502020204030204" pitchFamily="34" charset="0"/>
                <a:cs typeface="Calibri" panose="020F0502020204030204" pitchFamily="34" charset="0"/>
              </a:rPr>
            </a:br>
            <a:r>
              <a:rPr lang="en-US" sz="3100" dirty="0">
                <a:solidFill>
                  <a:schemeClr val="bg1"/>
                </a:solidFill>
                <a:latin typeface="Calibri" panose="020F0502020204030204" pitchFamily="34" charset="0"/>
                <a:cs typeface="Calibri" panose="020F0502020204030204" pitchFamily="34" charset="0"/>
              </a:rPr>
              <a:t>(US Institute of Medicine)</a:t>
            </a:r>
          </a:p>
        </p:txBody>
      </p:sp>
      <p:sp>
        <p:nvSpPr>
          <p:cNvPr id="3" name="Content Placeholder 2"/>
          <p:cNvSpPr>
            <a:spLocks noGrp="1"/>
          </p:cNvSpPr>
          <p:nvPr>
            <p:ph idx="1"/>
          </p:nvPr>
        </p:nvSpPr>
        <p:spPr>
          <a:xfrm>
            <a:off x="457200" y="1600202"/>
            <a:ext cx="5486400" cy="4571999"/>
          </a:xfrm>
        </p:spPr>
        <p:txBody>
          <a:bodyPr>
            <a:normAutofit/>
          </a:bodyPr>
          <a:lstStyle/>
          <a:p>
            <a:r>
              <a:rPr lang="en-US" dirty="0">
                <a:solidFill>
                  <a:schemeClr val="bg1"/>
                </a:solidFill>
                <a:latin typeface="Calibri" panose="020F0502020204030204" pitchFamily="34" charset="0"/>
                <a:cs typeface="Calibri" panose="020F0502020204030204" pitchFamily="34" charset="0"/>
              </a:rPr>
              <a:t>Care that does not vary in quality because of:</a:t>
            </a:r>
          </a:p>
          <a:p>
            <a:pPr lvl="1"/>
            <a:r>
              <a:rPr lang="en-US" dirty="0">
                <a:solidFill>
                  <a:schemeClr val="bg1"/>
                </a:solidFill>
                <a:latin typeface="Calibri" panose="020F0502020204030204" pitchFamily="34" charset="0"/>
                <a:cs typeface="Calibri" panose="020F0502020204030204" pitchFamily="34" charset="0"/>
              </a:rPr>
              <a:t>Race</a:t>
            </a:r>
          </a:p>
          <a:p>
            <a:pPr lvl="1"/>
            <a:r>
              <a:rPr lang="en-US" dirty="0">
                <a:solidFill>
                  <a:schemeClr val="bg1"/>
                </a:solidFill>
                <a:latin typeface="Calibri" panose="020F0502020204030204" pitchFamily="34" charset="0"/>
                <a:cs typeface="Calibri" panose="020F0502020204030204" pitchFamily="34" charset="0"/>
              </a:rPr>
              <a:t>Gender</a:t>
            </a:r>
          </a:p>
          <a:p>
            <a:pPr lvl="1"/>
            <a:r>
              <a:rPr lang="en-US" dirty="0">
                <a:solidFill>
                  <a:schemeClr val="bg1"/>
                </a:solidFill>
                <a:latin typeface="Calibri" panose="020F0502020204030204" pitchFamily="34" charset="0"/>
                <a:cs typeface="Calibri" panose="020F0502020204030204" pitchFamily="34" charset="0"/>
              </a:rPr>
              <a:t>Income </a:t>
            </a:r>
          </a:p>
          <a:p>
            <a:pPr lvl="1"/>
            <a:r>
              <a:rPr lang="en-US" dirty="0">
                <a:solidFill>
                  <a:schemeClr val="bg1"/>
                </a:solidFill>
                <a:latin typeface="Calibri" panose="020F0502020204030204" pitchFamily="34" charset="0"/>
                <a:cs typeface="Calibri" panose="020F0502020204030204" pitchFamily="34" charset="0"/>
              </a:rPr>
              <a:t>Location	</a:t>
            </a:r>
          </a:p>
          <a:p>
            <a:r>
              <a:rPr lang="en-US" dirty="0">
                <a:solidFill>
                  <a:schemeClr val="bg1"/>
                </a:solidFill>
                <a:latin typeface="Calibri" panose="020F0502020204030204" pitchFamily="34" charset="0"/>
                <a:cs typeface="Calibri" panose="020F0502020204030204" pitchFamily="34" charset="0"/>
              </a:rPr>
              <a:t>Equal ≠ Equitable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5499" y="1692275"/>
            <a:ext cx="5604202" cy="3733800"/>
          </a:xfrm>
          <a:prstGeom prst="rect">
            <a:avLst/>
          </a:prstGeom>
        </p:spPr>
      </p:pic>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solidFill>
                <a:latin typeface="Calibri"/>
              </a:rPr>
              <a:pPr>
                <a:defRPr/>
              </a:pPr>
              <a:t>24</a:t>
            </a:fld>
            <a:endParaRPr lang="en-US" dirty="0">
              <a:solidFill>
                <a:prstClr val="black"/>
              </a:solidFill>
              <a:latin typeface="Calibri"/>
            </a:endParaRPr>
          </a:p>
        </p:txBody>
      </p:sp>
    </p:spTree>
    <p:extLst>
      <p:ext uri="{BB962C8B-B14F-4D97-AF65-F5344CB8AC3E}">
        <p14:creationId xmlns:p14="http://schemas.microsoft.com/office/powerpoint/2010/main" val="1136870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9AB9-3F02-4DDA-8849-4B79A930BC21}"/>
              </a:ext>
            </a:extLst>
          </p:cNvPr>
          <p:cNvSpPr>
            <a:spLocks noGrp="1"/>
          </p:cNvSpPr>
          <p:nvPr>
            <p:ph type="title"/>
          </p:nvPr>
        </p:nvSpPr>
        <p:spPr>
          <a:xfrm>
            <a:off x="2265857" y="299244"/>
            <a:ext cx="7886700" cy="1325563"/>
          </a:xfrm>
        </p:spPr>
        <p:txBody>
          <a:bodyPr>
            <a:normAutofit/>
          </a:bodyPr>
          <a:lstStyle/>
          <a:p>
            <a:pPr algn="ctr"/>
            <a:r>
              <a:rPr lang="en-US" dirty="0">
                <a:latin typeface="Calibri" panose="020F0502020204030204" pitchFamily="34" charset="0"/>
                <a:cs typeface="Calibri" panose="020F0502020204030204" pitchFamily="34" charset="0"/>
              </a:rPr>
              <a:t>Equitable Health Care Is Not The Same As Equal Health Care</a:t>
            </a:r>
          </a:p>
        </p:txBody>
      </p:sp>
      <p:sp>
        <p:nvSpPr>
          <p:cNvPr id="5" name="TextBox 4">
            <a:extLst>
              <a:ext uri="{FF2B5EF4-FFF2-40B4-BE49-F238E27FC236}">
                <a16:creationId xmlns:a16="http://schemas.microsoft.com/office/drawing/2014/main" id="{DA129EC8-1BDE-47AD-A92A-FBEC6416FFB5}"/>
              </a:ext>
            </a:extLst>
          </p:cNvPr>
          <p:cNvSpPr txBox="1"/>
          <p:nvPr/>
        </p:nvSpPr>
        <p:spPr>
          <a:xfrm>
            <a:off x="3122018" y="6400800"/>
            <a:ext cx="6174383" cy="369332"/>
          </a:xfrm>
          <a:prstGeom prst="rect">
            <a:avLst/>
          </a:prstGeom>
          <a:noFill/>
        </p:spPr>
        <p:txBody>
          <a:bodyPr wrap="none" rtlCol="0">
            <a:spAutoFit/>
          </a:bodyPr>
          <a:lstStyle/>
          <a:p>
            <a:pPr>
              <a:defRPr/>
            </a:pPr>
            <a:r>
              <a:rPr lang="en-US" dirty="0">
                <a:solidFill>
                  <a:prstClr val="black"/>
                </a:solidFill>
                <a:latin typeface="Calibri" panose="020F0502020204030204"/>
              </a:rPr>
              <a:t>With Permission from the Interaction Institute for Social Change</a:t>
            </a:r>
          </a:p>
        </p:txBody>
      </p:sp>
      <p:pic>
        <p:nvPicPr>
          <p:cNvPr id="1026" name="Picture 2" descr="Image result for equality equity libe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6341" y="1905000"/>
            <a:ext cx="9319317" cy="419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394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1703" y="145026"/>
            <a:ext cx="8229600" cy="772832"/>
          </a:xfrm>
        </p:spPr>
        <p:txBody>
          <a:bodyPr>
            <a:normAutofit/>
          </a:bodyPr>
          <a:lstStyle/>
          <a:p>
            <a:r>
              <a:rPr lang="en-US" dirty="0">
                <a:solidFill>
                  <a:schemeClr val="bg1"/>
                </a:solidFill>
                <a:latin typeface="Calibri" panose="020F0502020204030204" pitchFamily="34" charset="0"/>
                <a:cs typeface="Calibri" panose="020F0502020204030204" pitchFamily="34" charset="0"/>
              </a:rPr>
              <a:t>Create a Culture of Equity</a:t>
            </a:r>
          </a:p>
        </p:txBody>
      </p:sp>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black"/>
                </a:solidFill>
                <a:latin typeface="Calibri"/>
              </a:rPr>
              <a:pPr>
                <a:defRPr/>
              </a:pPr>
              <a:t>26</a:t>
            </a:fld>
            <a:endParaRPr lang="en-US">
              <a:solidFill>
                <a:prstClr val="black"/>
              </a:solidFill>
              <a:latin typeface="Calibri"/>
            </a:endParaRPr>
          </a:p>
        </p:txBody>
      </p:sp>
      <p:sp>
        <p:nvSpPr>
          <p:cNvPr id="6" name="Rectangle 5">
            <a:extLst>
              <a:ext uri="{FF2B5EF4-FFF2-40B4-BE49-F238E27FC236}">
                <a16:creationId xmlns:a16="http://schemas.microsoft.com/office/drawing/2014/main" id="{218ED9FD-18F9-4FCC-8D5E-184C64DBC1DA}"/>
              </a:ext>
            </a:extLst>
          </p:cNvPr>
          <p:cNvSpPr/>
          <p:nvPr/>
        </p:nvSpPr>
        <p:spPr>
          <a:xfrm>
            <a:off x="2318605" y="6523837"/>
            <a:ext cx="3295839" cy="369332"/>
          </a:xfrm>
          <a:prstGeom prst="rect">
            <a:avLst/>
          </a:prstGeom>
        </p:spPr>
        <p:txBody>
          <a:bodyPr wrap="none">
            <a:spAutoFit/>
          </a:bodyPr>
          <a:lstStyle/>
          <a:p>
            <a:r>
              <a:rPr lang="en-US" dirty="0"/>
              <a:t>Photo by Artem Zhukov </a:t>
            </a:r>
            <a:r>
              <a:rPr lang="en-US" dirty="0" err="1"/>
              <a:t>Unsplash</a:t>
            </a:r>
            <a:endParaRPr lang="en-US" dirty="0"/>
          </a:p>
        </p:txBody>
      </p:sp>
      <p:sp>
        <p:nvSpPr>
          <p:cNvPr id="7" name="Oval 6">
            <a:extLst>
              <a:ext uri="{FF2B5EF4-FFF2-40B4-BE49-F238E27FC236}">
                <a16:creationId xmlns:a16="http://schemas.microsoft.com/office/drawing/2014/main" id="{638BD969-C5CE-42C0-968D-162DBDEB8BB4}"/>
              </a:ext>
            </a:extLst>
          </p:cNvPr>
          <p:cNvSpPr/>
          <p:nvPr/>
        </p:nvSpPr>
        <p:spPr>
          <a:xfrm>
            <a:off x="1459334" y="1079158"/>
            <a:ext cx="4386998" cy="2349843"/>
          </a:xfrm>
          <a:prstGeom prst="ellipse">
            <a:avLst/>
          </a:pr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Identify Opportunities to Improve Breastfeeding Support in Your Community</a:t>
            </a:r>
          </a:p>
        </p:txBody>
      </p:sp>
      <p:sp>
        <p:nvSpPr>
          <p:cNvPr id="8" name="Oval 7">
            <a:extLst>
              <a:ext uri="{FF2B5EF4-FFF2-40B4-BE49-F238E27FC236}">
                <a16:creationId xmlns:a16="http://schemas.microsoft.com/office/drawing/2014/main" id="{761A6147-D43C-4ECA-8BCD-D004AC96C72F}"/>
              </a:ext>
            </a:extLst>
          </p:cNvPr>
          <p:cNvSpPr/>
          <p:nvPr/>
        </p:nvSpPr>
        <p:spPr>
          <a:xfrm>
            <a:off x="6096001" y="4356557"/>
            <a:ext cx="3883095" cy="2167281"/>
          </a:xfrm>
          <a:prstGeom prst="ellipse">
            <a:avLst/>
          </a:prstGeom>
          <a:noFill/>
          <a:ln w="603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Take Action to Improve Health Equity Using an Equity Lens</a:t>
            </a:r>
          </a:p>
        </p:txBody>
      </p:sp>
    </p:spTree>
    <p:extLst>
      <p:ext uri="{BB962C8B-B14F-4D97-AF65-F5344CB8AC3E}">
        <p14:creationId xmlns:p14="http://schemas.microsoft.com/office/powerpoint/2010/main" val="314786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0800" y="66421"/>
            <a:ext cx="6553200" cy="1143000"/>
          </a:xfrm>
        </p:spPr>
        <p:txBody>
          <a:bodyPr/>
          <a:lstStyle/>
          <a:p>
            <a:r>
              <a:rPr lang="en-US" dirty="0">
                <a:solidFill>
                  <a:schemeClr val="bg1"/>
                </a:solidFill>
                <a:latin typeface="Calibri" panose="020F0502020204030204" pitchFamily="34" charset="0"/>
                <a:cs typeface="Calibri" panose="020F0502020204030204" pitchFamily="34" charset="0"/>
              </a:rPr>
              <a:t>Apply an Equity Lens</a:t>
            </a:r>
          </a:p>
        </p:txBody>
      </p:sp>
      <p:sp>
        <p:nvSpPr>
          <p:cNvPr id="3" name="Content Placeholder 2"/>
          <p:cNvSpPr>
            <a:spLocks noGrp="1"/>
          </p:cNvSpPr>
          <p:nvPr>
            <p:ph idx="1"/>
          </p:nvPr>
        </p:nvSpPr>
        <p:spPr>
          <a:xfrm>
            <a:off x="609600" y="1524001"/>
            <a:ext cx="6248400" cy="4648199"/>
          </a:xfrm>
        </p:spPr>
        <p:txBody>
          <a:bodyPr>
            <a:normAutofit/>
          </a:bodyPr>
          <a:lstStyle/>
          <a:p>
            <a:r>
              <a:rPr lang="en-US" dirty="0">
                <a:solidFill>
                  <a:schemeClr val="bg1"/>
                </a:solidFill>
                <a:latin typeface="Calibri" panose="020F0502020204030204" pitchFamily="34" charset="0"/>
                <a:cs typeface="Calibri" panose="020F0502020204030204" pitchFamily="34" charset="0"/>
              </a:rPr>
              <a:t>Equity lens </a:t>
            </a:r>
          </a:p>
          <a:p>
            <a:pPr lvl="1"/>
            <a:r>
              <a:rPr lang="en-US" dirty="0">
                <a:solidFill>
                  <a:schemeClr val="bg1"/>
                </a:solidFill>
                <a:latin typeface="Calibri" panose="020F0502020204030204" pitchFamily="34" charset="0"/>
                <a:cs typeface="Calibri" panose="020F0502020204030204" pitchFamily="34" charset="0"/>
              </a:rPr>
              <a:t>Analyzes impact of policies and programs on vulnerable populations</a:t>
            </a:r>
          </a:p>
          <a:p>
            <a:r>
              <a:rPr lang="en-US" dirty="0">
                <a:solidFill>
                  <a:schemeClr val="bg1"/>
                </a:solidFill>
                <a:latin typeface="Calibri" panose="020F0502020204030204" pitchFamily="34" charset="0"/>
                <a:cs typeface="Calibri" panose="020F0502020204030204" pitchFamily="34" charset="0"/>
              </a:rPr>
              <a:t>Work with individuals within the population(s)</a:t>
            </a:r>
          </a:p>
          <a:p>
            <a:pPr lvl="1"/>
            <a:r>
              <a:rPr lang="en-US" dirty="0">
                <a:solidFill>
                  <a:schemeClr val="bg1"/>
                </a:solidFill>
                <a:latin typeface="Calibri" panose="020F0502020204030204" pitchFamily="34" charset="0"/>
                <a:cs typeface="Calibri" panose="020F0502020204030204" pitchFamily="34" charset="0"/>
              </a:rPr>
              <a:t>Enhances understanding</a:t>
            </a:r>
          </a:p>
          <a:p>
            <a:pPr lvl="1"/>
            <a:r>
              <a:rPr lang="en-US" dirty="0">
                <a:solidFill>
                  <a:schemeClr val="bg1"/>
                </a:solidFill>
                <a:latin typeface="Calibri" panose="020F0502020204030204" pitchFamily="34" charset="0"/>
                <a:cs typeface="Calibri" panose="020F0502020204030204" pitchFamily="34" charset="0"/>
              </a:rPr>
              <a:t>Addresses trauma- informed care</a:t>
            </a:r>
          </a:p>
          <a:p>
            <a:pPr lvl="1"/>
            <a:r>
              <a:rPr lang="en-US" dirty="0">
                <a:solidFill>
                  <a:schemeClr val="bg1"/>
                </a:solidFill>
                <a:latin typeface="Calibri" panose="020F0502020204030204" pitchFamily="34" charset="0"/>
                <a:cs typeface="Calibri" panose="020F0502020204030204" pitchFamily="34" charset="0"/>
              </a:rPr>
              <a:t>Builds trust in target populations</a:t>
            </a:r>
          </a:p>
          <a:p>
            <a:endParaRPr lang="en-US" dirty="0">
              <a:solidFill>
                <a:schemeClr val="bg1"/>
              </a:solidFill>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1676" y="2127504"/>
            <a:ext cx="5184648" cy="3441192"/>
          </a:xfrm>
          <a:prstGeom prst="rect">
            <a:avLst/>
          </a:prstGeom>
          <a:scene3d>
            <a:camera prst="orthographicFront">
              <a:rot lat="0" lon="0" rev="5400000"/>
            </a:camera>
            <a:lightRig rig="threePt" dir="t"/>
          </a:scene3d>
        </p:spPr>
      </p:pic>
      <p:sp>
        <p:nvSpPr>
          <p:cNvPr id="4" name="Slide Number Placeholder 3"/>
          <p:cNvSpPr>
            <a:spLocks noGrp="1"/>
          </p:cNvSpPr>
          <p:nvPr>
            <p:ph type="sldNum" sz="quarter" idx="12"/>
          </p:nvPr>
        </p:nvSpPr>
        <p:spPr/>
        <p:txBody>
          <a:bodyPr/>
          <a:lstStyle/>
          <a:p>
            <a:pPr>
              <a:defRPr/>
            </a:pPr>
            <a:fld id="{B6F15528-21DE-4FAA-801E-634DDDAF4B2B}" type="slidenum">
              <a:rPr lang="en-US">
                <a:solidFill>
                  <a:prstClr val="white">
                    <a:tint val="75000"/>
                  </a:prstClr>
                </a:solidFill>
                <a:latin typeface="Calibri"/>
              </a:rPr>
              <a:pPr>
                <a:defRPr/>
              </a:pPr>
              <a:t>27</a:t>
            </a:fld>
            <a:endParaRPr lang="en-US">
              <a:solidFill>
                <a:prstClr val="white">
                  <a:tint val="75000"/>
                </a:prstClr>
              </a:solidFill>
              <a:latin typeface="Calibri"/>
            </a:endParaRPr>
          </a:p>
        </p:txBody>
      </p:sp>
    </p:spTree>
    <p:extLst>
      <p:ext uri="{BB962C8B-B14F-4D97-AF65-F5344CB8AC3E}">
        <p14:creationId xmlns:p14="http://schemas.microsoft.com/office/powerpoint/2010/main" val="3969028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Chat">
            <a:extLst>
              <a:ext uri="{FF2B5EF4-FFF2-40B4-BE49-F238E27FC236}">
                <a16:creationId xmlns:a16="http://schemas.microsoft.com/office/drawing/2014/main" id="{282D1E36-F087-4262-9B91-CA86504B7F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1879" y="1054773"/>
            <a:ext cx="1752600" cy="1752600"/>
          </a:xfrm>
          <a:prstGeom prst="rect">
            <a:avLst/>
          </a:prstGeom>
        </p:spPr>
      </p:pic>
      <p:sp>
        <p:nvSpPr>
          <p:cNvPr id="2" name="Slide Number Placeholder 1">
            <a:extLst>
              <a:ext uri="{FF2B5EF4-FFF2-40B4-BE49-F238E27FC236}">
                <a16:creationId xmlns:a16="http://schemas.microsoft.com/office/drawing/2014/main" id="{8B70414E-9382-44E8-9F7B-F4957C68127F}"/>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28</a:t>
            </a:fld>
            <a:endParaRPr lang="en-US">
              <a:solidFill>
                <a:prstClr val="black">
                  <a:tint val="75000"/>
                </a:prstClr>
              </a:solidFill>
            </a:endParaRPr>
          </a:p>
        </p:txBody>
      </p:sp>
      <p:pic>
        <p:nvPicPr>
          <p:cNvPr id="4" name="Graphic 3" descr="Umbrella">
            <a:extLst>
              <a:ext uri="{FF2B5EF4-FFF2-40B4-BE49-F238E27FC236}">
                <a16:creationId xmlns:a16="http://schemas.microsoft.com/office/drawing/2014/main" id="{0517075A-5D19-4722-8B9F-583AE3CD2E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47392" y="2886663"/>
            <a:ext cx="1828800" cy="1828800"/>
          </a:xfrm>
          <a:prstGeom prst="rect">
            <a:avLst/>
          </a:prstGeom>
        </p:spPr>
      </p:pic>
      <p:sp>
        <p:nvSpPr>
          <p:cNvPr id="5" name="TextBox 4">
            <a:extLst>
              <a:ext uri="{FF2B5EF4-FFF2-40B4-BE49-F238E27FC236}">
                <a16:creationId xmlns:a16="http://schemas.microsoft.com/office/drawing/2014/main" id="{B5BFDBC4-0345-4CFE-BFA9-436187C6ABC0}"/>
              </a:ext>
            </a:extLst>
          </p:cNvPr>
          <p:cNvSpPr txBox="1"/>
          <p:nvPr/>
        </p:nvSpPr>
        <p:spPr>
          <a:xfrm>
            <a:off x="1524000" y="1"/>
            <a:ext cx="9144000" cy="954107"/>
          </a:xfrm>
          <a:prstGeom prst="rect">
            <a:avLst/>
          </a:prstGeom>
          <a:solidFill>
            <a:schemeClr val="accent6">
              <a:lumMod val="20000"/>
              <a:lumOff val="80000"/>
            </a:schemeClr>
          </a:solidFill>
        </p:spPr>
        <p:txBody>
          <a:bodyPr wrap="square" rtlCol="0">
            <a:spAutoFit/>
          </a:bodyPr>
          <a:lstStyle/>
          <a:p>
            <a:pPr algn="ctr"/>
            <a:r>
              <a:rPr lang="en-US" sz="2800" b="1" dirty="0">
                <a:latin typeface="Calibri" panose="020F0502020204030204" pitchFamily="34" charset="0"/>
                <a:cs typeface="Calibri" panose="020F0502020204030204" pitchFamily="34" charset="0"/>
              </a:rPr>
              <a:t>Examples of Working with Others in Populations to</a:t>
            </a:r>
          </a:p>
          <a:p>
            <a:pPr algn="ctr"/>
            <a:r>
              <a:rPr lang="en-US" sz="2800" b="1" dirty="0">
                <a:latin typeface="Calibri" panose="020F0502020204030204" pitchFamily="34" charset="0"/>
                <a:cs typeface="Calibri" panose="020F0502020204030204" pitchFamily="34" charset="0"/>
              </a:rPr>
              <a:t> Apply an Equity Lens</a:t>
            </a:r>
          </a:p>
        </p:txBody>
      </p:sp>
      <p:pic>
        <p:nvPicPr>
          <p:cNvPr id="8" name="Graphic 7">
            <a:extLst>
              <a:ext uri="{FF2B5EF4-FFF2-40B4-BE49-F238E27FC236}">
                <a16:creationId xmlns:a16="http://schemas.microsoft.com/office/drawing/2014/main" id="{E6058D82-9A13-4BBC-87F1-10ECA1EB43F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47430" y="4903881"/>
            <a:ext cx="1528763" cy="1528763"/>
          </a:xfrm>
          <a:prstGeom prst="rect">
            <a:avLst/>
          </a:prstGeom>
        </p:spPr>
      </p:pic>
      <p:sp>
        <p:nvSpPr>
          <p:cNvPr id="10" name="TextBox 9">
            <a:extLst>
              <a:ext uri="{FF2B5EF4-FFF2-40B4-BE49-F238E27FC236}">
                <a16:creationId xmlns:a16="http://schemas.microsoft.com/office/drawing/2014/main" id="{824B9FB7-CE53-4CAB-8F23-3A0D23B01E56}"/>
              </a:ext>
            </a:extLst>
          </p:cNvPr>
          <p:cNvSpPr txBox="1"/>
          <p:nvPr/>
        </p:nvSpPr>
        <p:spPr>
          <a:xfrm>
            <a:off x="3733800" y="1268196"/>
            <a:ext cx="6294642" cy="1631216"/>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Communicate with and involve leaders- </a:t>
            </a:r>
            <a:r>
              <a:rPr lang="en-US" sz="2000" dirty="0">
                <a:latin typeface="Calibri" panose="020F0502020204030204" pitchFamily="34" charset="0"/>
                <a:cs typeface="Calibri" panose="020F0502020204030204" pitchFamily="34" charset="0"/>
              </a:rPr>
              <a:t>You learn that a rural Latinx population with a history of low breastfeeding rates has a major barrier- The local employer who expects all workers back 30 days after birth, and there are poor accommodations for lactation breaks</a:t>
            </a:r>
          </a:p>
        </p:txBody>
      </p:sp>
      <p:sp>
        <p:nvSpPr>
          <p:cNvPr id="11" name="TextBox 10">
            <a:extLst>
              <a:ext uri="{FF2B5EF4-FFF2-40B4-BE49-F238E27FC236}">
                <a16:creationId xmlns:a16="http://schemas.microsoft.com/office/drawing/2014/main" id="{21C28295-AA1B-47F4-B27E-C41FC478F333}"/>
              </a:ext>
            </a:extLst>
          </p:cNvPr>
          <p:cNvSpPr txBox="1"/>
          <p:nvPr/>
        </p:nvSpPr>
        <p:spPr>
          <a:xfrm>
            <a:off x="3709673" y="2996665"/>
            <a:ext cx="6510092" cy="1631216"/>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Trauma informed care- </a:t>
            </a:r>
            <a:r>
              <a:rPr lang="en-US" sz="2000" dirty="0">
                <a:latin typeface="Calibri" panose="020F0502020204030204" pitchFamily="34" charset="0"/>
                <a:cs typeface="Calibri" panose="020F0502020204030204" pitchFamily="34" charset="0"/>
              </a:rPr>
              <a:t>Your goal is to start a transgender lactation support group. You find out that transgender individuals are very uncomfortable discussing the option of lactation with local healthcare providers, given their history of receiving insensitive healthcare.</a:t>
            </a:r>
          </a:p>
        </p:txBody>
      </p:sp>
      <p:sp>
        <p:nvSpPr>
          <p:cNvPr id="12" name="TextBox 11">
            <a:extLst>
              <a:ext uri="{FF2B5EF4-FFF2-40B4-BE49-F238E27FC236}">
                <a16:creationId xmlns:a16="http://schemas.microsoft.com/office/drawing/2014/main" id="{4C16AEB8-C675-418E-8605-CA73F7F5A88E}"/>
              </a:ext>
            </a:extLst>
          </p:cNvPr>
          <p:cNvSpPr txBox="1"/>
          <p:nvPr/>
        </p:nvSpPr>
        <p:spPr>
          <a:xfrm>
            <a:off x="3700708" y="4903881"/>
            <a:ext cx="6510092" cy="1323439"/>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Build Trust – </a:t>
            </a:r>
            <a:r>
              <a:rPr lang="en-US" sz="2000" dirty="0">
                <a:latin typeface="Calibri" panose="020F0502020204030204" pitchFamily="34" charset="0"/>
                <a:cs typeface="Calibri" panose="020F0502020204030204" pitchFamily="34" charset="0"/>
              </a:rPr>
              <a:t>A public health department may have difficulty executing a postpartum in-home lactation support program in a Native American population without trained individuals of the community providing the in-home care.</a:t>
            </a:r>
          </a:p>
        </p:txBody>
      </p:sp>
    </p:spTree>
    <p:extLst>
      <p:ext uri="{BB962C8B-B14F-4D97-AF65-F5344CB8AC3E}">
        <p14:creationId xmlns:p14="http://schemas.microsoft.com/office/powerpoint/2010/main" val="3011699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33600" y="136525"/>
            <a:ext cx="8229600" cy="1143000"/>
          </a:xfrm>
        </p:spPr>
        <p:txBody>
          <a:bodyPr>
            <a:normAutofit fontScale="90000"/>
          </a:bodyPr>
          <a:lstStyle/>
          <a:p>
            <a:r>
              <a:rPr lang="en-US" dirty="0"/>
              <a:t>Let’s Apply an Equity Lens in a Community Breastfeeding Project</a:t>
            </a:r>
          </a:p>
        </p:txBody>
      </p:sp>
      <p:sp>
        <p:nvSpPr>
          <p:cNvPr id="3" name="Slide Number Placeholder 2"/>
          <p:cNvSpPr>
            <a:spLocks noGrp="1"/>
          </p:cNvSpPr>
          <p:nvPr>
            <p:ph type="sldNum" sz="quarter" idx="12"/>
          </p:nvPr>
        </p:nvSpPr>
        <p:spPr/>
        <p:txBody>
          <a:bodyPr/>
          <a:lstStyle/>
          <a:p>
            <a:pPr>
              <a:defRPr/>
            </a:pPr>
            <a:fld id="{B6F15528-21DE-4FAA-801E-634DDDAF4B2B}" type="slidenum">
              <a:rPr lang="en-US">
                <a:solidFill>
                  <a:prstClr val="black">
                    <a:tint val="75000"/>
                  </a:prstClr>
                </a:solidFill>
                <a:latin typeface="Calibri"/>
              </a:rPr>
              <a:pPr>
                <a:defRPr/>
              </a:pPr>
              <a:t>29</a:t>
            </a:fld>
            <a:endParaRPr lang="en-US">
              <a:solidFill>
                <a:prstClr val="black">
                  <a:tint val="75000"/>
                </a:prstClr>
              </a:solidFill>
              <a:latin typeface="Calibri"/>
            </a:endParaRPr>
          </a:p>
        </p:txBody>
      </p:sp>
    </p:spTree>
    <p:extLst>
      <p:ext uri="{BB962C8B-B14F-4D97-AF65-F5344CB8AC3E}">
        <p14:creationId xmlns:p14="http://schemas.microsoft.com/office/powerpoint/2010/main" val="1680100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FA4E9-ED47-F7DB-C663-86BE7EACED94}"/>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30</a:t>
            </a:fld>
            <a:endParaRPr lang="en-US">
              <a:solidFill>
                <a:prstClr val="black">
                  <a:tint val="75000"/>
                </a:prstClr>
              </a:solidFill>
            </a:endParaRPr>
          </a:p>
        </p:txBody>
      </p:sp>
      <p:sp>
        <p:nvSpPr>
          <p:cNvPr id="3" name="TextBox 2">
            <a:extLst>
              <a:ext uri="{FF2B5EF4-FFF2-40B4-BE49-F238E27FC236}">
                <a16:creationId xmlns:a16="http://schemas.microsoft.com/office/drawing/2014/main" id="{78F70ABD-207A-7338-6FFF-953FE95E590B}"/>
              </a:ext>
            </a:extLst>
          </p:cNvPr>
          <p:cNvSpPr txBox="1"/>
          <p:nvPr/>
        </p:nvSpPr>
        <p:spPr>
          <a:xfrm>
            <a:off x="224836" y="1219200"/>
            <a:ext cx="11742328" cy="3539430"/>
          </a:xfrm>
          <a:prstGeom prst="rect">
            <a:avLst/>
          </a:prstGeom>
          <a:noFill/>
        </p:spPr>
        <p:txBody>
          <a:bodyPr wrap="square" rtlCol="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Incorporating Diversity in a Community Breastfeeding Project </a:t>
            </a:r>
          </a:p>
          <a:p>
            <a:r>
              <a:rPr lang="en-US" sz="2800" dirty="0">
                <a:latin typeface="Calibri" panose="020F0502020204030204" pitchFamily="34" charset="0"/>
                <a:ea typeface="Calibri" panose="020F0502020204030204" pitchFamily="34" charset="0"/>
                <a:cs typeface="Calibri" panose="020F0502020204030204" pitchFamily="34" charset="0"/>
              </a:rPr>
              <a:t>As the breastfeeding champion for your place of work, you are the contact person for parents and families who have breastfeeding questions and problems. You recognize the benefit of breastfeeding parents getting to know each other in your community for peer support. </a:t>
            </a:r>
          </a:p>
          <a:p>
            <a:r>
              <a:rPr lang="en-US" sz="2800" dirty="0">
                <a:latin typeface="Calibri" panose="020F0502020204030204" pitchFamily="34" charset="0"/>
                <a:ea typeface="Calibri" panose="020F0502020204030204" pitchFamily="34" charset="0"/>
                <a:cs typeface="Calibri" panose="020F0502020204030204" pitchFamily="34" charset="0"/>
              </a:rPr>
              <a:t>You decide to send a letter to all breastfeeding parents and invite them to a Tuesday evening parent-baby breastfeeding support group. </a:t>
            </a:r>
          </a:p>
          <a:p>
            <a:r>
              <a:rPr lang="en-US" sz="2800" dirty="0">
                <a:latin typeface="Calibri" panose="020F0502020204030204" pitchFamily="34" charset="0"/>
                <a:ea typeface="Calibri" panose="020F0502020204030204" pitchFamily="34" charset="0"/>
                <a:cs typeface="Calibri" panose="020F0502020204030204" pitchFamily="34" charset="0"/>
              </a:rPr>
              <a:t>You will be the moderator for the group. </a:t>
            </a:r>
          </a:p>
        </p:txBody>
      </p:sp>
    </p:spTree>
    <p:extLst>
      <p:ext uri="{BB962C8B-B14F-4D97-AF65-F5344CB8AC3E}">
        <p14:creationId xmlns:p14="http://schemas.microsoft.com/office/powerpoint/2010/main" val="1531845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F490-242F-370B-9887-6FCE63877993}"/>
              </a:ext>
            </a:extLst>
          </p:cNvPr>
          <p:cNvSpPr>
            <a:spLocks noGrp="1"/>
          </p:cNvSpPr>
          <p:nvPr>
            <p:ph type="title"/>
          </p:nvPr>
        </p:nvSpPr>
        <p:spPr/>
        <p:txBody>
          <a:bodyPr>
            <a:normAutofit fontScale="90000"/>
          </a:bodyPr>
          <a:lstStyle/>
          <a:p>
            <a:r>
              <a:rPr lang="en-US" dirty="0"/>
              <a:t>Community Breastfeeding Support Project</a:t>
            </a:r>
            <a:br>
              <a:rPr lang="en-US" dirty="0"/>
            </a:br>
            <a:r>
              <a:rPr lang="en-US" dirty="0">
                <a:solidFill>
                  <a:srgbClr val="FF0000"/>
                </a:solidFill>
              </a:rPr>
              <a:t>People</a:t>
            </a:r>
          </a:p>
        </p:txBody>
      </p:sp>
      <p:sp>
        <p:nvSpPr>
          <p:cNvPr id="4" name="Slide Number Placeholder 3">
            <a:extLst>
              <a:ext uri="{FF2B5EF4-FFF2-40B4-BE49-F238E27FC236}">
                <a16:creationId xmlns:a16="http://schemas.microsoft.com/office/drawing/2014/main" id="{97E8C662-CDE2-753A-653A-FB0FF4C14125}"/>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31</a:t>
            </a:fld>
            <a:endParaRPr lang="en-US">
              <a:solidFill>
                <a:prstClr val="black">
                  <a:tint val="75000"/>
                </a:prstClr>
              </a:solidFill>
            </a:endParaRPr>
          </a:p>
        </p:txBody>
      </p:sp>
      <p:pic>
        <p:nvPicPr>
          <p:cNvPr id="8" name="Picture 7">
            <a:extLst>
              <a:ext uri="{FF2B5EF4-FFF2-40B4-BE49-F238E27FC236}">
                <a16:creationId xmlns:a16="http://schemas.microsoft.com/office/drawing/2014/main" id="{C68D97D9-6C41-57B8-75C3-ABE95F07AE46}"/>
              </a:ext>
            </a:extLst>
          </p:cNvPr>
          <p:cNvPicPr>
            <a:picLocks noChangeAspect="1"/>
          </p:cNvPicPr>
          <p:nvPr/>
        </p:nvPicPr>
        <p:blipFill>
          <a:blip r:embed="rId3"/>
          <a:stretch>
            <a:fillRect/>
          </a:stretch>
        </p:blipFill>
        <p:spPr>
          <a:xfrm>
            <a:off x="6089072" y="2182632"/>
            <a:ext cx="5629787" cy="3151367"/>
          </a:xfrm>
          <a:prstGeom prst="rect">
            <a:avLst/>
          </a:prstGeom>
        </p:spPr>
      </p:pic>
      <p:sp>
        <p:nvSpPr>
          <p:cNvPr id="9" name="TextBox 8">
            <a:extLst>
              <a:ext uri="{FF2B5EF4-FFF2-40B4-BE49-F238E27FC236}">
                <a16:creationId xmlns:a16="http://schemas.microsoft.com/office/drawing/2014/main" id="{3A87E40D-0551-9EC5-C380-1738A254C879}"/>
              </a:ext>
            </a:extLst>
          </p:cNvPr>
          <p:cNvSpPr txBox="1"/>
          <p:nvPr/>
        </p:nvSpPr>
        <p:spPr>
          <a:xfrm>
            <a:off x="0" y="2362200"/>
            <a:ext cx="5367566"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Which people would be positively or negatively affected  by your plan to hold Tues evening breastfeeding groups?</a:t>
            </a:r>
          </a:p>
          <a:p>
            <a:pPr marL="457200" indent="-457200">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What changes could be made to increase diversity and decrease challenges to attendance?</a:t>
            </a:r>
          </a:p>
        </p:txBody>
      </p:sp>
    </p:spTree>
    <p:extLst>
      <p:ext uri="{BB962C8B-B14F-4D97-AF65-F5344CB8AC3E}">
        <p14:creationId xmlns:p14="http://schemas.microsoft.com/office/powerpoint/2010/main" val="4253201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F7B29-BFE0-AE35-C638-591C84DF3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E3A8C-14A4-C0E2-F718-C826F887E255}"/>
              </a:ext>
            </a:extLst>
          </p:cNvPr>
          <p:cNvSpPr>
            <a:spLocks noGrp="1"/>
          </p:cNvSpPr>
          <p:nvPr>
            <p:ph type="title"/>
          </p:nvPr>
        </p:nvSpPr>
        <p:spPr/>
        <p:txBody>
          <a:bodyPr>
            <a:normAutofit fontScale="90000"/>
          </a:bodyPr>
          <a:lstStyle/>
          <a:p>
            <a:r>
              <a:rPr lang="en-US" dirty="0"/>
              <a:t>Community Breastfeeding Support Project</a:t>
            </a:r>
            <a:br>
              <a:rPr lang="en-US" dirty="0"/>
            </a:br>
            <a:r>
              <a:rPr lang="en-US" dirty="0">
                <a:solidFill>
                  <a:srgbClr val="FF0000"/>
                </a:solidFill>
              </a:rPr>
              <a:t>Place</a:t>
            </a:r>
          </a:p>
        </p:txBody>
      </p:sp>
      <p:sp>
        <p:nvSpPr>
          <p:cNvPr id="4" name="Slide Number Placeholder 3">
            <a:extLst>
              <a:ext uri="{FF2B5EF4-FFF2-40B4-BE49-F238E27FC236}">
                <a16:creationId xmlns:a16="http://schemas.microsoft.com/office/drawing/2014/main" id="{E4A4F839-9742-4553-9C6E-E0D000BB23E6}"/>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32</a:t>
            </a:fld>
            <a:endParaRPr lang="en-US">
              <a:solidFill>
                <a:prstClr val="black">
                  <a:tint val="75000"/>
                </a:prstClr>
              </a:solidFill>
            </a:endParaRPr>
          </a:p>
        </p:txBody>
      </p:sp>
      <p:sp>
        <p:nvSpPr>
          <p:cNvPr id="9" name="TextBox 8">
            <a:extLst>
              <a:ext uri="{FF2B5EF4-FFF2-40B4-BE49-F238E27FC236}">
                <a16:creationId xmlns:a16="http://schemas.microsoft.com/office/drawing/2014/main" id="{7D6F795D-4941-AFCF-A56F-B1839D9BA4A1}"/>
              </a:ext>
            </a:extLst>
          </p:cNvPr>
          <p:cNvSpPr txBox="1"/>
          <p:nvPr/>
        </p:nvSpPr>
        <p:spPr>
          <a:xfrm>
            <a:off x="914400" y="2362200"/>
            <a:ext cx="5029200" cy="2862322"/>
          </a:xfrm>
          <a:prstGeom prst="rect">
            <a:avLst/>
          </a:prstGeom>
          <a:noFill/>
        </p:spPr>
        <p:txBody>
          <a:bodyPr wrap="squar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What features of a location would be important to provide for comfort and safety of the participants?</a:t>
            </a:r>
          </a:p>
        </p:txBody>
      </p:sp>
      <p:pic>
        <p:nvPicPr>
          <p:cNvPr id="5" name="Graphic 4" descr="City with solid fill">
            <a:extLst>
              <a:ext uri="{FF2B5EF4-FFF2-40B4-BE49-F238E27FC236}">
                <a16:creationId xmlns:a16="http://schemas.microsoft.com/office/drawing/2014/main" id="{49CD63FA-6BB8-1A0F-6C68-95E21D6BF3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10400" y="1951358"/>
            <a:ext cx="3857419" cy="3857419"/>
          </a:xfrm>
          <a:prstGeom prst="rect">
            <a:avLst/>
          </a:prstGeom>
        </p:spPr>
      </p:pic>
    </p:spTree>
    <p:extLst>
      <p:ext uri="{BB962C8B-B14F-4D97-AF65-F5344CB8AC3E}">
        <p14:creationId xmlns:p14="http://schemas.microsoft.com/office/powerpoint/2010/main" val="1466002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3A75F-D377-6D51-3E54-76845458E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96B087-9B36-75BF-BA0E-69569FA5F8BE}"/>
              </a:ext>
            </a:extLst>
          </p:cNvPr>
          <p:cNvSpPr>
            <a:spLocks noGrp="1"/>
          </p:cNvSpPr>
          <p:nvPr>
            <p:ph type="title"/>
          </p:nvPr>
        </p:nvSpPr>
        <p:spPr/>
        <p:txBody>
          <a:bodyPr>
            <a:normAutofit fontScale="90000"/>
          </a:bodyPr>
          <a:lstStyle/>
          <a:p>
            <a:r>
              <a:rPr lang="en-US" dirty="0"/>
              <a:t>Community Breastfeeding Support Project</a:t>
            </a:r>
            <a:br>
              <a:rPr lang="en-US" dirty="0"/>
            </a:br>
            <a:r>
              <a:rPr lang="en-US" dirty="0">
                <a:solidFill>
                  <a:srgbClr val="FF0000"/>
                </a:solidFill>
              </a:rPr>
              <a:t>Process</a:t>
            </a:r>
          </a:p>
        </p:txBody>
      </p:sp>
      <p:sp>
        <p:nvSpPr>
          <p:cNvPr id="4" name="Slide Number Placeholder 3">
            <a:extLst>
              <a:ext uri="{FF2B5EF4-FFF2-40B4-BE49-F238E27FC236}">
                <a16:creationId xmlns:a16="http://schemas.microsoft.com/office/drawing/2014/main" id="{7B452E7E-0471-8F1A-ACC1-BCC31A426CC1}"/>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33</a:t>
            </a:fld>
            <a:endParaRPr lang="en-US">
              <a:solidFill>
                <a:prstClr val="black">
                  <a:tint val="75000"/>
                </a:prstClr>
              </a:solidFill>
            </a:endParaRPr>
          </a:p>
        </p:txBody>
      </p:sp>
      <p:sp>
        <p:nvSpPr>
          <p:cNvPr id="9" name="TextBox 8">
            <a:extLst>
              <a:ext uri="{FF2B5EF4-FFF2-40B4-BE49-F238E27FC236}">
                <a16:creationId xmlns:a16="http://schemas.microsoft.com/office/drawing/2014/main" id="{98C62C20-F3D2-8192-4695-D4FB7A644C56}"/>
              </a:ext>
            </a:extLst>
          </p:cNvPr>
          <p:cNvSpPr txBox="1"/>
          <p:nvPr/>
        </p:nvSpPr>
        <p:spPr>
          <a:xfrm>
            <a:off x="1052945" y="1981200"/>
            <a:ext cx="5029200" cy="3416320"/>
          </a:xfrm>
          <a:prstGeom prst="rect">
            <a:avLst/>
          </a:prstGeom>
          <a:noFill/>
        </p:spPr>
        <p:txBody>
          <a:bodyPr wrap="square" rtlCol="0">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How does the structure of the program affect different participants? Will a support group encourage certain people and dissuade others?</a:t>
            </a:r>
          </a:p>
        </p:txBody>
      </p:sp>
      <p:pic>
        <p:nvPicPr>
          <p:cNvPr id="6" name="Picture 5" descr="People sitting in group">
            <a:extLst>
              <a:ext uri="{FF2B5EF4-FFF2-40B4-BE49-F238E27FC236}">
                <a16:creationId xmlns:a16="http://schemas.microsoft.com/office/drawing/2014/main" id="{AB2F464F-34D4-92F8-AE24-823577ED2D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5827" y="2165567"/>
            <a:ext cx="5143500" cy="3429000"/>
          </a:xfrm>
          <a:prstGeom prst="rect">
            <a:avLst/>
          </a:prstGeom>
        </p:spPr>
      </p:pic>
    </p:spTree>
    <p:extLst>
      <p:ext uri="{BB962C8B-B14F-4D97-AF65-F5344CB8AC3E}">
        <p14:creationId xmlns:p14="http://schemas.microsoft.com/office/powerpoint/2010/main" val="3629856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35FAAF-2B3D-4EDA-9237-F88EB8579F6C}"/>
              </a:ext>
            </a:extLst>
          </p:cNvPr>
          <p:cNvSpPr>
            <a:spLocks noGrp="1"/>
          </p:cNvSpPr>
          <p:nvPr>
            <p:ph type="sldNum" sz="quarter" idx="12"/>
          </p:nvPr>
        </p:nvSpPr>
        <p:spPr/>
        <p:txBody>
          <a:bodyPr/>
          <a:lstStyle/>
          <a:p>
            <a:fld id="{B6F15528-21DE-4FAA-801E-634DDDAF4B2B}" type="slidenum">
              <a:rPr lang="en-US" smtClean="0">
                <a:solidFill>
                  <a:prstClr val="black">
                    <a:tint val="75000"/>
                  </a:prstClr>
                </a:solidFill>
              </a:rPr>
              <a:pPr/>
              <a:t>34</a:t>
            </a:fld>
            <a:endParaRPr lang="en-US">
              <a:solidFill>
                <a:prstClr val="black">
                  <a:tint val="75000"/>
                </a:prstClr>
              </a:solidFill>
            </a:endParaRPr>
          </a:p>
        </p:txBody>
      </p:sp>
      <p:sp>
        <p:nvSpPr>
          <p:cNvPr id="3" name="TextBox 2">
            <a:extLst>
              <a:ext uri="{FF2B5EF4-FFF2-40B4-BE49-F238E27FC236}">
                <a16:creationId xmlns:a16="http://schemas.microsoft.com/office/drawing/2014/main" id="{EB7303B1-72C0-4EE5-84FB-0AF3B5E54CF5}"/>
              </a:ext>
            </a:extLst>
          </p:cNvPr>
          <p:cNvSpPr txBox="1"/>
          <p:nvPr/>
        </p:nvSpPr>
        <p:spPr>
          <a:xfrm>
            <a:off x="1937919" y="762000"/>
            <a:ext cx="7654147" cy="1446550"/>
          </a:xfrm>
          <a:prstGeom prst="rect">
            <a:avLst/>
          </a:prstGeom>
          <a:noFill/>
        </p:spPr>
        <p:txBody>
          <a:bodyPr wrap="none" rtlCol="0">
            <a:spAutoFit/>
          </a:bodyPr>
          <a:lstStyle/>
          <a:p>
            <a:pPr algn="ctr"/>
            <a:r>
              <a:rPr lang="en-US" sz="4400" dirty="0">
                <a:latin typeface="Calibri" panose="020F0502020204030204" pitchFamily="34" charset="0"/>
                <a:cs typeface="Calibri" panose="020F0502020204030204" pitchFamily="34" charset="0"/>
              </a:rPr>
              <a:t>You Did It!! Congrats!</a:t>
            </a:r>
          </a:p>
          <a:p>
            <a:pPr algn="ctr"/>
            <a:r>
              <a:rPr lang="en-US" sz="4400" dirty="0">
                <a:latin typeface="Calibri" panose="020F0502020204030204" pitchFamily="34" charset="0"/>
                <a:cs typeface="Calibri" panose="020F0502020204030204" pitchFamily="34" charset="0"/>
              </a:rPr>
              <a:t>Now Let’s Practice a Few Cases…</a:t>
            </a:r>
          </a:p>
        </p:txBody>
      </p:sp>
    </p:spTree>
    <p:extLst>
      <p:ext uri="{BB962C8B-B14F-4D97-AF65-F5344CB8AC3E}">
        <p14:creationId xmlns:p14="http://schemas.microsoft.com/office/powerpoint/2010/main" val="3858190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4919235" y="27709"/>
            <a:ext cx="2353529" cy="923330"/>
          </a:xfrm>
          <a:prstGeom prst="rect">
            <a:avLst/>
          </a:prstGeom>
          <a:noFill/>
        </p:spPr>
        <p:txBody>
          <a:bodyPr wrap="none" rtlCol="0">
            <a:spAutoFit/>
          </a:bodyPr>
          <a:lstStyle/>
          <a:p>
            <a:r>
              <a:rPr lang="en-US" sz="5400" dirty="0">
                <a:latin typeface="Calibri" panose="020F0502020204030204" pitchFamily="34" charset="0"/>
                <a:cs typeface="Calibri" panose="020F0502020204030204" pitchFamily="34" charset="0"/>
              </a:rPr>
              <a:t>Case #1</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35</a:t>
            </a:fld>
            <a:endParaRPr lang="en-US">
              <a:solidFill>
                <a:prstClr val="black">
                  <a:tint val="75000"/>
                </a:prstClr>
              </a:solidFill>
            </a:endParaRPr>
          </a:p>
        </p:txBody>
      </p:sp>
      <p:sp>
        <p:nvSpPr>
          <p:cNvPr id="4" name="TextBox 3">
            <a:extLst>
              <a:ext uri="{FF2B5EF4-FFF2-40B4-BE49-F238E27FC236}">
                <a16:creationId xmlns:a16="http://schemas.microsoft.com/office/drawing/2014/main" id="{E8E7CDC5-889C-6E4D-A290-CB9691B5C2E7}"/>
              </a:ext>
            </a:extLst>
          </p:cNvPr>
          <p:cNvSpPr txBox="1"/>
          <p:nvPr/>
        </p:nvSpPr>
        <p:spPr>
          <a:xfrm>
            <a:off x="381000" y="1093372"/>
            <a:ext cx="11201400" cy="5262979"/>
          </a:xfrm>
          <a:prstGeom prst="rect">
            <a:avLst/>
          </a:prstGeom>
          <a:noFill/>
        </p:spPr>
        <p:txBody>
          <a:bodyPr wrap="square" rtlCol="0">
            <a:spAutoFit/>
          </a:bodyPr>
          <a:lstStyle/>
          <a:p>
            <a:pPr marL="342900" indent="-342900">
              <a:buFont typeface="Arial" panose="020B0604020202020204" pitchFamily="34" charset="0"/>
              <a:buChar char="•"/>
            </a:pPr>
            <a:r>
              <a:rPr lang="en-US" sz="2400" i="1" dirty="0"/>
              <a:t>Eleanor’s baby Sammy is now 3 weeks old, and Sammy has not latched yet.  Eleanor is primarily pumping, and her milk </a:t>
            </a:r>
            <a:r>
              <a:rPr lang="en-US" sz="2400" dirty="0"/>
              <a:t>production</a:t>
            </a:r>
            <a:r>
              <a:rPr lang="en-US" sz="2400" i="1" dirty="0"/>
              <a:t> is low.  </a:t>
            </a:r>
          </a:p>
          <a:p>
            <a:pPr marL="342900" indent="-342900">
              <a:buFont typeface="Arial" panose="020B0604020202020204" pitchFamily="34" charset="0"/>
              <a:buChar char="•"/>
            </a:pPr>
            <a:r>
              <a:rPr lang="en-US" sz="2400" i="1" dirty="0"/>
              <a:t>Sammy never latched well in the hospital, and so Eleanor started pumping on day 2 postpartum. Sammy was tongue tied and had the tongue frenulum clipped, but this didn’t help Sammy latch.</a:t>
            </a:r>
          </a:p>
          <a:p>
            <a:pPr marL="342900" indent="-342900">
              <a:buFont typeface="Arial" panose="020B0604020202020204" pitchFamily="34" charset="0"/>
              <a:buChar char="•"/>
            </a:pPr>
            <a:r>
              <a:rPr lang="en-US" sz="2400" i="1" dirty="0"/>
              <a:t>Eleanor is pumping every 3 hours, and </a:t>
            </a:r>
            <a:r>
              <a:rPr lang="en-US" sz="2400" dirty="0"/>
              <a:t>production</a:t>
            </a:r>
            <a:r>
              <a:rPr lang="en-US" sz="2400" i="1" dirty="0"/>
              <a:t> is low. She is pumping about 1.5 oz every 3 hours, and Sammy takes that plus another 1.5 oz of formula at each feeding.</a:t>
            </a:r>
          </a:p>
          <a:p>
            <a:pPr marL="342900" indent="-342900">
              <a:buFont typeface="Arial" panose="020B0604020202020204" pitchFamily="34" charset="0"/>
              <a:buChar char="•"/>
            </a:pPr>
            <a:r>
              <a:rPr lang="en-US" sz="2400" i="1" dirty="0"/>
              <a:t> Eleanor tried to nurse Sammy a few times at home, but Sammy just screamed at the breast.</a:t>
            </a:r>
          </a:p>
          <a:p>
            <a:pPr marL="342900" indent="-342900">
              <a:buFont typeface="Arial" panose="020B0604020202020204" pitchFamily="34" charset="0"/>
              <a:buChar char="•"/>
            </a:pPr>
            <a:r>
              <a:rPr lang="en-US" sz="2400" i="1" dirty="0"/>
              <a:t>Eleanor is feeling overwhelmed by pumping and bottle feeding, especially since </a:t>
            </a:r>
            <a:r>
              <a:rPr lang="en-US" sz="2400" dirty="0"/>
              <a:t>production</a:t>
            </a:r>
            <a:r>
              <a:rPr lang="en-US" sz="2400" i="1" dirty="0"/>
              <a:t> is low. She is not sure that she wants to continue lactating. She wonders if it really matters if she feeds Sammy formula rather than breastmilk.</a:t>
            </a:r>
          </a:p>
        </p:txBody>
      </p:sp>
    </p:spTree>
    <p:extLst>
      <p:ext uri="{BB962C8B-B14F-4D97-AF65-F5344CB8AC3E}">
        <p14:creationId xmlns:p14="http://schemas.microsoft.com/office/powerpoint/2010/main" val="1462790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1 Discussion</a:t>
            </a:r>
          </a:p>
        </p:txBody>
      </p:sp>
      <p:sp>
        <p:nvSpPr>
          <p:cNvPr id="3" name="Content Placeholder 2"/>
          <p:cNvSpPr>
            <a:spLocks noGrp="1"/>
          </p:cNvSpPr>
          <p:nvPr>
            <p:ph idx="1"/>
          </p:nvPr>
        </p:nvSpPr>
        <p:spPr/>
        <p:txBody>
          <a:bodyPr>
            <a:normAutofit/>
          </a:bodyPr>
          <a:lstStyle/>
          <a:p>
            <a:r>
              <a:rPr lang="en-US" dirty="0"/>
              <a:t>What are the parent’s concerns?</a:t>
            </a:r>
          </a:p>
          <a:p>
            <a:r>
              <a:rPr lang="en-US" dirty="0"/>
              <a:t>What are the parent’s goals?</a:t>
            </a:r>
          </a:p>
          <a:p>
            <a:r>
              <a:rPr lang="en-US" dirty="0"/>
              <a:t>How can you empathize with her?</a:t>
            </a:r>
          </a:p>
          <a:p>
            <a:r>
              <a:rPr lang="en-US" dirty="0"/>
              <a:t>What advice can you offer her?</a:t>
            </a:r>
          </a:p>
          <a:p>
            <a:pPr lvl="1"/>
            <a:r>
              <a:rPr lang="en-US" dirty="0"/>
              <a:t>How can this be done in a shared-decision manner?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20325611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Case #2</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37</a:t>
            </a:fld>
            <a:endParaRPr lang="en-US">
              <a:solidFill>
                <a:prstClr val="black">
                  <a:tint val="75000"/>
                </a:prstClr>
              </a:solidFill>
            </a:endParaRPr>
          </a:p>
        </p:txBody>
      </p:sp>
      <p:sp>
        <p:nvSpPr>
          <p:cNvPr id="4" name="TextBox 3">
            <a:extLst>
              <a:ext uri="{FF2B5EF4-FFF2-40B4-BE49-F238E27FC236}">
                <a16:creationId xmlns:a16="http://schemas.microsoft.com/office/drawing/2014/main" id="{681301FF-EA7B-AB0D-333D-5CABF8A65D30}"/>
              </a:ext>
            </a:extLst>
          </p:cNvPr>
          <p:cNvSpPr txBox="1"/>
          <p:nvPr/>
        </p:nvSpPr>
        <p:spPr>
          <a:xfrm>
            <a:off x="-19050" y="886091"/>
            <a:ext cx="12192000" cy="5632311"/>
          </a:xfrm>
          <a:prstGeom prst="rect">
            <a:avLst/>
          </a:prstGeom>
          <a:noFill/>
        </p:spPr>
        <p:txBody>
          <a:bodyPr wrap="square" rtlCol="0">
            <a:spAutoFit/>
          </a:bodyPr>
          <a:lstStyle/>
          <a:p>
            <a:pPr marL="342900" indent="-342900">
              <a:buFont typeface="Arial" panose="020B0604020202020204" pitchFamily="34" charset="0"/>
              <a:buChar char="•"/>
            </a:pPr>
            <a:r>
              <a:rPr lang="en-US" sz="2400" i="1" dirty="0"/>
              <a:t>Marta’s baby Jack is 5 months, and you are meeting with Marta for various concerns.</a:t>
            </a:r>
          </a:p>
          <a:p>
            <a:pPr marL="342900" indent="-342900">
              <a:buFont typeface="Arial" panose="020B0604020202020204" pitchFamily="34" charset="0"/>
              <a:buChar char="•"/>
            </a:pPr>
            <a:r>
              <a:rPr lang="en-US" sz="2400" i="1" dirty="0"/>
              <a:t>Marta notices that her </a:t>
            </a:r>
            <a:r>
              <a:rPr lang="en-US" sz="2400" dirty="0"/>
              <a:t>production</a:t>
            </a:r>
            <a:r>
              <a:rPr lang="en-US" sz="2400" i="1" dirty="0"/>
              <a:t> has gone down a bit over the last few months since being back to work and is worried about producing enough milk for the future.</a:t>
            </a:r>
          </a:p>
          <a:p>
            <a:pPr marL="342900" indent="-342900">
              <a:buFont typeface="Arial" panose="020B0604020202020204" pitchFamily="34" charset="0"/>
              <a:buChar char="•"/>
            </a:pPr>
            <a:r>
              <a:rPr lang="en-US" sz="2400" i="1" dirty="0"/>
              <a:t>Marta is pumping 3 times a day at work which is stressful, and Jack seems to pull and tug more at the breast in the evening. </a:t>
            </a:r>
          </a:p>
          <a:p>
            <a:pPr marL="342900" indent="-342900">
              <a:buFont typeface="Arial" panose="020B0604020202020204" pitchFamily="34" charset="0"/>
              <a:buChar char="•"/>
            </a:pPr>
            <a:r>
              <a:rPr lang="en-US" sz="2400" i="1" dirty="0"/>
              <a:t>Jack is also waking up more at night to nurse.</a:t>
            </a:r>
          </a:p>
          <a:p>
            <a:pPr marL="342900" indent="-342900">
              <a:buFont typeface="Arial" panose="020B0604020202020204" pitchFamily="34" charset="0"/>
              <a:buChar char="•"/>
            </a:pPr>
            <a:r>
              <a:rPr lang="en-US" sz="2400" i="1" dirty="0"/>
              <a:t>Marta is worried about Jack’s weight, and wonder if she should give Jack formula, or give solids. </a:t>
            </a:r>
          </a:p>
          <a:p>
            <a:pPr marL="342900" indent="-342900">
              <a:buFont typeface="Arial" panose="020B0604020202020204" pitchFamily="34" charset="0"/>
              <a:buChar char="•"/>
            </a:pPr>
            <a:r>
              <a:rPr lang="en-US" sz="2400" i="1" dirty="0"/>
              <a:t>Marta is not sure if she can keep up with the pumping frequency at work.</a:t>
            </a:r>
          </a:p>
          <a:p>
            <a:pPr marL="342900" indent="-342900">
              <a:buFont typeface="Arial" panose="020B0604020202020204" pitchFamily="34" charset="0"/>
              <a:buChar char="•"/>
            </a:pPr>
            <a:r>
              <a:rPr lang="en-US" sz="2400" i="1" dirty="0"/>
              <a:t>Sometime later in the conversation Marta admits that she, her partner Steve, and Jack will be driving 6 hours to attend Steve’s family reunion.</a:t>
            </a:r>
          </a:p>
          <a:p>
            <a:pPr marL="342900" indent="-342900">
              <a:buFont typeface="Arial" panose="020B0604020202020204" pitchFamily="34" charset="0"/>
              <a:buChar char="•"/>
            </a:pPr>
            <a:r>
              <a:rPr lang="en-US" sz="2400" i="1" dirty="0"/>
              <a:t>Marta is worried that Steve’s family might be uncomfortable if she nurses Jack in public around them. </a:t>
            </a:r>
          </a:p>
        </p:txBody>
      </p:sp>
      <p:sp>
        <p:nvSpPr>
          <p:cNvPr id="5" name="TextBox 4">
            <a:extLst>
              <a:ext uri="{FF2B5EF4-FFF2-40B4-BE49-F238E27FC236}">
                <a16:creationId xmlns:a16="http://schemas.microsoft.com/office/drawing/2014/main" id="{39AE3FCA-8A10-2A54-1A1B-DCFD36E95578}"/>
              </a:ext>
            </a:extLst>
          </p:cNvPr>
          <p:cNvSpPr txBox="1"/>
          <p:nvPr/>
        </p:nvSpPr>
        <p:spPr>
          <a:xfrm>
            <a:off x="4919235" y="27709"/>
            <a:ext cx="2353529" cy="923330"/>
          </a:xfrm>
          <a:prstGeom prst="rect">
            <a:avLst/>
          </a:prstGeom>
          <a:noFill/>
        </p:spPr>
        <p:txBody>
          <a:bodyPr wrap="none" rtlCol="0">
            <a:spAutoFit/>
          </a:bodyPr>
          <a:lstStyle/>
          <a:p>
            <a:r>
              <a:rPr lang="en-US" sz="5400" dirty="0">
                <a:latin typeface="Calibri" panose="020F0502020204030204" pitchFamily="34" charset="0"/>
                <a:cs typeface="Calibri" panose="020F0502020204030204" pitchFamily="34" charset="0"/>
              </a:rPr>
              <a:t>Case #2</a:t>
            </a:r>
          </a:p>
        </p:txBody>
      </p:sp>
    </p:spTree>
    <p:extLst>
      <p:ext uri="{BB962C8B-B14F-4D97-AF65-F5344CB8AC3E}">
        <p14:creationId xmlns:p14="http://schemas.microsoft.com/office/powerpoint/2010/main" val="4201350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2 Discussion</a:t>
            </a:r>
          </a:p>
        </p:txBody>
      </p:sp>
      <p:sp>
        <p:nvSpPr>
          <p:cNvPr id="3" name="Content Placeholder 2"/>
          <p:cNvSpPr>
            <a:spLocks noGrp="1"/>
          </p:cNvSpPr>
          <p:nvPr>
            <p:ph idx="1"/>
          </p:nvPr>
        </p:nvSpPr>
        <p:spPr/>
        <p:txBody>
          <a:bodyPr>
            <a:normAutofit/>
          </a:bodyPr>
          <a:lstStyle/>
          <a:p>
            <a:r>
              <a:rPr lang="en-US" dirty="0"/>
              <a:t>What are mom’s concerns?</a:t>
            </a:r>
          </a:p>
          <a:p>
            <a:r>
              <a:rPr lang="en-US" dirty="0"/>
              <a:t>What are mom’s goals?</a:t>
            </a:r>
          </a:p>
          <a:p>
            <a:r>
              <a:rPr lang="en-US" dirty="0"/>
              <a:t>How can you empathize with her?</a:t>
            </a:r>
          </a:p>
          <a:p>
            <a:r>
              <a:rPr lang="en-US" dirty="0"/>
              <a:t>What advice can you offer her?</a:t>
            </a:r>
          </a:p>
          <a:p>
            <a:pPr lvl="1"/>
            <a:r>
              <a:rPr lang="en-US" dirty="0"/>
              <a:t>How can this be done in a shared-decision manner?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1028018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 Session 8</a:t>
            </a:r>
          </a:p>
        </p:txBody>
      </p:sp>
      <p:sp>
        <p:nvSpPr>
          <p:cNvPr id="3" name="Content Placeholder 2"/>
          <p:cNvSpPr>
            <a:spLocks noGrp="1"/>
          </p:cNvSpPr>
          <p:nvPr>
            <p:ph idx="1"/>
          </p:nvPr>
        </p:nvSpPr>
        <p:spPr/>
        <p:txBody>
          <a:bodyPr>
            <a:normAutofit/>
          </a:bodyPr>
          <a:lstStyle/>
          <a:p>
            <a:r>
              <a:rPr lang="en-US" dirty="0"/>
              <a:t>Most medications are safe during lactation.</a:t>
            </a:r>
          </a:p>
          <a:p>
            <a:r>
              <a:rPr lang="en-US" dirty="0"/>
              <a:t>Use evidence-based resources to counsel on medications during lactation.</a:t>
            </a:r>
          </a:p>
          <a:p>
            <a:r>
              <a:rPr lang="en-US" dirty="0"/>
              <a:t>Parents who drink alcohol and who smoke may continue to breastfeed or provide their expressed milk safely.</a:t>
            </a:r>
          </a:p>
          <a:p>
            <a:r>
              <a:rPr lang="en-US" dirty="0"/>
              <a:t>Applying an equity lens allows professionals to be impactful in their communities.</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368395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P_ABUSC_TXT_Time_Never_Stop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P_SARTE_TXT_Piano_Music">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0.xml><?xml version="1.0" encoding="utf-8"?>
<a:theme xmlns:a="http://schemas.openxmlformats.org/drawingml/2006/main" name="3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7886</TotalTime>
  <Words>5658</Words>
  <Application>Microsoft Office PowerPoint</Application>
  <PresentationFormat>Widescreen</PresentationFormat>
  <Paragraphs>466</Paragraphs>
  <Slides>39</Slides>
  <Notes>39</Notes>
  <HiddenSlides>0</HiddenSlides>
  <MMClips>0</MMClips>
  <ScaleCrop>false</ScaleCrop>
  <HeadingPairs>
    <vt:vector size="6" baseType="variant">
      <vt:variant>
        <vt:lpstr>Fonts Used</vt:lpstr>
      </vt:variant>
      <vt:variant>
        <vt:i4>7</vt:i4>
      </vt:variant>
      <vt:variant>
        <vt:lpstr>Theme</vt:lpstr>
      </vt:variant>
      <vt:variant>
        <vt:i4>12</vt:i4>
      </vt:variant>
      <vt:variant>
        <vt:lpstr>Slide Titles</vt:lpstr>
      </vt:variant>
      <vt:variant>
        <vt:i4>39</vt:i4>
      </vt:variant>
    </vt:vector>
  </HeadingPairs>
  <TitlesOfParts>
    <vt:vector size="58" baseType="lpstr">
      <vt:lpstr>Arial</vt:lpstr>
      <vt:lpstr>Calibi</vt:lpstr>
      <vt:lpstr>Calibri</vt:lpstr>
      <vt:lpstr>Calibri Light</vt:lpstr>
      <vt:lpstr>Canva Sans</vt:lpstr>
      <vt:lpstr>Cocomat Pro Bold</vt:lpstr>
      <vt:lpstr>Comic Sans MS</vt:lpstr>
      <vt:lpstr>1_Office Theme</vt:lpstr>
      <vt:lpstr>2_Office Theme</vt:lpstr>
      <vt:lpstr>3_Office Theme</vt:lpstr>
      <vt:lpstr>PPP_ABUSC_TXT_Time_Never_Stops</vt:lpstr>
      <vt:lpstr>PPP_SARTE_TXT_Piano_Music</vt:lpstr>
      <vt:lpstr>Office Theme</vt:lpstr>
      <vt:lpstr>Office 2013 - 2022 Theme</vt:lpstr>
      <vt:lpstr>1_Office 2013 - 2022 Theme</vt:lpstr>
      <vt:lpstr>2_Office 2013 - 2022 Theme</vt:lpstr>
      <vt:lpstr>3_Office 2013 - 2022 Theme</vt:lpstr>
      <vt:lpstr>4_Office Theme</vt:lpstr>
      <vt:lpstr>5_Office Theme</vt:lpstr>
      <vt:lpstr>The Outpatient Breastfeeding  Champion Program Session 8</vt:lpstr>
      <vt:lpstr>PowerPoint Presentation</vt:lpstr>
      <vt:lpstr>PowerPoint Presentation</vt:lpstr>
      <vt:lpstr>Which Statement is Accurate Regarding Using a Breast Pump?</vt:lpstr>
      <vt:lpstr>Which of the Following is True regarding Breastmilk Storage?</vt:lpstr>
      <vt:lpstr>A mother of a 2-week-old asks you when she should start pumping to store for work. Reasonable advice includes:</vt:lpstr>
      <vt:lpstr>What is true about The PUMP Act? </vt:lpstr>
      <vt:lpstr>PowerPoint Presentation</vt:lpstr>
      <vt:lpstr>Session 8 Objectives</vt:lpstr>
      <vt:lpstr>PowerPoint Presentation</vt:lpstr>
      <vt:lpstr>PowerPoint Presentation</vt:lpstr>
      <vt:lpstr>PowerPoint Presentation</vt:lpstr>
      <vt:lpstr>Half-Life of Drug</vt:lpstr>
      <vt:lpstr>PowerPoint Presentation</vt:lpstr>
      <vt:lpstr>PowerPoint Presentation</vt:lpstr>
      <vt:lpstr>Medication Educational Resources</vt:lpstr>
      <vt:lpstr>The List of Unsafe Meds is Short!</vt:lpstr>
      <vt:lpstr>Alcohol During Breastfeeding</vt:lpstr>
      <vt:lpstr>Tobacco Use During Lactation</vt:lpstr>
      <vt:lpstr>PowerPoint Presentation</vt:lpstr>
      <vt:lpstr>Cannabis Use During Lactation American Academy of Pediatrics 2018</vt:lpstr>
      <vt:lpstr>PowerPoint Presentation</vt:lpstr>
      <vt:lpstr>Inequity in Breastfeeding Rates</vt:lpstr>
      <vt:lpstr>What is Equitable Health Care? (US Institute of Medicine)</vt:lpstr>
      <vt:lpstr>Equitable Health Care Is Not The Same As Equal Health Care</vt:lpstr>
      <vt:lpstr>Create a Culture of Equity</vt:lpstr>
      <vt:lpstr>Apply an Equity Lens</vt:lpstr>
      <vt:lpstr>PowerPoint Presentation</vt:lpstr>
      <vt:lpstr>Let’s Apply an Equity Lens in a Community Breastfeeding Project</vt:lpstr>
      <vt:lpstr>PowerPoint Presentation</vt:lpstr>
      <vt:lpstr>Community Breastfeeding Support Project People</vt:lpstr>
      <vt:lpstr>Community Breastfeeding Support Project Place</vt:lpstr>
      <vt:lpstr>Community Breastfeeding Support Project Process</vt:lpstr>
      <vt:lpstr>PowerPoint Presentation</vt:lpstr>
      <vt:lpstr>PowerPoint Presentation</vt:lpstr>
      <vt:lpstr>Case 1 Discussion</vt:lpstr>
      <vt:lpstr>Case #2</vt:lpstr>
      <vt:lpstr>Case 2 Discussion</vt:lpstr>
      <vt:lpstr>Conclusions Session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OBC - Session 8</dc:title>
  <dc:creator>Anne</dc:creator>
  <cp:lastModifiedBy>Anne Eglash</cp:lastModifiedBy>
  <cp:revision>259</cp:revision>
  <dcterms:created xsi:type="dcterms:W3CDTF">2006-08-16T00:00:00Z</dcterms:created>
  <dcterms:modified xsi:type="dcterms:W3CDTF">2025-07-10T02:34:44Z</dcterms:modified>
</cp:coreProperties>
</file>