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theme/theme7.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8.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theme/theme10.xml" ContentType="application/vnd.openxmlformats-officedocument.theme+xml"/>
  <Override PartName="/ppt/slideLayouts/slideLayout28.xml" ContentType="application/vnd.openxmlformats-officedocument.presentationml.slideLayout+xml"/>
  <Override PartName="/ppt/theme/theme11.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2.xml" ContentType="application/vnd.openxmlformats-officedocument.theme+xml"/>
  <Override PartName="/ppt/slideLayouts/slideLayout31.xml" ContentType="application/vnd.openxmlformats-officedocument.presentationml.slideLayout+xml"/>
  <Override PartName="/ppt/theme/theme1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1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15.xml" ContentType="application/vnd.openxmlformats-officedocument.presentationml.tags+xml"/>
  <Override PartName="/ppt/notesSlides/notesSlide71.xml" ContentType="application/vnd.openxmlformats-officedocument.presentationml.notesSlide+xml"/>
  <Override PartName="/ppt/tags/tag16.xml" ContentType="application/vnd.openxmlformats-officedocument.presentationml.tags+xml"/>
  <Override PartName="/ppt/notesSlides/notesSlide72.xml" ContentType="application/vnd.openxmlformats-officedocument.presentationml.notesSlide+xml"/>
  <Override PartName="/ppt/tags/tag17.xml" ContentType="application/vnd.openxmlformats-officedocument.presentationml.tags+xml"/>
  <Override PartName="/ppt/notesSlides/notesSlide73.xml" ContentType="application/vnd.openxmlformats-officedocument.presentationml.notesSlide+xml"/>
  <Override PartName="/ppt/tags/tag18.xml" ContentType="application/vnd.openxmlformats-officedocument.presentationml.tags+xml"/>
  <Override PartName="/ppt/notesSlides/notesSlide74.xml" ContentType="application/vnd.openxmlformats-officedocument.presentationml.notesSlide+xml"/>
  <Override PartName="/ppt/tags/tag19.xml" ContentType="application/vnd.openxmlformats-officedocument.presentationml.tags+xml"/>
  <Override PartName="/ppt/notesSlides/notesSlide75.xml" ContentType="application/vnd.openxmlformats-officedocument.presentationml.notesSlide+xml"/>
  <Override PartName="/ppt/tags/tag20.xml" ContentType="application/vnd.openxmlformats-officedocument.presentationml.tags+xml"/>
  <Override PartName="/ppt/notesSlides/notesSlide76.xml" ContentType="application/vnd.openxmlformats-officedocument.presentationml.notesSlide+xml"/>
  <Override PartName="/ppt/tags/tag21.xml" ContentType="application/vnd.openxmlformats-officedocument.presentationml.tags+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05" r:id="rId2"/>
    <p:sldMasterId id="2147483833" r:id="rId3"/>
    <p:sldMasterId id="2147483912" r:id="rId4"/>
    <p:sldMasterId id="2147483925" r:id="rId5"/>
    <p:sldMasterId id="2147483927" r:id="rId6"/>
    <p:sldMasterId id="2147483937" r:id="rId7"/>
    <p:sldMasterId id="2147483939" r:id="rId8"/>
    <p:sldMasterId id="2147483947" r:id="rId9"/>
    <p:sldMasterId id="2147483953" r:id="rId10"/>
    <p:sldMasterId id="2147483955" r:id="rId11"/>
    <p:sldMasterId id="2147483957" r:id="rId12"/>
    <p:sldMasterId id="2147483960" r:id="rId13"/>
    <p:sldMasterId id="2147483962" r:id="rId14"/>
    <p:sldMasterId id="2147483973" r:id="rId15"/>
  </p:sldMasterIdLst>
  <p:notesMasterIdLst>
    <p:notesMasterId r:id="rId93"/>
  </p:notesMasterIdLst>
  <p:sldIdLst>
    <p:sldId id="456" r:id="rId16"/>
    <p:sldId id="551" r:id="rId17"/>
    <p:sldId id="430" r:id="rId18"/>
    <p:sldId id="515" r:id="rId19"/>
    <p:sldId id="517" r:id="rId20"/>
    <p:sldId id="309" r:id="rId21"/>
    <p:sldId id="404" r:id="rId22"/>
    <p:sldId id="313" r:id="rId23"/>
    <p:sldId id="315" r:id="rId24"/>
    <p:sldId id="317" r:id="rId25"/>
    <p:sldId id="320" r:id="rId26"/>
    <p:sldId id="321" r:id="rId27"/>
    <p:sldId id="459" r:id="rId28"/>
    <p:sldId id="458" r:id="rId29"/>
    <p:sldId id="326" r:id="rId30"/>
    <p:sldId id="357" r:id="rId31"/>
    <p:sldId id="360" r:id="rId32"/>
    <p:sldId id="514" r:id="rId33"/>
    <p:sldId id="374" r:id="rId34"/>
    <p:sldId id="450" r:id="rId35"/>
    <p:sldId id="554" r:id="rId36"/>
    <p:sldId id="355" r:id="rId37"/>
    <p:sldId id="553" r:id="rId38"/>
    <p:sldId id="405" r:id="rId39"/>
    <p:sldId id="555" r:id="rId40"/>
    <p:sldId id="439" r:id="rId41"/>
    <p:sldId id="420" r:id="rId42"/>
    <p:sldId id="449" r:id="rId43"/>
    <p:sldId id="406" r:id="rId44"/>
    <p:sldId id="407" r:id="rId45"/>
    <p:sldId id="513" r:id="rId46"/>
    <p:sldId id="1370" r:id="rId47"/>
    <p:sldId id="1369" r:id="rId48"/>
    <p:sldId id="388" r:id="rId49"/>
    <p:sldId id="452" r:id="rId50"/>
    <p:sldId id="527" r:id="rId51"/>
    <p:sldId id="549" r:id="rId52"/>
    <p:sldId id="460" r:id="rId53"/>
    <p:sldId id="421" r:id="rId54"/>
    <p:sldId id="365" r:id="rId55"/>
    <p:sldId id="451" r:id="rId56"/>
    <p:sldId id="548" r:id="rId57"/>
    <p:sldId id="1371" r:id="rId58"/>
    <p:sldId id="1367" r:id="rId59"/>
    <p:sldId id="368" r:id="rId60"/>
    <p:sldId id="1372" r:id="rId61"/>
    <p:sldId id="346" r:id="rId62"/>
    <p:sldId id="512" r:id="rId63"/>
    <p:sldId id="397" r:id="rId64"/>
    <p:sldId id="427" r:id="rId65"/>
    <p:sldId id="1375" r:id="rId66"/>
    <p:sldId id="433" r:id="rId67"/>
    <p:sldId id="332" r:id="rId68"/>
    <p:sldId id="380" r:id="rId69"/>
    <p:sldId id="434" r:id="rId70"/>
    <p:sldId id="391" r:id="rId71"/>
    <p:sldId id="1374" r:id="rId72"/>
    <p:sldId id="1373" r:id="rId73"/>
    <p:sldId id="394" r:id="rId74"/>
    <p:sldId id="522" r:id="rId75"/>
    <p:sldId id="396" r:id="rId76"/>
    <p:sldId id="425" r:id="rId77"/>
    <p:sldId id="448" r:id="rId78"/>
    <p:sldId id="348" r:id="rId79"/>
    <p:sldId id="419" r:id="rId80"/>
    <p:sldId id="520" r:id="rId81"/>
    <p:sldId id="521" r:id="rId82"/>
    <p:sldId id="386" r:id="rId83"/>
    <p:sldId id="438" r:id="rId84"/>
    <p:sldId id="516" r:id="rId85"/>
    <p:sldId id="401" r:id="rId86"/>
    <p:sldId id="403" r:id="rId87"/>
    <p:sldId id="410" r:id="rId88"/>
    <p:sldId id="412" r:id="rId89"/>
    <p:sldId id="413" r:id="rId90"/>
    <p:sldId id="415" r:id="rId91"/>
    <p:sldId id="417" r:id="rId92"/>
  </p:sldIdLst>
  <p:sldSz cx="12192000" cy="6858000"/>
  <p:notesSz cx="6858000" cy="9144000"/>
  <p:custDataLst>
    <p:tags r:id="rId9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6A6"/>
    <a:srgbClr val="FFFFFF"/>
    <a:srgbClr val="2923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733" autoAdjust="0"/>
  </p:normalViewPr>
  <p:slideViewPr>
    <p:cSldViewPr>
      <p:cViewPr varScale="1">
        <p:scale>
          <a:sx n="75" d="100"/>
          <a:sy n="75" d="100"/>
        </p:scale>
        <p:origin x="1350" y="78"/>
      </p:cViewPr>
      <p:guideLst>
        <p:guide orient="horz" pos="2160"/>
        <p:guide pos="3840"/>
      </p:guideLst>
    </p:cSldViewPr>
  </p:slideViewPr>
  <p:notesTextViewPr>
    <p:cViewPr>
      <p:scale>
        <a:sx n="3" d="2"/>
        <a:sy n="3" d="2"/>
      </p:scale>
      <p:origin x="0" y="0"/>
    </p:cViewPr>
  </p:notesTextViewPr>
  <p:sorterViewPr>
    <p:cViewPr>
      <p:scale>
        <a:sx n="75" d="100"/>
        <a:sy n="75" d="100"/>
      </p:scale>
      <p:origin x="0" y="-119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presProps" Target="presProps.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slide" Target="slides/slide76.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notesMaster" Target="notesMasters/notesMaster1.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01A55-B2DC-48A7-B3B4-FEBFF8EC8CD1}"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CE60D949-6421-4816-B74E-BF704B28631B}">
      <dgm:prSet phldrT="[Text]"/>
      <dgm:spPr>
        <a:solidFill>
          <a:schemeClr val="accent6">
            <a:lumMod val="50000"/>
            <a:alpha val="50000"/>
          </a:schemeClr>
        </a:solidFill>
      </dgm:spPr>
      <dgm:t>
        <a:bodyPr/>
        <a:lstStyle/>
        <a:p>
          <a:r>
            <a:rPr lang="en-US" dirty="0"/>
            <a:t>Cause of Nipple/Breast Pain</a:t>
          </a:r>
        </a:p>
      </dgm:t>
    </dgm:pt>
    <dgm:pt modelId="{B62A1C83-9CFF-4FBB-AA11-34FEC109464A}" type="parTrans" cxnId="{4C1806A5-923D-41DA-B8CF-CE30FE991059}">
      <dgm:prSet/>
      <dgm:spPr/>
      <dgm:t>
        <a:bodyPr/>
        <a:lstStyle/>
        <a:p>
          <a:endParaRPr lang="en-US"/>
        </a:p>
      </dgm:t>
    </dgm:pt>
    <dgm:pt modelId="{0DC45F03-41B2-4876-AC60-2C60B1F7F9C1}" type="sibTrans" cxnId="{4C1806A5-923D-41DA-B8CF-CE30FE991059}">
      <dgm:prSet/>
      <dgm:spPr/>
      <dgm:t>
        <a:bodyPr/>
        <a:lstStyle/>
        <a:p>
          <a:endParaRPr lang="en-US"/>
        </a:p>
      </dgm:t>
    </dgm:pt>
    <dgm:pt modelId="{2FFE7F85-770B-4D91-B5B6-D92BB2B46217}">
      <dgm:prSet phldrT="[Text]" custT="1"/>
      <dgm:spPr>
        <a:solidFill>
          <a:schemeClr val="accent2">
            <a:alpha val="50000"/>
          </a:schemeClr>
        </a:solidFill>
      </dgm:spPr>
      <dgm:t>
        <a:bodyPr/>
        <a:lstStyle/>
        <a:p>
          <a:r>
            <a:rPr lang="en-US" sz="3200" dirty="0"/>
            <a:t>Latch</a:t>
          </a:r>
          <a:endParaRPr lang="en-US" sz="2100" dirty="0"/>
        </a:p>
      </dgm:t>
    </dgm:pt>
    <dgm:pt modelId="{EDAEDFBF-CDEC-4BE9-B125-8997E6CC5059}" type="parTrans" cxnId="{ADE623D8-5425-4552-BF75-4EECABDBE391}">
      <dgm:prSet/>
      <dgm:spPr/>
      <dgm:t>
        <a:bodyPr/>
        <a:lstStyle/>
        <a:p>
          <a:endParaRPr lang="en-US"/>
        </a:p>
      </dgm:t>
    </dgm:pt>
    <dgm:pt modelId="{7278AEAE-21D9-48AC-BE2B-57F9631EA9DC}" type="sibTrans" cxnId="{ADE623D8-5425-4552-BF75-4EECABDBE391}">
      <dgm:prSet/>
      <dgm:spPr/>
      <dgm:t>
        <a:bodyPr/>
        <a:lstStyle/>
        <a:p>
          <a:endParaRPr lang="en-US"/>
        </a:p>
      </dgm:t>
    </dgm:pt>
    <dgm:pt modelId="{EAD02987-8811-43E4-A4FF-1DDD337FB7D6}">
      <dgm:prSet phldrT="[Text]" custT="1"/>
      <dgm:spPr>
        <a:solidFill>
          <a:schemeClr val="accent5">
            <a:lumMod val="75000"/>
            <a:alpha val="50000"/>
          </a:schemeClr>
        </a:solidFill>
      </dgm:spPr>
      <dgm:t>
        <a:bodyPr/>
        <a:lstStyle/>
        <a:p>
          <a:r>
            <a:rPr lang="en-US" sz="3200" dirty="0"/>
            <a:t>Suck</a:t>
          </a:r>
        </a:p>
      </dgm:t>
    </dgm:pt>
    <dgm:pt modelId="{06376B6D-24A1-4388-A28A-669ABADDBD3A}" type="parTrans" cxnId="{B9A05BD5-1AD7-423B-A6DF-B30399146C15}">
      <dgm:prSet/>
      <dgm:spPr/>
      <dgm:t>
        <a:bodyPr/>
        <a:lstStyle/>
        <a:p>
          <a:endParaRPr lang="en-US"/>
        </a:p>
      </dgm:t>
    </dgm:pt>
    <dgm:pt modelId="{05AE2503-204B-45DF-8157-426F8BC0F390}" type="sibTrans" cxnId="{B9A05BD5-1AD7-423B-A6DF-B30399146C15}">
      <dgm:prSet/>
      <dgm:spPr/>
      <dgm:t>
        <a:bodyPr/>
        <a:lstStyle/>
        <a:p>
          <a:endParaRPr lang="en-US"/>
        </a:p>
      </dgm:t>
    </dgm:pt>
    <dgm:pt modelId="{C6F2DEF1-785B-41CA-991D-F0C3D45B9A27}">
      <dgm:prSet phldrT="[Text]" custT="1"/>
      <dgm:spPr>
        <a:solidFill>
          <a:srgbClr val="FFC000">
            <a:alpha val="50000"/>
          </a:srgbClr>
        </a:solidFill>
      </dgm:spPr>
      <dgm:t>
        <a:bodyPr/>
        <a:lstStyle/>
        <a:p>
          <a:r>
            <a:rPr lang="en-US" sz="2800" dirty="0"/>
            <a:t>Trauma</a:t>
          </a:r>
          <a:endParaRPr lang="en-US" sz="2300" dirty="0"/>
        </a:p>
      </dgm:t>
    </dgm:pt>
    <dgm:pt modelId="{B0415113-D799-4C28-87A1-4608572FF873}" type="parTrans" cxnId="{912B8673-A177-47F3-A431-0167B4B16EE5}">
      <dgm:prSet/>
      <dgm:spPr/>
      <dgm:t>
        <a:bodyPr/>
        <a:lstStyle/>
        <a:p>
          <a:endParaRPr lang="en-US"/>
        </a:p>
      </dgm:t>
    </dgm:pt>
    <dgm:pt modelId="{1A9F08FE-AEC3-421E-882C-6A385C0E7EA6}" type="sibTrans" cxnId="{912B8673-A177-47F3-A431-0167B4B16EE5}">
      <dgm:prSet/>
      <dgm:spPr/>
      <dgm:t>
        <a:bodyPr/>
        <a:lstStyle/>
        <a:p>
          <a:endParaRPr lang="en-US"/>
        </a:p>
      </dgm:t>
    </dgm:pt>
    <dgm:pt modelId="{2D0CDFEB-F953-42BA-847A-523A2CF9CA96}">
      <dgm:prSet phldrT="[Text]"/>
      <dgm:spPr>
        <a:solidFill>
          <a:schemeClr val="accent3">
            <a:lumMod val="75000"/>
            <a:alpha val="50000"/>
          </a:schemeClr>
        </a:solidFill>
      </dgm:spPr>
      <dgm:t>
        <a:bodyPr/>
        <a:lstStyle/>
        <a:p>
          <a:r>
            <a:rPr lang="en-US" dirty="0"/>
            <a:t>Pregnancy</a:t>
          </a:r>
        </a:p>
      </dgm:t>
    </dgm:pt>
    <dgm:pt modelId="{5E19A334-A2DD-4B77-B762-400EBB8989D1}" type="parTrans" cxnId="{69EE3A9D-F338-410D-9C4C-8E3848CE5DE4}">
      <dgm:prSet/>
      <dgm:spPr/>
      <dgm:t>
        <a:bodyPr/>
        <a:lstStyle/>
        <a:p>
          <a:endParaRPr lang="en-US"/>
        </a:p>
      </dgm:t>
    </dgm:pt>
    <dgm:pt modelId="{BBEC0A5F-C96E-4242-BC42-45A301471BB2}" type="sibTrans" cxnId="{69EE3A9D-F338-410D-9C4C-8E3848CE5DE4}">
      <dgm:prSet/>
      <dgm:spPr/>
      <dgm:t>
        <a:bodyPr/>
        <a:lstStyle/>
        <a:p>
          <a:endParaRPr lang="en-US"/>
        </a:p>
      </dgm:t>
    </dgm:pt>
    <dgm:pt modelId="{C9984D5A-D1CC-4C5E-8C2F-0217B8D5CAAD}">
      <dgm:prSet phldrT="[Text]" custT="1"/>
      <dgm:spPr/>
      <dgm:t>
        <a:bodyPr/>
        <a:lstStyle/>
        <a:p>
          <a:r>
            <a:rPr lang="en-US" sz="2000" dirty="0"/>
            <a:t>High</a:t>
          </a:r>
        </a:p>
        <a:p>
          <a:r>
            <a:rPr lang="en-US" sz="2000" dirty="0"/>
            <a:t>production</a:t>
          </a:r>
        </a:p>
      </dgm:t>
    </dgm:pt>
    <dgm:pt modelId="{10B4745F-DB90-4EE9-A7A4-87F88CBA6DEE}" type="parTrans" cxnId="{56064E8E-A486-416B-961A-E793208586ED}">
      <dgm:prSet/>
      <dgm:spPr/>
      <dgm:t>
        <a:bodyPr/>
        <a:lstStyle/>
        <a:p>
          <a:endParaRPr lang="en-US"/>
        </a:p>
      </dgm:t>
    </dgm:pt>
    <dgm:pt modelId="{AB4CE3AF-D20E-43BF-9279-8CF01C242BC4}" type="sibTrans" cxnId="{56064E8E-A486-416B-961A-E793208586ED}">
      <dgm:prSet/>
      <dgm:spPr/>
      <dgm:t>
        <a:bodyPr/>
        <a:lstStyle/>
        <a:p>
          <a:endParaRPr lang="en-US"/>
        </a:p>
      </dgm:t>
    </dgm:pt>
    <dgm:pt modelId="{F3FE7B4F-61EC-48CD-98D8-AAD4D21D9D8F}">
      <dgm:prSet phldrT="[Text]"/>
      <dgm:spPr>
        <a:solidFill>
          <a:schemeClr val="accent4">
            <a:lumMod val="75000"/>
            <a:alpha val="50000"/>
          </a:schemeClr>
        </a:solidFill>
      </dgm:spPr>
      <dgm:t>
        <a:bodyPr/>
        <a:lstStyle/>
        <a:p>
          <a:r>
            <a:rPr lang="en-US" dirty="0"/>
            <a:t>Infection</a:t>
          </a:r>
        </a:p>
      </dgm:t>
    </dgm:pt>
    <dgm:pt modelId="{D267EFA9-2420-4C6C-A1B5-93E69C5DDB06}" type="parTrans" cxnId="{161A3ECE-6C60-43C7-BFE0-786EDC7BF9B3}">
      <dgm:prSet/>
      <dgm:spPr/>
      <dgm:t>
        <a:bodyPr/>
        <a:lstStyle/>
        <a:p>
          <a:endParaRPr lang="en-US"/>
        </a:p>
      </dgm:t>
    </dgm:pt>
    <dgm:pt modelId="{8C21C2CF-8E30-46F6-A465-4772363D3496}" type="sibTrans" cxnId="{161A3ECE-6C60-43C7-BFE0-786EDC7BF9B3}">
      <dgm:prSet/>
      <dgm:spPr/>
      <dgm:t>
        <a:bodyPr/>
        <a:lstStyle/>
        <a:p>
          <a:endParaRPr lang="en-US"/>
        </a:p>
      </dgm:t>
    </dgm:pt>
    <dgm:pt modelId="{351D96E6-7A78-4702-A9FE-EC46B967DB3B}">
      <dgm:prSet phldrT="[Text]" custT="1"/>
      <dgm:spPr>
        <a:solidFill>
          <a:schemeClr val="bg2">
            <a:lumMod val="25000"/>
            <a:alpha val="36000"/>
          </a:schemeClr>
        </a:solidFill>
      </dgm:spPr>
      <dgm:t>
        <a:bodyPr/>
        <a:lstStyle/>
        <a:p>
          <a:r>
            <a:rPr lang="en-US" sz="2000" dirty="0"/>
            <a:t>Dermatitis</a:t>
          </a:r>
        </a:p>
      </dgm:t>
    </dgm:pt>
    <dgm:pt modelId="{282E9C4D-EE75-411C-AA97-1CA7117CC63D}" type="parTrans" cxnId="{D359A835-8793-4A47-B2FE-CF100F9452D8}">
      <dgm:prSet/>
      <dgm:spPr/>
      <dgm:t>
        <a:bodyPr/>
        <a:lstStyle/>
        <a:p>
          <a:endParaRPr lang="en-US"/>
        </a:p>
      </dgm:t>
    </dgm:pt>
    <dgm:pt modelId="{9EB3BF3D-2CCC-4599-872A-649DA2ECD0FF}" type="sibTrans" cxnId="{D359A835-8793-4A47-B2FE-CF100F9452D8}">
      <dgm:prSet/>
      <dgm:spPr/>
      <dgm:t>
        <a:bodyPr/>
        <a:lstStyle/>
        <a:p>
          <a:endParaRPr lang="en-US"/>
        </a:p>
      </dgm:t>
    </dgm:pt>
    <dgm:pt modelId="{16FF890E-6CEE-465C-8DDE-41F05CEBE4B6}">
      <dgm:prSet phldrT="[Text]" custT="1"/>
      <dgm:spPr>
        <a:solidFill>
          <a:schemeClr val="accent6">
            <a:lumMod val="60000"/>
            <a:lumOff val="40000"/>
            <a:alpha val="88000"/>
          </a:schemeClr>
        </a:solidFill>
      </dgm:spPr>
      <dgm:t>
        <a:bodyPr/>
        <a:lstStyle/>
        <a:p>
          <a:r>
            <a:rPr lang="en-US" sz="2400" dirty="0" err="1"/>
            <a:t>Vaso</a:t>
          </a:r>
          <a:r>
            <a:rPr lang="en-US" sz="2400" dirty="0"/>
            <a:t>-spasm</a:t>
          </a:r>
        </a:p>
      </dgm:t>
    </dgm:pt>
    <dgm:pt modelId="{389D2F59-C42F-4060-A8EA-AE0CA9BBB59D}" type="parTrans" cxnId="{0359DA16-4118-47A9-AA9C-251A69C0CBB3}">
      <dgm:prSet/>
      <dgm:spPr/>
      <dgm:t>
        <a:bodyPr/>
        <a:lstStyle/>
        <a:p>
          <a:endParaRPr lang="en-US"/>
        </a:p>
      </dgm:t>
    </dgm:pt>
    <dgm:pt modelId="{42F804E7-E9D6-40A3-BE20-24D58AAE26FB}" type="sibTrans" cxnId="{0359DA16-4118-47A9-AA9C-251A69C0CBB3}">
      <dgm:prSet/>
      <dgm:spPr/>
      <dgm:t>
        <a:bodyPr/>
        <a:lstStyle/>
        <a:p>
          <a:endParaRPr lang="en-US"/>
        </a:p>
      </dgm:t>
    </dgm:pt>
    <dgm:pt modelId="{0324BA47-0E38-4557-9E8F-F7B0DAEFD5A4}" type="pres">
      <dgm:prSet presAssocID="{11001A55-B2DC-48A7-B3B4-FEBFF8EC8CD1}" presName="composite" presStyleCnt="0">
        <dgm:presLayoutVars>
          <dgm:chMax val="1"/>
          <dgm:dir/>
          <dgm:resizeHandles val="exact"/>
        </dgm:presLayoutVars>
      </dgm:prSet>
      <dgm:spPr/>
    </dgm:pt>
    <dgm:pt modelId="{32191FE3-887A-4139-9B43-A41842D7D57A}" type="pres">
      <dgm:prSet presAssocID="{11001A55-B2DC-48A7-B3B4-FEBFF8EC8CD1}" presName="radial" presStyleCnt="0">
        <dgm:presLayoutVars>
          <dgm:animLvl val="ctr"/>
        </dgm:presLayoutVars>
      </dgm:prSet>
      <dgm:spPr/>
    </dgm:pt>
    <dgm:pt modelId="{AA23F33C-E55E-4016-8A92-E8CDC73BCB47}" type="pres">
      <dgm:prSet presAssocID="{CE60D949-6421-4816-B74E-BF704B28631B}" presName="centerShape" presStyleLbl="vennNode1" presStyleIdx="0" presStyleCnt="9"/>
      <dgm:spPr/>
    </dgm:pt>
    <dgm:pt modelId="{19FC71F3-6DFD-43C7-B775-A543DBA2F31E}" type="pres">
      <dgm:prSet presAssocID="{2FFE7F85-770B-4D91-B5B6-D92BB2B46217}" presName="node" presStyleLbl="vennNode1" presStyleIdx="1" presStyleCnt="9">
        <dgm:presLayoutVars>
          <dgm:bulletEnabled val="1"/>
        </dgm:presLayoutVars>
      </dgm:prSet>
      <dgm:spPr/>
    </dgm:pt>
    <dgm:pt modelId="{4A0E8659-28B6-44ED-918C-FFD848CCD701}" type="pres">
      <dgm:prSet presAssocID="{EAD02987-8811-43E4-A4FF-1DDD337FB7D6}" presName="node" presStyleLbl="vennNode1" presStyleIdx="2" presStyleCnt="9">
        <dgm:presLayoutVars>
          <dgm:bulletEnabled val="1"/>
        </dgm:presLayoutVars>
      </dgm:prSet>
      <dgm:spPr/>
    </dgm:pt>
    <dgm:pt modelId="{5720EB84-E870-4A7C-81D6-E298E8BF22F9}" type="pres">
      <dgm:prSet presAssocID="{C6F2DEF1-785B-41CA-991D-F0C3D45B9A27}" presName="node" presStyleLbl="vennNode1" presStyleIdx="3" presStyleCnt="9">
        <dgm:presLayoutVars>
          <dgm:bulletEnabled val="1"/>
        </dgm:presLayoutVars>
      </dgm:prSet>
      <dgm:spPr/>
    </dgm:pt>
    <dgm:pt modelId="{7441E57B-EBBA-4841-BB47-875A89CFEE4E}" type="pres">
      <dgm:prSet presAssocID="{2D0CDFEB-F953-42BA-847A-523A2CF9CA96}" presName="node" presStyleLbl="vennNode1" presStyleIdx="4" presStyleCnt="9">
        <dgm:presLayoutVars>
          <dgm:bulletEnabled val="1"/>
        </dgm:presLayoutVars>
      </dgm:prSet>
      <dgm:spPr/>
    </dgm:pt>
    <dgm:pt modelId="{4F78C4DD-C6E9-4610-9ACD-DC27868B19C2}" type="pres">
      <dgm:prSet presAssocID="{F3FE7B4F-61EC-48CD-98D8-AAD4D21D9D8F}" presName="node" presStyleLbl="vennNode1" presStyleIdx="5" presStyleCnt="9">
        <dgm:presLayoutVars>
          <dgm:bulletEnabled val="1"/>
        </dgm:presLayoutVars>
      </dgm:prSet>
      <dgm:spPr/>
    </dgm:pt>
    <dgm:pt modelId="{6BD90537-D131-47D4-912A-DDA8EEC61D3D}" type="pres">
      <dgm:prSet presAssocID="{351D96E6-7A78-4702-A9FE-EC46B967DB3B}" presName="node" presStyleLbl="vennNode1" presStyleIdx="6" presStyleCnt="9">
        <dgm:presLayoutVars>
          <dgm:bulletEnabled val="1"/>
        </dgm:presLayoutVars>
      </dgm:prSet>
      <dgm:spPr/>
    </dgm:pt>
    <dgm:pt modelId="{DB07FA0C-7B56-46D7-B447-23C422D08DAE}" type="pres">
      <dgm:prSet presAssocID="{16FF890E-6CEE-465C-8DDE-41F05CEBE4B6}" presName="node" presStyleLbl="vennNode1" presStyleIdx="7" presStyleCnt="9">
        <dgm:presLayoutVars>
          <dgm:bulletEnabled val="1"/>
        </dgm:presLayoutVars>
      </dgm:prSet>
      <dgm:spPr/>
    </dgm:pt>
    <dgm:pt modelId="{E07776F2-3D5F-429D-9B98-61BA5B640987}" type="pres">
      <dgm:prSet presAssocID="{C9984D5A-D1CC-4C5E-8C2F-0217B8D5CAAD}" presName="node" presStyleLbl="vennNode1" presStyleIdx="8" presStyleCnt="9">
        <dgm:presLayoutVars>
          <dgm:bulletEnabled val="1"/>
        </dgm:presLayoutVars>
      </dgm:prSet>
      <dgm:spPr/>
    </dgm:pt>
  </dgm:ptLst>
  <dgm:cxnLst>
    <dgm:cxn modelId="{71793509-426D-4A61-B09B-D5BAC226AD68}" type="presOf" srcId="{2D0CDFEB-F953-42BA-847A-523A2CF9CA96}" destId="{7441E57B-EBBA-4841-BB47-875A89CFEE4E}" srcOrd="0" destOrd="0" presId="urn:microsoft.com/office/officeart/2005/8/layout/radial3"/>
    <dgm:cxn modelId="{081C9A0A-9644-4461-BFE8-06AECE1B52D4}" type="presOf" srcId="{351D96E6-7A78-4702-A9FE-EC46B967DB3B}" destId="{6BD90537-D131-47D4-912A-DDA8EEC61D3D}" srcOrd="0" destOrd="0" presId="urn:microsoft.com/office/officeart/2005/8/layout/radial3"/>
    <dgm:cxn modelId="{0359DA16-4118-47A9-AA9C-251A69C0CBB3}" srcId="{CE60D949-6421-4816-B74E-BF704B28631B}" destId="{16FF890E-6CEE-465C-8DDE-41F05CEBE4B6}" srcOrd="6" destOrd="0" parTransId="{389D2F59-C42F-4060-A8EA-AE0CA9BBB59D}" sibTransId="{42F804E7-E9D6-40A3-BE20-24D58AAE26FB}"/>
    <dgm:cxn modelId="{21DEE519-5214-4793-BF4D-536853484FC3}" type="presOf" srcId="{C6F2DEF1-785B-41CA-991D-F0C3D45B9A27}" destId="{5720EB84-E870-4A7C-81D6-E298E8BF22F9}" srcOrd="0" destOrd="0" presId="urn:microsoft.com/office/officeart/2005/8/layout/radial3"/>
    <dgm:cxn modelId="{D359A835-8793-4A47-B2FE-CF100F9452D8}" srcId="{CE60D949-6421-4816-B74E-BF704B28631B}" destId="{351D96E6-7A78-4702-A9FE-EC46B967DB3B}" srcOrd="5" destOrd="0" parTransId="{282E9C4D-EE75-411C-AA97-1CA7117CC63D}" sibTransId="{9EB3BF3D-2CCC-4599-872A-649DA2ECD0FF}"/>
    <dgm:cxn modelId="{4E1B875D-135E-40A9-9C2A-0BCDBB4321E6}" type="presOf" srcId="{16FF890E-6CEE-465C-8DDE-41F05CEBE4B6}" destId="{DB07FA0C-7B56-46D7-B447-23C422D08DAE}" srcOrd="0" destOrd="0" presId="urn:microsoft.com/office/officeart/2005/8/layout/radial3"/>
    <dgm:cxn modelId="{DD62106B-300E-42B1-B92D-D66C54080FD8}" type="presOf" srcId="{F3FE7B4F-61EC-48CD-98D8-AAD4D21D9D8F}" destId="{4F78C4DD-C6E9-4610-9ACD-DC27868B19C2}" srcOrd="0" destOrd="0" presId="urn:microsoft.com/office/officeart/2005/8/layout/radial3"/>
    <dgm:cxn modelId="{912B8673-A177-47F3-A431-0167B4B16EE5}" srcId="{CE60D949-6421-4816-B74E-BF704B28631B}" destId="{C6F2DEF1-785B-41CA-991D-F0C3D45B9A27}" srcOrd="2" destOrd="0" parTransId="{B0415113-D799-4C28-87A1-4608572FF873}" sibTransId="{1A9F08FE-AEC3-421E-882C-6A385C0E7EA6}"/>
    <dgm:cxn modelId="{56064E8E-A486-416B-961A-E793208586ED}" srcId="{CE60D949-6421-4816-B74E-BF704B28631B}" destId="{C9984D5A-D1CC-4C5E-8C2F-0217B8D5CAAD}" srcOrd="7" destOrd="0" parTransId="{10B4745F-DB90-4EE9-A7A4-87F88CBA6DEE}" sibTransId="{AB4CE3AF-D20E-43BF-9279-8CF01C242BC4}"/>
    <dgm:cxn modelId="{C7038A9B-DDF7-4AEC-BDBA-35C2379C223E}" type="presOf" srcId="{2FFE7F85-770B-4D91-B5B6-D92BB2B46217}" destId="{19FC71F3-6DFD-43C7-B775-A543DBA2F31E}" srcOrd="0" destOrd="0" presId="urn:microsoft.com/office/officeart/2005/8/layout/radial3"/>
    <dgm:cxn modelId="{69EE3A9D-F338-410D-9C4C-8E3848CE5DE4}" srcId="{CE60D949-6421-4816-B74E-BF704B28631B}" destId="{2D0CDFEB-F953-42BA-847A-523A2CF9CA96}" srcOrd="3" destOrd="0" parTransId="{5E19A334-A2DD-4B77-B762-400EBB8989D1}" sibTransId="{BBEC0A5F-C96E-4242-BC42-45A301471BB2}"/>
    <dgm:cxn modelId="{4C1806A5-923D-41DA-B8CF-CE30FE991059}" srcId="{11001A55-B2DC-48A7-B3B4-FEBFF8EC8CD1}" destId="{CE60D949-6421-4816-B74E-BF704B28631B}" srcOrd="0" destOrd="0" parTransId="{B62A1C83-9CFF-4FBB-AA11-34FEC109464A}" sibTransId="{0DC45F03-41B2-4876-AC60-2C60B1F7F9C1}"/>
    <dgm:cxn modelId="{F8AFC0A9-B6C6-4C1B-92DE-FA5DF42591F3}" type="presOf" srcId="{C9984D5A-D1CC-4C5E-8C2F-0217B8D5CAAD}" destId="{E07776F2-3D5F-429D-9B98-61BA5B640987}" srcOrd="0" destOrd="0" presId="urn:microsoft.com/office/officeart/2005/8/layout/radial3"/>
    <dgm:cxn modelId="{20DB10AE-D3A1-44E5-8B07-43007A8C32E3}" type="presOf" srcId="{CE60D949-6421-4816-B74E-BF704B28631B}" destId="{AA23F33C-E55E-4016-8A92-E8CDC73BCB47}" srcOrd="0" destOrd="0" presId="urn:microsoft.com/office/officeart/2005/8/layout/radial3"/>
    <dgm:cxn modelId="{161A3ECE-6C60-43C7-BFE0-786EDC7BF9B3}" srcId="{CE60D949-6421-4816-B74E-BF704B28631B}" destId="{F3FE7B4F-61EC-48CD-98D8-AAD4D21D9D8F}" srcOrd="4" destOrd="0" parTransId="{D267EFA9-2420-4C6C-A1B5-93E69C5DDB06}" sibTransId="{8C21C2CF-8E30-46F6-A465-4772363D3496}"/>
    <dgm:cxn modelId="{B9A05BD5-1AD7-423B-A6DF-B30399146C15}" srcId="{CE60D949-6421-4816-B74E-BF704B28631B}" destId="{EAD02987-8811-43E4-A4FF-1DDD337FB7D6}" srcOrd="1" destOrd="0" parTransId="{06376B6D-24A1-4388-A28A-669ABADDBD3A}" sibTransId="{05AE2503-204B-45DF-8157-426F8BC0F390}"/>
    <dgm:cxn modelId="{ADE623D8-5425-4552-BF75-4EECABDBE391}" srcId="{CE60D949-6421-4816-B74E-BF704B28631B}" destId="{2FFE7F85-770B-4D91-B5B6-D92BB2B46217}" srcOrd="0" destOrd="0" parTransId="{EDAEDFBF-CDEC-4BE9-B125-8997E6CC5059}" sibTransId="{7278AEAE-21D9-48AC-BE2B-57F9631EA9DC}"/>
    <dgm:cxn modelId="{A95E30F2-93AC-4971-A867-C772DF880F4A}" type="presOf" srcId="{EAD02987-8811-43E4-A4FF-1DDD337FB7D6}" destId="{4A0E8659-28B6-44ED-918C-FFD848CCD701}" srcOrd="0" destOrd="0" presId="urn:microsoft.com/office/officeart/2005/8/layout/radial3"/>
    <dgm:cxn modelId="{E6670FFD-1FDA-400E-9E7B-BCAAD467B9EC}" type="presOf" srcId="{11001A55-B2DC-48A7-B3B4-FEBFF8EC8CD1}" destId="{0324BA47-0E38-4557-9E8F-F7B0DAEFD5A4}" srcOrd="0" destOrd="0" presId="urn:microsoft.com/office/officeart/2005/8/layout/radial3"/>
    <dgm:cxn modelId="{4FF0BADE-EA1E-4494-AADA-4DA81B3A3F38}" type="presParOf" srcId="{0324BA47-0E38-4557-9E8F-F7B0DAEFD5A4}" destId="{32191FE3-887A-4139-9B43-A41842D7D57A}" srcOrd="0" destOrd="0" presId="urn:microsoft.com/office/officeart/2005/8/layout/radial3"/>
    <dgm:cxn modelId="{C1DCA72E-C8AD-4A72-9FEA-F5E8EC97A4EB}" type="presParOf" srcId="{32191FE3-887A-4139-9B43-A41842D7D57A}" destId="{AA23F33C-E55E-4016-8A92-E8CDC73BCB47}" srcOrd="0" destOrd="0" presId="urn:microsoft.com/office/officeart/2005/8/layout/radial3"/>
    <dgm:cxn modelId="{DEAC63FC-50DE-44AD-881F-20E1AE1D9229}" type="presParOf" srcId="{32191FE3-887A-4139-9B43-A41842D7D57A}" destId="{19FC71F3-6DFD-43C7-B775-A543DBA2F31E}" srcOrd="1" destOrd="0" presId="urn:microsoft.com/office/officeart/2005/8/layout/radial3"/>
    <dgm:cxn modelId="{6C41470D-6FF6-416C-99B0-D05D2C1E3A70}" type="presParOf" srcId="{32191FE3-887A-4139-9B43-A41842D7D57A}" destId="{4A0E8659-28B6-44ED-918C-FFD848CCD701}" srcOrd="2" destOrd="0" presId="urn:microsoft.com/office/officeart/2005/8/layout/radial3"/>
    <dgm:cxn modelId="{BA237674-A5AC-4C3E-B534-7FB20742CEB7}" type="presParOf" srcId="{32191FE3-887A-4139-9B43-A41842D7D57A}" destId="{5720EB84-E870-4A7C-81D6-E298E8BF22F9}" srcOrd="3" destOrd="0" presId="urn:microsoft.com/office/officeart/2005/8/layout/radial3"/>
    <dgm:cxn modelId="{54DA6D77-86C9-4BA4-B4B1-E3D4F489E403}" type="presParOf" srcId="{32191FE3-887A-4139-9B43-A41842D7D57A}" destId="{7441E57B-EBBA-4841-BB47-875A89CFEE4E}" srcOrd="4" destOrd="0" presId="urn:microsoft.com/office/officeart/2005/8/layout/radial3"/>
    <dgm:cxn modelId="{B6623B8B-AE0C-471B-9B7B-71C3001B5708}" type="presParOf" srcId="{32191FE3-887A-4139-9B43-A41842D7D57A}" destId="{4F78C4DD-C6E9-4610-9ACD-DC27868B19C2}" srcOrd="5" destOrd="0" presId="urn:microsoft.com/office/officeart/2005/8/layout/radial3"/>
    <dgm:cxn modelId="{21D529E9-BFA6-4CE6-96F0-374A236581FB}" type="presParOf" srcId="{32191FE3-887A-4139-9B43-A41842D7D57A}" destId="{6BD90537-D131-47D4-912A-DDA8EEC61D3D}" srcOrd="6" destOrd="0" presId="urn:microsoft.com/office/officeart/2005/8/layout/radial3"/>
    <dgm:cxn modelId="{BDF327F3-B984-4C31-9BC1-043231A95DE7}" type="presParOf" srcId="{32191FE3-887A-4139-9B43-A41842D7D57A}" destId="{DB07FA0C-7B56-46D7-B447-23C422D08DAE}" srcOrd="7" destOrd="0" presId="urn:microsoft.com/office/officeart/2005/8/layout/radial3"/>
    <dgm:cxn modelId="{9D235902-59E1-4042-AF99-B3367E0A68FC}" type="presParOf" srcId="{32191FE3-887A-4139-9B43-A41842D7D57A}" destId="{E07776F2-3D5F-429D-9B98-61BA5B640987}"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4D187-C1EB-4648-9814-6ADF4EA999A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D70C20B0-0806-4636-B194-1BDA249D78F9}">
      <dgm:prSet phldrT="[Text]"/>
      <dgm:spPr/>
      <dgm:t>
        <a:bodyPr/>
        <a:lstStyle/>
        <a:p>
          <a:r>
            <a:rPr lang="en-US" dirty="0"/>
            <a:t>Over production (relative to milk removal)</a:t>
          </a:r>
        </a:p>
      </dgm:t>
    </dgm:pt>
    <dgm:pt modelId="{8D1919F1-CE4C-4F68-8A68-F518D6A4A282}" type="parTrans" cxnId="{60CD04E8-38CA-4101-9F68-E365CB0DE375}">
      <dgm:prSet/>
      <dgm:spPr/>
      <dgm:t>
        <a:bodyPr/>
        <a:lstStyle/>
        <a:p>
          <a:endParaRPr lang="en-US"/>
        </a:p>
      </dgm:t>
    </dgm:pt>
    <dgm:pt modelId="{2EAB0B1C-E06A-4835-B49C-224AAF126AEE}" type="sibTrans" cxnId="{60CD04E8-38CA-4101-9F68-E365CB0DE375}">
      <dgm:prSet/>
      <dgm:spPr/>
      <dgm:t>
        <a:bodyPr/>
        <a:lstStyle/>
        <a:p>
          <a:endParaRPr lang="en-US"/>
        </a:p>
      </dgm:t>
    </dgm:pt>
    <dgm:pt modelId="{0A0B8128-7C2D-4D43-B5DC-08CE81056900}">
      <dgm:prSet phldrT="[Text]"/>
      <dgm:spPr/>
      <dgm:t>
        <a:bodyPr/>
        <a:lstStyle/>
        <a:p>
          <a:r>
            <a:rPr lang="en-US" dirty="0"/>
            <a:t>Regional areas of swelling (edema), AKA clogged ducts</a:t>
          </a:r>
        </a:p>
      </dgm:t>
    </dgm:pt>
    <dgm:pt modelId="{27AC1D9C-82FB-41BE-AA88-EE51D118F7E4}" type="parTrans" cxnId="{42F32B65-F06B-4BBF-9FB5-852A4F0CB132}">
      <dgm:prSet/>
      <dgm:spPr/>
      <dgm:t>
        <a:bodyPr/>
        <a:lstStyle/>
        <a:p>
          <a:endParaRPr lang="en-US"/>
        </a:p>
      </dgm:t>
    </dgm:pt>
    <dgm:pt modelId="{233CB45A-0E9D-40FE-A1B7-9535BCD0727D}" type="sibTrans" cxnId="{42F32B65-F06B-4BBF-9FB5-852A4F0CB132}">
      <dgm:prSet/>
      <dgm:spPr/>
      <dgm:t>
        <a:bodyPr/>
        <a:lstStyle/>
        <a:p>
          <a:endParaRPr lang="en-US"/>
        </a:p>
      </dgm:t>
    </dgm:pt>
    <dgm:pt modelId="{CFD5DDAE-523A-4F7C-BB17-EFD14BBEB5A5}">
      <dgm:prSet phldrT="[Text]"/>
      <dgm:spPr/>
      <dgm:t>
        <a:bodyPr/>
        <a:lstStyle/>
        <a:p>
          <a:r>
            <a:rPr lang="en-US" dirty="0"/>
            <a:t>Acute mastitis</a:t>
          </a:r>
        </a:p>
      </dgm:t>
    </dgm:pt>
    <dgm:pt modelId="{62DDC778-DF93-46A1-8F51-0DF08A16BF23}" type="parTrans" cxnId="{4A7996A8-307D-4667-96CB-AB2151C68F5A}">
      <dgm:prSet/>
      <dgm:spPr/>
      <dgm:t>
        <a:bodyPr/>
        <a:lstStyle/>
        <a:p>
          <a:endParaRPr lang="en-US"/>
        </a:p>
      </dgm:t>
    </dgm:pt>
    <dgm:pt modelId="{4263D9B8-3ADC-4C53-8D49-6820F27358F4}" type="sibTrans" cxnId="{4A7996A8-307D-4667-96CB-AB2151C68F5A}">
      <dgm:prSet/>
      <dgm:spPr/>
      <dgm:t>
        <a:bodyPr/>
        <a:lstStyle/>
        <a:p>
          <a:endParaRPr lang="en-US"/>
        </a:p>
      </dgm:t>
    </dgm:pt>
    <dgm:pt modelId="{9F89F77A-491B-4AF0-82CD-E07ABEB93919}" type="pres">
      <dgm:prSet presAssocID="{2854D187-C1EB-4648-9814-6ADF4EA999AA}" presName="rootnode" presStyleCnt="0">
        <dgm:presLayoutVars>
          <dgm:chMax/>
          <dgm:chPref/>
          <dgm:dir/>
          <dgm:animLvl val="lvl"/>
        </dgm:presLayoutVars>
      </dgm:prSet>
      <dgm:spPr/>
    </dgm:pt>
    <dgm:pt modelId="{2FC29701-145A-47BD-8388-50D416D2649C}" type="pres">
      <dgm:prSet presAssocID="{D70C20B0-0806-4636-B194-1BDA249D78F9}" presName="composite" presStyleCnt="0"/>
      <dgm:spPr/>
    </dgm:pt>
    <dgm:pt modelId="{45A5D014-3BA4-4676-BF96-00B44FB259D0}" type="pres">
      <dgm:prSet presAssocID="{D70C20B0-0806-4636-B194-1BDA249D78F9}" presName="bentUpArrow1" presStyleLbl="alignImgPlace1" presStyleIdx="0" presStyleCnt="2"/>
      <dgm:spPr/>
    </dgm:pt>
    <dgm:pt modelId="{6805ABE7-D421-474C-BAF3-2943216B6F00}" type="pres">
      <dgm:prSet presAssocID="{D70C20B0-0806-4636-B194-1BDA249D78F9}" presName="ParentText" presStyleLbl="node1" presStyleIdx="0" presStyleCnt="3">
        <dgm:presLayoutVars>
          <dgm:chMax val="1"/>
          <dgm:chPref val="1"/>
          <dgm:bulletEnabled val="1"/>
        </dgm:presLayoutVars>
      </dgm:prSet>
      <dgm:spPr/>
    </dgm:pt>
    <dgm:pt modelId="{D28A9BD6-63B9-4A4C-9A2E-61ADF768D30F}" type="pres">
      <dgm:prSet presAssocID="{D70C20B0-0806-4636-B194-1BDA249D78F9}" presName="ChildText" presStyleLbl="revTx" presStyleIdx="0" presStyleCnt="2">
        <dgm:presLayoutVars>
          <dgm:chMax val="0"/>
          <dgm:chPref val="0"/>
          <dgm:bulletEnabled val="1"/>
        </dgm:presLayoutVars>
      </dgm:prSet>
      <dgm:spPr/>
    </dgm:pt>
    <dgm:pt modelId="{D286E845-30CD-4512-809C-EC7C6ADB1403}" type="pres">
      <dgm:prSet presAssocID="{2EAB0B1C-E06A-4835-B49C-224AAF126AEE}" presName="sibTrans" presStyleCnt="0"/>
      <dgm:spPr/>
    </dgm:pt>
    <dgm:pt modelId="{6CC86420-3FC2-4EF9-A027-C7619301FAEA}" type="pres">
      <dgm:prSet presAssocID="{0A0B8128-7C2D-4D43-B5DC-08CE81056900}" presName="composite" presStyleCnt="0"/>
      <dgm:spPr/>
    </dgm:pt>
    <dgm:pt modelId="{E5322612-0BF3-4B2E-BB65-4BACD1A48C0E}" type="pres">
      <dgm:prSet presAssocID="{0A0B8128-7C2D-4D43-B5DC-08CE81056900}" presName="bentUpArrow1" presStyleLbl="alignImgPlace1" presStyleIdx="1" presStyleCnt="2"/>
      <dgm:spPr/>
    </dgm:pt>
    <dgm:pt modelId="{12D9223A-0D42-479C-BDB5-DAF488A245D7}" type="pres">
      <dgm:prSet presAssocID="{0A0B8128-7C2D-4D43-B5DC-08CE81056900}" presName="ParentText" presStyleLbl="node1" presStyleIdx="1" presStyleCnt="3">
        <dgm:presLayoutVars>
          <dgm:chMax val="1"/>
          <dgm:chPref val="1"/>
          <dgm:bulletEnabled val="1"/>
        </dgm:presLayoutVars>
      </dgm:prSet>
      <dgm:spPr/>
    </dgm:pt>
    <dgm:pt modelId="{8D2926E2-0BEC-438A-8A89-226F6D197898}" type="pres">
      <dgm:prSet presAssocID="{0A0B8128-7C2D-4D43-B5DC-08CE81056900}" presName="ChildText" presStyleLbl="revTx" presStyleIdx="1" presStyleCnt="2">
        <dgm:presLayoutVars>
          <dgm:chMax val="0"/>
          <dgm:chPref val="0"/>
          <dgm:bulletEnabled val="1"/>
        </dgm:presLayoutVars>
      </dgm:prSet>
      <dgm:spPr/>
    </dgm:pt>
    <dgm:pt modelId="{C1A270B1-078C-41C4-9689-52346CF28E60}" type="pres">
      <dgm:prSet presAssocID="{233CB45A-0E9D-40FE-A1B7-9535BCD0727D}" presName="sibTrans" presStyleCnt="0"/>
      <dgm:spPr/>
    </dgm:pt>
    <dgm:pt modelId="{0AF68F78-8FED-44DE-B4DF-41189863D1E4}" type="pres">
      <dgm:prSet presAssocID="{CFD5DDAE-523A-4F7C-BB17-EFD14BBEB5A5}" presName="composite" presStyleCnt="0"/>
      <dgm:spPr/>
    </dgm:pt>
    <dgm:pt modelId="{0BC48999-1B22-4AE0-ADE3-9B220E5723E9}" type="pres">
      <dgm:prSet presAssocID="{CFD5DDAE-523A-4F7C-BB17-EFD14BBEB5A5}" presName="ParentText" presStyleLbl="node1" presStyleIdx="2" presStyleCnt="3">
        <dgm:presLayoutVars>
          <dgm:chMax val="1"/>
          <dgm:chPref val="1"/>
          <dgm:bulletEnabled val="1"/>
        </dgm:presLayoutVars>
      </dgm:prSet>
      <dgm:spPr/>
    </dgm:pt>
  </dgm:ptLst>
  <dgm:cxnLst>
    <dgm:cxn modelId="{464B2161-1DEA-41E4-9B6F-61DD75779203}" type="presOf" srcId="{2854D187-C1EB-4648-9814-6ADF4EA999AA}" destId="{9F89F77A-491B-4AF0-82CD-E07ABEB93919}" srcOrd="0" destOrd="0" presId="urn:microsoft.com/office/officeart/2005/8/layout/StepDownProcess"/>
    <dgm:cxn modelId="{42F32B65-F06B-4BBF-9FB5-852A4F0CB132}" srcId="{2854D187-C1EB-4648-9814-6ADF4EA999AA}" destId="{0A0B8128-7C2D-4D43-B5DC-08CE81056900}" srcOrd="1" destOrd="0" parTransId="{27AC1D9C-82FB-41BE-AA88-EE51D118F7E4}" sibTransId="{233CB45A-0E9D-40FE-A1B7-9535BCD0727D}"/>
    <dgm:cxn modelId="{BAC81E6C-F3C4-43BD-B824-C9165E78C0A0}" type="presOf" srcId="{0A0B8128-7C2D-4D43-B5DC-08CE81056900}" destId="{12D9223A-0D42-479C-BDB5-DAF488A245D7}" srcOrd="0" destOrd="0" presId="urn:microsoft.com/office/officeart/2005/8/layout/StepDownProcess"/>
    <dgm:cxn modelId="{350F7A55-4BB5-412A-8D57-5BB908C17F51}" type="presOf" srcId="{D70C20B0-0806-4636-B194-1BDA249D78F9}" destId="{6805ABE7-D421-474C-BAF3-2943216B6F00}" srcOrd="0" destOrd="0" presId="urn:microsoft.com/office/officeart/2005/8/layout/StepDownProcess"/>
    <dgm:cxn modelId="{4A7996A8-307D-4667-96CB-AB2151C68F5A}" srcId="{2854D187-C1EB-4648-9814-6ADF4EA999AA}" destId="{CFD5DDAE-523A-4F7C-BB17-EFD14BBEB5A5}" srcOrd="2" destOrd="0" parTransId="{62DDC778-DF93-46A1-8F51-0DF08A16BF23}" sibTransId="{4263D9B8-3ADC-4C53-8D49-6820F27358F4}"/>
    <dgm:cxn modelId="{BD7B01D9-2317-420A-BD93-BEAD21BDEFAD}" type="presOf" srcId="{CFD5DDAE-523A-4F7C-BB17-EFD14BBEB5A5}" destId="{0BC48999-1B22-4AE0-ADE3-9B220E5723E9}" srcOrd="0" destOrd="0" presId="urn:microsoft.com/office/officeart/2005/8/layout/StepDownProcess"/>
    <dgm:cxn modelId="{60CD04E8-38CA-4101-9F68-E365CB0DE375}" srcId="{2854D187-C1EB-4648-9814-6ADF4EA999AA}" destId="{D70C20B0-0806-4636-B194-1BDA249D78F9}" srcOrd="0" destOrd="0" parTransId="{8D1919F1-CE4C-4F68-8A68-F518D6A4A282}" sibTransId="{2EAB0B1C-E06A-4835-B49C-224AAF126AEE}"/>
    <dgm:cxn modelId="{C811DC2E-0564-4C3F-9231-2E20BCCB6FD5}" type="presParOf" srcId="{9F89F77A-491B-4AF0-82CD-E07ABEB93919}" destId="{2FC29701-145A-47BD-8388-50D416D2649C}" srcOrd="0" destOrd="0" presId="urn:microsoft.com/office/officeart/2005/8/layout/StepDownProcess"/>
    <dgm:cxn modelId="{B83D3544-DF5D-4B8D-AADE-0DA5B0290C40}" type="presParOf" srcId="{2FC29701-145A-47BD-8388-50D416D2649C}" destId="{45A5D014-3BA4-4676-BF96-00B44FB259D0}" srcOrd="0" destOrd="0" presId="urn:microsoft.com/office/officeart/2005/8/layout/StepDownProcess"/>
    <dgm:cxn modelId="{5FBA85B5-A27E-4B30-9EB1-4D38538841E6}" type="presParOf" srcId="{2FC29701-145A-47BD-8388-50D416D2649C}" destId="{6805ABE7-D421-474C-BAF3-2943216B6F00}" srcOrd="1" destOrd="0" presId="urn:microsoft.com/office/officeart/2005/8/layout/StepDownProcess"/>
    <dgm:cxn modelId="{E3AB01B0-6653-458D-86E3-9417C5A63A9B}" type="presParOf" srcId="{2FC29701-145A-47BD-8388-50D416D2649C}" destId="{D28A9BD6-63B9-4A4C-9A2E-61ADF768D30F}" srcOrd="2" destOrd="0" presId="urn:microsoft.com/office/officeart/2005/8/layout/StepDownProcess"/>
    <dgm:cxn modelId="{43E57B36-7F91-4201-BB4C-9402E5758507}" type="presParOf" srcId="{9F89F77A-491B-4AF0-82CD-E07ABEB93919}" destId="{D286E845-30CD-4512-809C-EC7C6ADB1403}" srcOrd="1" destOrd="0" presId="urn:microsoft.com/office/officeart/2005/8/layout/StepDownProcess"/>
    <dgm:cxn modelId="{1C658F33-6E35-4891-9F93-428512E175E4}" type="presParOf" srcId="{9F89F77A-491B-4AF0-82CD-E07ABEB93919}" destId="{6CC86420-3FC2-4EF9-A027-C7619301FAEA}" srcOrd="2" destOrd="0" presId="urn:microsoft.com/office/officeart/2005/8/layout/StepDownProcess"/>
    <dgm:cxn modelId="{403878EB-3105-42FF-BC70-E693264FB447}" type="presParOf" srcId="{6CC86420-3FC2-4EF9-A027-C7619301FAEA}" destId="{E5322612-0BF3-4B2E-BB65-4BACD1A48C0E}" srcOrd="0" destOrd="0" presId="urn:microsoft.com/office/officeart/2005/8/layout/StepDownProcess"/>
    <dgm:cxn modelId="{644DFA2E-37F8-47D2-898C-16D5273CF5A9}" type="presParOf" srcId="{6CC86420-3FC2-4EF9-A027-C7619301FAEA}" destId="{12D9223A-0D42-479C-BDB5-DAF488A245D7}" srcOrd="1" destOrd="0" presId="urn:microsoft.com/office/officeart/2005/8/layout/StepDownProcess"/>
    <dgm:cxn modelId="{D45A0C12-8322-4FC1-97A9-17E3219244CD}" type="presParOf" srcId="{6CC86420-3FC2-4EF9-A027-C7619301FAEA}" destId="{8D2926E2-0BEC-438A-8A89-226F6D197898}" srcOrd="2" destOrd="0" presId="urn:microsoft.com/office/officeart/2005/8/layout/StepDownProcess"/>
    <dgm:cxn modelId="{A3D8CD97-80AB-4C30-AB3E-832F8C0FB815}" type="presParOf" srcId="{9F89F77A-491B-4AF0-82CD-E07ABEB93919}" destId="{C1A270B1-078C-41C4-9689-52346CF28E60}" srcOrd="3" destOrd="0" presId="urn:microsoft.com/office/officeart/2005/8/layout/StepDownProcess"/>
    <dgm:cxn modelId="{D91B0EC6-55FD-409B-9115-6865BCC08547}" type="presParOf" srcId="{9F89F77A-491B-4AF0-82CD-E07ABEB93919}" destId="{0AF68F78-8FED-44DE-B4DF-41189863D1E4}" srcOrd="4" destOrd="0" presId="urn:microsoft.com/office/officeart/2005/8/layout/StepDownProcess"/>
    <dgm:cxn modelId="{B559AD63-0670-4CB4-8F0D-AFE471CDD90F}" type="presParOf" srcId="{0AF68F78-8FED-44DE-B4DF-41189863D1E4}" destId="{0BC48999-1B22-4AE0-ADE3-9B220E5723E9}"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54D187-C1EB-4648-9814-6ADF4EA999A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D70C20B0-0806-4636-B194-1BDA249D78F9}">
      <dgm:prSet phldrT="[Text]"/>
      <dgm:spPr/>
      <dgm:t>
        <a:bodyPr/>
        <a:lstStyle/>
        <a:p>
          <a:r>
            <a:rPr lang="en-US" dirty="0"/>
            <a:t>Over production (relative to milk removal)</a:t>
          </a:r>
        </a:p>
      </dgm:t>
    </dgm:pt>
    <dgm:pt modelId="{8D1919F1-CE4C-4F68-8A68-F518D6A4A282}" type="parTrans" cxnId="{60CD04E8-38CA-4101-9F68-E365CB0DE375}">
      <dgm:prSet/>
      <dgm:spPr/>
      <dgm:t>
        <a:bodyPr/>
        <a:lstStyle/>
        <a:p>
          <a:endParaRPr lang="en-US"/>
        </a:p>
      </dgm:t>
    </dgm:pt>
    <dgm:pt modelId="{2EAB0B1C-E06A-4835-B49C-224AAF126AEE}" type="sibTrans" cxnId="{60CD04E8-38CA-4101-9F68-E365CB0DE375}">
      <dgm:prSet/>
      <dgm:spPr/>
      <dgm:t>
        <a:bodyPr/>
        <a:lstStyle/>
        <a:p>
          <a:endParaRPr lang="en-US"/>
        </a:p>
      </dgm:t>
    </dgm:pt>
    <dgm:pt modelId="{0A0B8128-7C2D-4D43-B5DC-08CE81056900}">
      <dgm:prSet phldrT="[Text]"/>
      <dgm:spPr/>
      <dgm:t>
        <a:bodyPr/>
        <a:lstStyle/>
        <a:p>
          <a:r>
            <a:rPr lang="en-US" dirty="0"/>
            <a:t>Regional areas of swelling (edema), AKA clogged ducts</a:t>
          </a:r>
        </a:p>
      </dgm:t>
    </dgm:pt>
    <dgm:pt modelId="{27AC1D9C-82FB-41BE-AA88-EE51D118F7E4}" type="parTrans" cxnId="{42F32B65-F06B-4BBF-9FB5-852A4F0CB132}">
      <dgm:prSet/>
      <dgm:spPr/>
      <dgm:t>
        <a:bodyPr/>
        <a:lstStyle/>
        <a:p>
          <a:endParaRPr lang="en-US"/>
        </a:p>
      </dgm:t>
    </dgm:pt>
    <dgm:pt modelId="{233CB45A-0E9D-40FE-A1B7-9535BCD0727D}" type="sibTrans" cxnId="{42F32B65-F06B-4BBF-9FB5-852A4F0CB132}">
      <dgm:prSet/>
      <dgm:spPr/>
      <dgm:t>
        <a:bodyPr/>
        <a:lstStyle/>
        <a:p>
          <a:endParaRPr lang="en-US"/>
        </a:p>
      </dgm:t>
    </dgm:pt>
    <dgm:pt modelId="{CFD5DDAE-523A-4F7C-BB17-EFD14BBEB5A5}">
      <dgm:prSet phldrT="[Text]"/>
      <dgm:spPr/>
      <dgm:t>
        <a:bodyPr/>
        <a:lstStyle/>
        <a:p>
          <a:r>
            <a:rPr lang="en-US" dirty="0"/>
            <a:t>Acute mastitis</a:t>
          </a:r>
        </a:p>
      </dgm:t>
    </dgm:pt>
    <dgm:pt modelId="{62DDC778-DF93-46A1-8F51-0DF08A16BF23}" type="parTrans" cxnId="{4A7996A8-307D-4667-96CB-AB2151C68F5A}">
      <dgm:prSet/>
      <dgm:spPr/>
      <dgm:t>
        <a:bodyPr/>
        <a:lstStyle/>
        <a:p>
          <a:endParaRPr lang="en-US"/>
        </a:p>
      </dgm:t>
    </dgm:pt>
    <dgm:pt modelId="{4263D9B8-3ADC-4C53-8D49-6820F27358F4}" type="sibTrans" cxnId="{4A7996A8-307D-4667-96CB-AB2151C68F5A}">
      <dgm:prSet/>
      <dgm:spPr/>
      <dgm:t>
        <a:bodyPr/>
        <a:lstStyle/>
        <a:p>
          <a:endParaRPr lang="en-US"/>
        </a:p>
      </dgm:t>
    </dgm:pt>
    <dgm:pt modelId="{9F89F77A-491B-4AF0-82CD-E07ABEB93919}" type="pres">
      <dgm:prSet presAssocID="{2854D187-C1EB-4648-9814-6ADF4EA999AA}" presName="rootnode" presStyleCnt="0">
        <dgm:presLayoutVars>
          <dgm:chMax/>
          <dgm:chPref/>
          <dgm:dir/>
          <dgm:animLvl val="lvl"/>
        </dgm:presLayoutVars>
      </dgm:prSet>
      <dgm:spPr/>
    </dgm:pt>
    <dgm:pt modelId="{2FC29701-145A-47BD-8388-50D416D2649C}" type="pres">
      <dgm:prSet presAssocID="{D70C20B0-0806-4636-B194-1BDA249D78F9}" presName="composite" presStyleCnt="0"/>
      <dgm:spPr/>
    </dgm:pt>
    <dgm:pt modelId="{45A5D014-3BA4-4676-BF96-00B44FB259D0}" type="pres">
      <dgm:prSet presAssocID="{D70C20B0-0806-4636-B194-1BDA249D78F9}" presName="bentUpArrow1" presStyleLbl="alignImgPlace1" presStyleIdx="0" presStyleCnt="2"/>
      <dgm:spPr/>
    </dgm:pt>
    <dgm:pt modelId="{6805ABE7-D421-474C-BAF3-2943216B6F00}" type="pres">
      <dgm:prSet presAssocID="{D70C20B0-0806-4636-B194-1BDA249D78F9}" presName="ParentText" presStyleLbl="node1" presStyleIdx="0" presStyleCnt="3">
        <dgm:presLayoutVars>
          <dgm:chMax val="1"/>
          <dgm:chPref val="1"/>
          <dgm:bulletEnabled val="1"/>
        </dgm:presLayoutVars>
      </dgm:prSet>
      <dgm:spPr/>
    </dgm:pt>
    <dgm:pt modelId="{D28A9BD6-63B9-4A4C-9A2E-61ADF768D30F}" type="pres">
      <dgm:prSet presAssocID="{D70C20B0-0806-4636-B194-1BDA249D78F9}" presName="ChildText" presStyleLbl="revTx" presStyleIdx="0" presStyleCnt="2">
        <dgm:presLayoutVars>
          <dgm:chMax val="0"/>
          <dgm:chPref val="0"/>
          <dgm:bulletEnabled val="1"/>
        </dgm:presLayoutVars>
      </dgm:prSet>
      <dgm:spPr/>
    </dgm:pt>
    <dgm:pt modelId="{D286E845-30CD-4512-809C-EC7C6ADB1403}" type="pres">
      <dgm:prSet presAssocID="{2EAB0B1C-E06A-4835-B49C-224AAF126AEE}" presName="sibTrans" presStyleCnt="0"/>
      <dgm:spPr/>
    </dgm:pt>
    <dgm:pt modelId="{6CC86420-3FC2-4EF9-A027-C7619301FAEA}" type="pres">
      <dgm:prSet presAssocID="{0A0B8128-7C2D-4D43-B5DC-08CE81056900}" presName="composite" presStyleCnt="0"/>
      <dgm:spPr/>
    </dgm:pt>
    <dgm:pt modelId="{E5322612-0BF3-4B2E-BB65-4BACD1A48C0E}" type="pres">
      <dgm:prSet presAssocID="{0A0B8128-7C2D-4D43-B5DC-08CE81056900}" presName="bentUpArrow1" presStyleLbl="alignImgPlace1" presStyleIdx="1" presStyleCnt="2"/>
      <dgm:spPr/>
    </dgm:pt>
    <dgm:pt modelId="{12D9223A-0D42-479C-BDB5-DAF488A245D7}" type="pres">
      <dgm:prSet presAssocID="{0A0B8128-7C2D-4D43-B5DC-08CE81056900}" presName="ParentText" presStyleLbl="node1" presStyleIdx="1" presStyleCnt="3">
        <dgm:presLayoutVars>
          <dgm:chMax val="1"/>
          <dgm:chPref val="1"/>
          <dgm:bulletEnabled val="1"/>
        </dgm:presLayoutVars>
      </dgm:prSet>
      <dgm:spPr/>
    </dgm:pt>
    <dgm:pt modelId="{8D2926E2-0BEC-438A-8A89-226F6D197898}" type="pres">
      <dgm:prSet presAssocID="{0A0B8128-7C2D-4D43-B5DC-08CE81056900}" presName="ChildText" presStyleLbl="revTx" presStyleIdx="1" presStyleCnt="2">
        <dgm:presLayoutVars>
          <dgm:chMax val="0"/>
          <dgm:chPref val="0"/>
          <dgm:bulletEnabled val="1"/>
        </dgm:presLayoutVars>
      </dgm:prSet>
      <dgm:spPr/>
    </dgm:pt>
    <dgm:pt modelId="{C1A270B1-078C-41C4-9689-52346CF28E60}" type="pres">
      <dgm:prSet presAssocID="{233CB45A-0E9D-40FE-A1B7-9535BCD0727D}" presName="sibTrans" presStyleCnt="0"/>
      <dgm:spPr/>
    </dgm:pt>
    <dgm:pt modelId="{0AF68F78-8FED-44DE-B4DF-41189863D1E4}" type="pres">
      <dgm:prSet presAssocID="{CFD5DDAE-523A-4F7C-BB17-EFD14BBEB5A5}" presName="composite" presStyleCnt="0"/>
      <dgm:spPr/>
    </dgm:pt>
    <dgm:pt modelId="{0BC48999-1B22-4AE0-ADE3-9B220E5723E9}" type="pres">
      <dgm:prSet presAssocID="{CFD5DDAE-523A-4F7C-BB17-EFD14BBEB5A5}" presName="ParentText" presStyleLbl="node1" presStyleIdx="2" presStyleCnt="3">
        <dgm:presLayoutVars>
          <dgm:chMax val="1"/>
          <dgm:chPref val="1"/>
          <dgm:bulletEnabled val="1"/>
        </dgm:presLayoutVars>
      </dgm:prSet>
      <dgm:spPr/>
    </dgm:pt>
  </dgm:ptLst>
  <dgm:cxnLst>
    <dgm:cxn modelId="{464B2161-1DEA-41E4-9B6F-61DD75779203}" type="presOf" srcId="{2854D187-C1EB-4648-9814-6ADF4EA999AA}" destId="{9F89F77A-491B-4AF0-82CD-E07ABEB93919}" srcOrd="0" destOrd="0" presId="urn:microsoft.com/office/officeart/2005/8/layout/StepDownProcess"/>
    <dgm:cxn modelId="{42F32B65-F06B-4BBF-9FB5-852A4F0CB132}" srcId="{2854D187-C1EB-4648-9814-6ADF4EA999AA}" destId="{0A0B8128-7C2D-4D43-B5DC-08CE81056900}" srcOrd="1" destOrd="0" parTransId="{27AC1D9C-82FB-41BE-AA88-EE51D118F7E4}" sibTransId="{233CB45A-0E9D-40FE-A1B7-9535BCD0727D}"/>
    <dgm:cxn modelId="{BAC81E6C-F3C4-43BD-B824-C9165E78C0A0}" type="presOf" srcId="{0A0B8128-7C2D-4D43-B5DC-08CE81056900}" destId="{12D9223A-0D42-479C-BDB5-DAF488A245D7}" srcOrd="0" destOrd="0" presId="urn:microsoft.com/office/officeart/2005/8/layout/StepDownProcess"/>
    <dgm:cxn modelId="{350F7A55-4BB5-412A-8D57-5BB908C17F51}" type="presOf" srcId="{D70C20B0-0806-4636-B194-1BDA249D78F9}" destId="{6805ABE7-D421-474C-BAF3-2943216B6F00}" srcOrd="0" destOrd="0" presId="urn:microsoft.com/office/officeart/2005/8/layout/StepDownProcess"/>
    <dgm:cxn modelId="{4A7996A8-307D-4667-96CB-AB2151C68F5A}" srcId="{2854D187-C1EB-4648-9814-6ADF4EA999AA}" destId="{CFD5DDAE-523A-4F7C-BB17-EFD14BBEB5A5}" srcOrd="2" destOrd="0" parTransId="{62DDC778-DF93-46A1-8F51-0DF08A16BF23}" sibTransId="{4263D9B8-3ADC-4C53-8D49-6820F27358F4}"/>
    <dgm:cxn modelId="{BD7B01D9-2317-420A-BD93-BEAD21BDEFAD}" type="presOf" srcId="{CFD5DDAE-523A-4F7C-BB17-EFD14BBEB5A5}" destId="{0BC48999-1B22-4AE0-ADE3-9B220E5723E9}" srcOrd="0" destOrd="0" presId="urn:microsoft.com/office/officeart/2005/8/layout/StepDownProcess"/>
    <dgm:cxn modelId="{60CD04E8-38CA-4101-9F68-E365CB0DE375}" srcId="{2854D187-C1EB-4648-9814-6ADF4EA999AA}" destId="{D70C20B0-0806-4636-B194-1BDA249D78F9}" srcOrd="0" destOrd="0" parTransId="{8D1919F1-CE4C-4F68-8A68-F518D6A4A282}" sibTransId="{2EAB0B1C-E06A-4835-B49C-224AAF126AEE}"/>
    <dgm:cxn modelId="{C811DC2E-0564-4C3F-9231-2E20BCCB6FD5}" type="presParOf" srcId="{9F89F77A-491B-4AF0-82CD-E07ABEB93919}" destId="{2FC29701-145A-47BD-8388-50D416D2649C}" srcOrd="0" destOrd="0" presId="urn:microsoft.com/office/officeart/2005/8/layout/StepDownProcess"/>
    <dgm:cxn modelId="{B83D3544-DF5D-4B8D-AADE-0DA5B0290C40}" type="presParOf" srcId="{2FC29701-145A-47BD-8388-50D416D2649C}" destId="{45A5D014-3BA4-4676-BF96-00B44FB259D0}" srcOrd="0" destOrd="0" presId="urn:microsoft.com/office/officeart/2005/8/layout/StepDownProcess"/>
    <dgm:cxn modelId="{5FBA85B5-A27E-4B30-9EB1-4D38538841E6}" type="presParOf" srcId="{2FC29701-145A-47BD-8388-50D416D2649C}" destId="{6805ABE7-D421-474C-BAF3-2943216B6F00}" srcOrd="1" destOrd="0" presId="urn:microsoft.com/office/officeart/2005/8/layout/StepDownProcess"/>
    <dgm:cxn modelId="{E3AB01B0-6653-458D-86E3-9417C5A63A9B}" type="presParOf" srcId="{2FC29701-145A-47BD-8388-50D416D2649C}" destId="{D28A9BD6-63B9-4A4C-9A2E-61ADF768D30F}" srcOrd="2" destOrd="0" presId="urn:microsoft.com/office/officeart/2005/8/layout/StepDownProcess"/>
    <dgm:cxn modelId="{43E57B36-7F91-4201-BB4C-9402E5758507}" type="presParOf" srcId="{9F89F77A-491B-4AF0-82CD-E07ABEB93919}" destId="{D286E845-30CD-4512-809C-EC7C6ADB1403}" srcOrd="1" destOrd="0" presId="urn:microsoft.com/office/officeart/2005/8/layout/StepDownProcess"/>
    <dgm:cxn modelId="{1C658F33-6E35-4891-9F93-428512E175E4}" type="presParOf" srcId="{9F89F77A-491B-4AF0-82CD-E07ABEB93919}" destId="{6CC86420-3FC2-4EF9-A027-C7619301FAEA}" srcOrd="2" destOrd="0" presId="urn:microsoft.com/office/officeart/2005/8/layout/StepDownProcess"/>
    <dgm:cxn modelId="{403878EB-3105-42FF-BC70-E693264FB447}" type="presParOf" srcId="{6CC86420-3FC2-4EF9-A027-C7619301FAEA}" destId="{E5322612-0BF3-4B2E-BB65-4BACD1A48C0E}" srcOrd="0" destOrd="0" presId="urn:microsoft.com/office/officeart/2005/8/layout/StepDownProcess"/>
    <dgm:cxn modelId="{644DFA2E-37F8-47D2-898C-16D5273CF5A9}" type="presParOf" srcId="{6CC86420-3FC2-4EF9-A027-C7619301FAEA}" destId="{12D9223A-0D42-479C-BDB5-DAF488A245D7}" srcOrd="1" destOrd="0" presId="urn:microsoft.com/office/officeart/2005/8/layout/StepDownProcess"/>
    <dgm:cxn modelId="{D45A0C12-8322-4FC1-97A9-17E3219244CD}" type="presParOf" srcId="{6CC86420-3FC2-4EF9-A027-C7619301FAEA}" destId="{8D2926E2-0BEC-438A-8A89-226F6D197898}" srcOrd="2" destOrd="0" presId="urn:microsoft.com/office/officeart/2005/8/layout/StepDownProcess"/>
    <dgm:cxn modelId="{A3D8CD97-80AB-4C30-AB3E-832F8C0FB815}" type="presParOf" srcId="{9F89F77A-491B-4AF0-82CD-E07ABEB93919}" destId="{C1A270B1-078C-41C4-9689-52346CF28E60}" srcOrd="3" destOrd="0" presId="urn:microsoft.com/office/officeart/2005/8/layout/StepDownProcess"/>
    <dgm:cxn modelId="{D91B0EC6-55FD-409B-9115-6865BCC08547}" type="presParOf" srcId="{9F89F77A-491B-4AF0-82CD-E07ABEB93919}" destId="{0AF68F78-8FED-44DE-B4DF-41189863D1E4}" srcOrd="4" destOrd="0" presId="urn:microsoft.com/office/officeart/2005/8/layout/StepDownProcess"/>
    <dgm:cxn modelId="{B559AD63-0670-4CB4-8F0D-AFE471CDD90F}" type="presParOf" srcId="{0AF68F78-8FED-44DE-B4DF-41189863D1E4}" destId="{0BC48999-1B22-4AE0-ADE3-9B220E5723E9}"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650323-F315-4322-A8D1-C0634EB7E6AF}"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1DDE719F-D93B-414C-B8B8-58B11B965C4D}">
      <dgm:prSet phldrT="[Text]"/>
      <dgm:spPr>
        <a:solidFill>
          <a:schemeClr val="accent2">
            <a:lumMod val="75000"/>
            <a:alpha val="50000"/>
          </a:schemeClr>
        </a:solidFill>
      </dgm:spPr>
      <dgm:t>
        <a:bodyPr/>
        <a:lstStyle/>
        <a:p>
          <a:r>
            <a:rPr lang="en-US" dirty="0"/>
            <a:t>Inadequate latch</a:t>
          </a:r>
        </a:p>
      </dgm:t>
    </dgm:pt>
    <dgm:pt modelId="{BDD4B153-1F6B-4ECE-9BF5-0213FE3FDC13}" type="parTrans" cxnId="{FFF83790-2A80-4094-89AD-BFC1CB5A5E50}">
      <dgm:prSet/>
      <dgm:spPr/>
      <dgm:t>
        <a:bodyPr/>
        <a:lstStyle/>
        <a:p>
          <a:endParaRPr lang="en-US"/>
        </a:p>
      </dgm:t>
    </dgm:pt>
    <dgm:pt modelId="{8C1F23BF-6DF2-48D5-8D7A-9891D2E44046}" type="sibTrans" cxnId="{FFF83790-2A80-4094-89AD-BFC1CB5A5E50}">
      <dgm:prSet/>
      <dgm:spPr/>
      <dgm:t>
        <a:bodyPr/>
        <a:lstStyle/>
        <a:p>
          <a:endParaRPr lang="en-US"/>
        </a:p>
      </dgm:t>
    </dgm:pt>
    <dgm:pt modelId="{71877AF5-09BF-4E0E-A080-69CA48A786EB}">
      <dgm:prSet phldrT="[Text]"/>
      <dgm:spPr/>
      <dgm:t>
        <a:bodyPr/>
        <a:lstStyle/>
        <a:p>
          <a:r>
            <a:rPr lang="en-US" dirty="0"/>
            <a:t>Over-production</a:t>
          </a:r>
        </a:p>
      </dgm:t>
    </dgm:pt>
    <dgm:pt modelId="{8DFB3D0E-0C01-406E-9AEF-9D22710E6B66}" type="parTrans" cxnId="{5071127D-260D-4042-8416-74009E61A662}">
      <dgm:prSet/>
      <dgm:spPr/>
      <dgm:t>
        <a:bodyPr/>
        <a:lstStyle/>
        <a:p>
          <a:endParaRPr lang="en-US"/>
        </a:p>
      </dgm:t>
    </dgm:pt>
    <dgm:pt modelId="{2F86F97C-B35E-44C3-899E-91B12AC358B4}" type="sibTrans" cxnId="{5071127D-260D-4042-8416-74009E61A662}">
      <dgm:prSet/>
      <dgm:spPr/>
      <dgm:t>
        <a:bodyPr/>
        <a:lstStyle/>
        <a:p>
          <a:endParaRPr lang="en-US"/>
        </a:p>
      </dgm:t>
    </dgm:pt>
    <dgm:pt modelId="{1B6854D4-64D1-4FF1-8B33-9B5C16F7AC9C}">
      <dgm:prSet phldrT="[Text]"/>
      <dgm:spPr>
        <a:solidFill>
          <a:srgbClr val="7030A0">
            <a:alpha val="50000"/>
          </a:srgbClr>
        </a:solidFill>
      </dgm:spPr>
      <dgm:t>
        <a:bodyPr/>
        <a:lstStyle/>
        <a:p>
          <a:r>
            <a:rPr lang="en-US" dirty="0"/>
            <a:t>Neuropathic pain</a:t>
          </a:r>
        </a:p>
      </dgm:t>
    </dgm:pt>
    <dgm:pt modelId="{84245F94-46F1-492A-AF68-2F69D055BAE4}" type="parTrans" cxnId="{FDC74BAD-F258-4E9D-BA17-E7C68498B526}">
      <dgm:prSet/>
      <dgm:spPr/>
      <dgm:t>
        <a:bodyPr/>
        <a:lstStyle/>
        <a:p>
          <a:endParaRPr lang="en-US"/>
        </a:p>
      </dgm:t>
    </dgm:pt>
    <dgm:pt modelId="{4A513C59-A070-4006-B589-F68C81C85C91}" type="sibTrans" cxnId="{FDC74BAD-F258-4E9D-BA17-E7C68498B526}">
      <dgm:prSet/>
      <dgm:spPr/>
      <dgm:t>
        <a:bodyPr/>
        <a:lstStyle/>
        <a:p>
          <a:endParaRPr lang="en-US"/>
        </a:p>
      </dgm:t>
    </dgm:pt>
    <dgm:pt modelId="{12D6DDF2-532F-483B-891E-572AE4755F5E}">
      <dgm:prSet phldrT="[Text]"/>
      <dgm:spPr>
        <a:solidFill>
          <a:schemeClr val="accent6">
            <a:lumMod val="75000"/>
            <a:alpha val="50000"/>
          </a:schemeClr>
        </a:solidFill>
      </dgm:spPr>
      <dgm:t>
        <a:bodyPr/>
        <a:lstStyle/>
        <a:p>
          <a:r>
            <a:rPr lang="en-US" dirty="0"/>
            <a:t>Vasospasm</a:t>
          </a:r>
        </a:p>
      </dgm:t>
    </dgm:pt>
    <dgm:pt modelId="{46F462AA-4445-402A-A9FC-DF33D1061143}" type="parTrans" cxnId="{541E51CA-9609-4807-BE1B-4D189D8D586B}">
      <dgm:prSet/>
      <dgm:spPr/>
      <dgm:t>
        <a:bodyPr/>
        <a:lstStyle/>
        <a:p>
          <a:endParaRPr lang="en-US"/>
        </a:p>
      </dgm:t>
    </dgm:pt>
    <dgm:pt modelId="{BCCE40F3-447F-4321-B411-8EA00AC19B4F}" type="sibTrans" cxnId="{541E51CA-9609-4807-BE1B-4D189D8D586B}">
      <dgm:prSet/>
      <dgm:spPr/>
      <dgm:t>
        <a:bodyPr/>
        <a:lstStyle/>
        <a:p>
          <a:endParaRPr lang="en-US"/>
        </a:p>
      </dgm:t>
    </dgm:pt>
    <dgm:pt modelId="{70180EEC-492C-45A6-8519-CDE9003BDC90}">
      <dgm:prSet phldrT="[Text]"/>
      <dgm:spPr>
        <a:solidFill>
          <a:srgbClr val="00B0F0">
            <a:alpha val="50000"/>
          </a:srgbClr>
        </a:solidFill>
      </dgm:spPr>
      <dgm:t>
        <a:bodyPr/>
        <a:lstStyle/>
        <a:p>
          <a:r>
            <a:rPr lang="en-US" dirty="0"/>
            <a:t>Dermatitis</a:t>
          </a:r>
        </a:p>
      </dgm:t>
    </dgm:pt>
    <dgm:pt modelId="{5F2CE23B-16A0-4E48-92FC-97FF4EBBAF64}" type="parTrans" cxnId="{3DB7F00F-6D2E-4B30-981D-D3D55B714D1A}">
      <dgm:prSet/>
      <dgm:spPr/>
      <dgm:t>
        <a:bodyPr/>
        <a:lstStyle/>
        <a:p>
          <a:endParaRPr lang="en-US"/>
        </a:p>
      </dgm:t>
    </dgm:pt>
    <dgm:pt modelId="{AF94F860-0817-42EB-AB82-51EB203815FC}" type="sibTrans" cxnId="{3DB7F00F-6D2E-4B30-981D-D3D55B714D1A}">
      <dgm:prSet/>
      <dgm:spPr/>
      <dgm:t>
        <a:bodyPr/>
        <a:lstStyle/>
        <a:p>
          <a:endParaRPr lang="en-US"/>
        </a:p>
      </dgm:t>
    </dgm:pt>
    <dgm:pt modelId="{6B86858E-6A24-4072-B8FF-EDBEC343A326}" type="pres">
      <dgm:prSet presAssocID="{39650323-F315-4322-A8D1-C0634EB7E6AF}" presName="Name0" presStyleCnt="0">
        <dgm:presLayoutVars>
          <dgm:chMax val="7"/>
          <dgm:dir/>
          <dgm:resizeHandles val="exact"/>
        </dgm:presLayoutVars>
      </dgm:prSet>
      <dgm:spPr/>
    </dgm:pt>
    <dgm:pt modelId="{94F12858-6D5F-423D-8968-A19734C644FE}" type="pres">
      <dgm:prSet presAssocID="{39650323-F315-4322-A8D1-C0634EB7E6AF}" presName="ellipse1" presStyleLbl="vennNode1" presStyleIdx="0" presStyleCnt="5" custLinFactNeighborX="15493" custLinFactNeighborY="-5577">
        <dgm:presLayoutVars>
          <dgm:bulletEnabled val="1"/>
        </dgm:presLayoutVars>
      </dgm:prSet>
      <dgm:spPr/>
    </dgm:pt>
    <dgm:pt modelId="{1A9F9A52-3C9B-4522-AF6D-1F61B686AFC6}" type="pres">
      <dgm:prSet presAssocID="{39650323-F315-4322-A8D1-C0634EB7E6AF}" presName="ellipse2" presStyleLbl="vennNode1" presStyleIdx="1" presStyleCnt="5" custLinFactNeighborX="7436" custLinFactNeighborY="-15492">
        <dgm:presLayoutVars>
          <dgm:bulletEnabled val="1"/>
        </dgm:presLayoutVars>
      </dgm:prSet>
      <dgm:spPr/>
    </dgm:pt>
    <dgm:pt modelId="{6E6E8CC3-87B8-401A-AA1B-4D078E288143}" type="pres">
      <dgm:prSet presAssocID="{39650323-F315-4322-A8D1-C0634EB7E6AF}" presName="ellipse3" presStyleLbl="vennNode1" presStyleIdx="2" presStyleCnt="5" custLinFactNeighborX="-859">
        <dgm:presLayoutVars>
          <dgm:bulletEnabled val="1"/>
        </dgm:presLayoutVars>
      </dgm:prSet>
      <dgm:spPr/>
    </dgm:pt>
    <dgm:pt modelId="{EDBE48DD-519B-4CDF-A106-20BEF5574C12}" type="pres">
      <dgm:prSet presAssocID="{39650323-F315-4322-A8D1-C0634EB7E6AF}" presName="ellipse4" presStyleLbl="vennNode1" presStyleIdx="3" presStyleCnt="5" custScaleX="94252" custScaleY="91676" custLinFactNeighborX="-7742" custLinFactNeighborY="-14052">
        <dgm:presLayoutVars>
          <dgm:bulletEnabled val="1"/>
        </dgm:presLayoutVars>
      </dgm:prSet>
      <dgm:spPr/>
    </dgm:pt>
    <dgm:pt modelId="{67AA8C74-3899-4FB5-8144-5BA289528EDB}" type="pres">
      <dgm:prSet presAssocID="{39650323-F315-4322-A8D1-C0634EB7E6AF}" presName="ellipse5" presStyleLbl="vennNode1" presStyleIdx="4" presStyleCnt="5">
        <dgm:presLayoutVars>
          <dgm:bulletEnabled val="1"/>
        </dgm:presLayoutVars>
      </dgm:prSet>
      <dgm:spPr/>
    </dgm:pt>
  </dgm:ptLst>
  <dgm:cxnLst>
    <dgm:cxn modelId="{3DB7F00F-6D2E-4B30-981D-D3D55B714D1A}" srcId="{39650323-F315-4322-A8D1-C0634EB7E6AF}" destId="{70180EEC-492C-45A6-8519-CDE9003BDC90}" srcOrd="4" destOrd="0" parTransId="{5F2CE23B-16A0-4E48-92FC-97FF4EBBAF64}" sibTransId="{AF94F860-0817-42EB-AB82-51EB203815FC}"/>
    <dgm:cxn modelId="{36E13C19-CEE8-47C5-BB30-0B8EF37A52E9}" type="presOf" srcId="{1DDE719F-D93B-414C-B8B8-58B11B965C4D}" destId="{94F12858-6D5F-423D-8968-A19734C644FE}" srcOrd="0" destOrd="0" presId="urn:microsoft.com/office/officeart/2005/8/layout/rings+Icon"/>
    <dgm:cxn modelId="{005FB822-F151-48D0-BB66-C813995C73EB}" type="presOf" srcId="{71877AF5-09BF-4E0E-A080-69CA48A786EB}" destId="{1A9F9A52-3C9B-4522-AF6D-1F61B686AFC6}" srcOrd="0" destOrd="0" presId="urn:microsoft.com/office/officeart/2005/8/layout/rings+Icon"/>
    <dgm:cxn modelId="{3EF31445-843C-42BD-B027-019E75D929C1}" type="presOf" srcId="{39650323-F315-4322-A8D1-C0634EB7E6AF}" destId="{6B86858E-6A24-4072-B8FF-EDBEC343A326}" srcOrd="0" destOrd="0" presId="urn:microsoft.com/office/officeart/2005/8/layout/rings+Icon"/>
    <dgm:cxn modelId="{47864858-EE2E-4A63-8421-EF1D83858AD7}" type="presOf" srcId="{1B6854D4-64D1-4FF1-8B33-9B5C16F7AC9C}" destId="{6E6E8CC3-87B8-401A-AA1B-4D078E288143}" srcOrd="0" destOrd="0" presId="urn:microsoft.com/office/officeart/2005/8/layout/rings+Icon"/>
    <dgm:cxn modelId="{5071127D-260D-4042-8416-74009E61A662}" srcId="{39650323-F315-4322-A8D1-C0634EB7E6AF}" destId="{71877AF5-09BF-4E0E-A080-69CA48A786EB}" srcOrd="1" destOrd="0" parTransId="{8DFB3D0E-0C01-406E-9AEF-9D22710E6B66}" sibTransId="{2F86F97C-B35E-44C3-899E-91B12AC358B4}"/>
    <dgm:cxn modelId="{8AF4D47E-A31C-4450-AF00-57FFFCDD9F2E}" type="presOf" srcId="{12D6DDF2-532F-483B-891E-572AE4755F5E}" destId="{EDBE48DD-519B-4CDF-A106-20BEF5574C12}" srcOrd="0" destOrd="0" presId="urn:microsoft.com/office/officeart/2005/8/layout/rings+Icon"/>
    <dgm:cxn modelId="{FFF83790-2A80-4094-89AD-BFC1CB5A5E50}" srcId="{39650323-F315-4322-A8D1-C0634EB7E6AF}" destId="{1DDE719F-D93B-414C-B8B8-58B11B965C4D}" srcOrd="0" destOrd="0" parTransId="{BDD4B153-1F6B-4ECE-9BF5-0213FE3FDC13}" sibTransId="{8C1F23BF-6DF2-48D5-8D7A-9891D2E44046}"/>
    <dgm:cxn modelId="{FDC74BAD-F258-4E9D-BA17-E7C68498B526}" srcId="{39650323-F315-4322-A8D1-C0634EB7E6AF}" destId="{1B6854D4-64D1-4FF1-8B33-9B5C16F7AC9C}" srcOrd="2" destOrd="0" parTransId="{84245F94-46F1-492A-AF68-2F69D055BAE4}" sibTransId="{4A513C59-A070-4006-B589-F68C81C85C91}"/>
    <dgm:cxn modelId="{541E51CA-9609-4807-BE1B-4D189D8D586B}" srcId="{39650323-F315-4322-A8D1-C0634EB7E6AF}" destId="{12D6DDF2-532F-483B-891E-572AE4755F5E}" srcOrd="3" destOrd="0" parTransId="{46F462AA-4445-402A-A9FC-DF33D1061143}" sibTransId="{BCCE40F3-447F-4321-B411-8EA00AC19B4F}"/>
    <dgm:cxn modelId="{3C32C9DE-E193-43B5-81BA-3EF437298797}" type="presOf" srcId="{70180EEC-492C-45A6-8519-CDE9003BDC90}" destId="{67AA8C74-3899-4FB5-8144-5BA289528EDB}" srcOrd="0" destOrd="0" presId="urn:microsoft.com/office/officeart/2005/8/layout/rings+Icon"/>
    <dgm:cxn modelId="{CC38B518-4605-4C17-8AAD-322097DACBA9}" type="presParOf" srcId="{6B86858E-6A24-4072-B8FF-EDBEC343A326}" destId="{94F12858-6D5F-423D-8968-A19734C644FE}" srcOrd="0" destOrd="0" presId="urn:microsoft.com/office/officeart/2005/8/layout/rings+Icon"/>
    <dgm:cxn modelId="{77C311B4-4229-4573-81F5-0E8E1139ADB3}" type="presParOf" srcId="{6B86858E-6A24-4072-B8FF-EDBEC343A326}" destId="{1A9F9A52-3C9B-4522-AF6D-1F61B686AFC6}" srcOrd="1" destOrd="0" presId="urn:microsoft.com/office/officeart/2005/8/layout/rings+Icon"/>
    <dgm:cxn modelId="{37716E20-30FF-463C-B907-EEBE6D5D5E39}" type="presParOf" srcId="{6B86858E-6A24-4072-B8FF-EDBEC343A326}" destId="{6E6E8CC3-87B8-401A-AA1B-4D078E288143}" srcOrd="2" destOrd="0" presId="urn:microsoft.com/office/officeart/2005/8/layout/rings+Icon"/>
    <dgm:cxn modelId="{36862CBD-0653-4C8E-A894-E4CF67BBD884}" type="presParOf" srcId="{6B86858E-6A24-4072-B8FF-EDBEC343A326}" destId="{EDBE48DD-519B-4CDF-A106-20BEF5574C12}" srcOrd="3" destOrd="0" presId="urn:microsoft.com/office/officeart/2005/8/layout/rings+Icon"/>
    <dgm:cxn modelId="{5AB6E2F0-E0A1-4D13-84A3-A877319FDAD7}" type="presParOf" srcId="{6B86858E-6A24-4072-B8FF-EDBEC343A326}" destId="{67AA8C74-3899-4FB5-8144-5BA289528EDB}" srcOrd="4"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108D0C-317C-43A9-8389-3F544406A40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DD3C4D50-38F1-4732-9568-1A8601CA2EC8}">
      <dgm:prSet phldrT="[Text]"/>
      <dgm:spPr>
        <a:solidFill>
          <a:srgbClr val="C00000"/>
        </a:solidFill>
      </dgm:spPr>
      <dgm:t>
        <a:bodyPr/>
        <a:lstStyle/>
        <a:p>
          <a:r>
            <a:rPr lang="en-US" dirty="0"/>
            <a:t>Uncommon causes of nipple/breast pain</a:t>
          </a:r>
        </a:p>
      </dgm:t>
    </dgm:pt>
    <dgm:pt modelId="{8565F4E2-5A53-44ED-B39E-E1B1FAAB99E9}" type="parTrans" cxnId="{63ABF367-A105-4EC3-A8CE-0DD77173D96F}">
      <dgm:prSet/>
      <dgm:spPr/>
      <dgm:t>
        <a:bodyPr/>
        <a:lstStyle/>
        <a:p>
          <a:endParaRPr lang="en-US"/>
        </a:p>
      </dgm:t>
    </dgm:pt>
    <dgm:pt modelId="{5B1E83D3-6F7F-4350-9166-EFE27D1C8376}" type="sibTrans" cxnId="{63ABF367-A105-4EC3-A8CE-0DD77173D96F}">
      <dgm:prSet/>
      <dgm:spPr/>
      <dgm:t>
        <a:bodyPr/>
        <a:lstStyle/>
        <a:p>
          <a:endParaRPr lang="en-US"/>
        </a:p>
      </dgm:t>
    </dgm:pt>
    <dgm:pt modelId="{EAB06567-11AE-4953-87CC-5BA731593FB2}">
      <dgm:prSet phldrT="[Text]"/>
      <dgm:spPr>
        <a:solidFill>
          <a:schemeClr val="accent2">
            <a:lumMod val="50000"/>
          </a:schemeClr>
        </a:solidFill>
      </dgm:spPr>
      <dgm:t>
        <a:bodyPr/>
        <a:lstStyle/>
        <a:p>
          <a:r>
            <a:rPr lang="en-US" dirty="0"/>
            <a:t>Herpes</a:t>
          </a:r>
        </a:p>
      </dgm:t>
    </dgm:pt>
    <dgm:pt modelId="{F1F6480E-3B3C-43AF-847B-762BBA201912}" type="parTrans" cxnId="{739EB7E0-8887-4741-8A0D-6E151BA5BB33}">
      <dgm:prSet/>
      <dgm:spPr/>
      <dgm:t>
        <a:bodyPr/>
        <a:lstStyle/>
        <a:p>
          <a:endParaRPr lang="en-US"/>
        </a:p>
      </dgm:t>
    </dgm:pt>
    <dgm:pt modelId="{25E219C4-8B5B-42D7-A675-BFAC81EDD1D6}" type="sibTrans" cxnId="{739EB7E0-8887-4741-8A0D-6E151BA5BB33}">
      <dgm:prSet/>
      <dgm:spPr/>
      <dgm:t>
        <a:bodyPr/>
        <a:lstStyle/>
        <a:p>
          <a:endParaRPr lang="en-US"/>
        </a:p>
      </dgm:t>
    </dgm:pt>
    <dgm:pt modelId="{14AA9F8A-9C50-4B1A-A1E1-A6674422BA90}">
      <dgm:prSet phldrT="[Text]"/>
      <dgm:spPr>
        <a:solidFill>
          <a:schemeClr val="accent5">
            <a:lumMod val="50000"/>
          </a:schemeClr>
        </a:solidFill>
      </dgm:spPr>
      <dgm:t>
        <a:bodyPr/>
        <a:lstStyle/>
        <a:p>
          <a:r>
            <a:rPr lang="en-US" dirty="0"/>
            <a:t>Shingles</a:t>
          </a:r>
        </a:p>
      </dgm:t>
    </dgm:pt>
    <dgm:pt modelId="{046AB5A2-C1FF-4A51-A223-C6B1D8245AB1}" type="parTrans" cxnId="{40BB190D-91EA-4919-866B-FC379D212881}">
      <dgm:prSet/>
      <dgm:spPr/>
      <dgm:t>
        <a:bodyPr/>
        <a:lstStyle/>
        <a:p>
          <a:endParaRPr lang="en-US"/>
        </a:p>
      </dgm:t>
    </dgm:pt>
    <dgm:pt modelId="{19C68D90-65EE-47A7-A006-F3A972DE65EF}" type="sibTrans" cxnId="{40BB190D-91EA-4919-866B-FC379D212881}">
      <dgm:prSet/>
      <dgm:spPr/>
      <dgm:t>
        <a:bodyPr/>
        <a:lstStyle/>
        <a:p>
          <a:endParaRPr lang="en-US"/>
        </a:p>
      </dgm:t>
    </dgm:pt>
    <dgm:pt modelId="{BD2465ED-6B41-48A8-8E79-CC61FA2AC18F}">
      <dgm:prSet phldrT="[Text]"/>
      <dgm:spPr>
        <a:solidFill>
          <a:schemeClr val="accent4">
            <a:lumMod val="75000"/>
          </a:schemeClr>
        </a:solidFill>
      </dgm:spPr>
      <dgm:t>
        <a:bodyPr/>
        <a:lstStyle/>
        <a:p>
          <a:r>
            <a:rPr lang="en-US" dirty="0"/>
            <a:t>Yeast</a:t>
          </a:r>
        </a:p>
      </dgm:t>
    </dgm:pt>
    <dgm:pt modelId="{8ABDA206-25FC-4F2A-A987-56248F904EB2}" type="parTrans" cxnId="{E06B95D9-CAF7-44E5-8F78-636D1C2D840C}">
      <dgm:prSet/>
      <dgm:spPr/>
      <dgm:t>
        <a:bodyPr/>
        <a:lstStyle/>
        <a:p>
          <a:endParaRPr lang="en-US"/>
        </a:p>
      </dgm:t>
    </dgm:pt>
    <dgm:pt modelId="{6D9CD2ED-F072-41CD-9656-5920E564FD74}" type="sibTrans" cxnId="{E06B95D9-CAF7-44E5-8F78-636D1C2D840C}">
      <dgm:prSet/>
      <dgm:spPr/>
      <dgm:t>
        <a:bodyPr/>
        <a:lstStyle/>
        <a:p>
          <a:endParaRPr lang="en-US"/>
        </a:p>
      </dgm:t>
    </dgm:pt>
    <dgm:pt modelId="{A00228B8-3B07-45F3-AC76-B519A660155A}">
      <dgm:prSet phldrT="[Text]"/>
      <dgm:spPr>
        <a:solidFill>
          <a:schemeClr val="accent6">
            <a:lumMod val="75000"/>
          </a:schemeClr>
        </a:solidFill>
      </dgm:spPr>
      <dgm:t>
        <a:bodyPr/>
        <a:lstStyle/>
        <a:p>
          <a:r>
            <a:rPr lang="en-US" dirty="0"/>
            <a:t>Subacute mastitis</a:t>
          </a:r>
        </a:p>
      </dgm:t>
    </dgm:pt>
    <dgm:pt modelId="{F80BC751-6012-4ECC-ADC9-C21D70324684}" type="parTrans" cxnId="{3AF455B2-4F64-4B21-8E40-7918B8BE4066}">
      <dgm:prSet/>
      <dgm:spPr/>
      <dgm:t>
        <a:bodyPr/>
        <a:lstStyle/>
        <a:p>
          <a:endParaRPr lang="en-US"/>
        </a:p>
      </dgm:t>
    </dgm:pt>
    <dgm:pt modelId="{93CD2E2D-3D0C-42E8-A117-E6428C55232C}" type="sibTrans" cxnId="{3AF455B2-4F64-4B21-8E40-7918B8BE4066}">
      <dgm:prSet/>
      <dgm:spPr/>
      <dgm:t>
        <a:bodyPr/>
        <a:lstStyle/>
        <a:p>
          <a:endParaRPr lang="en-US"/>
        </a:p>
      </dgm:t>
    </dgm:pt>
    <dgm:pt modelId="{8BCFB843-E834-4845-BADD-68768EC9FAB7}" type="pres">
      <dgm:prSet presAssocID="{91108D0C-317C-43A9-8389-3F544406A409}" presName="diagram" presStyleCnt="0">
        <dgm:presLayoutVars>
          <dgm:chPref val="1"/>
          <dgm:dir/>
          <dgm:animOne val="branch"/>
          <dgm:animLvl val="lvl"/>
          <dgm:resizeHandles val="exact"/>
        </dgm:presLayoutVars>
      </dgm:prSet>
      <dgm:spPr/>
    </dgm:pt>
    <dgm:pt modelId="{35FA0424-94AE-4F70-816E-1DAD52E0159B}" type="pres">
      <dgm:prSet presAssocID="{DD3C4D50-38F1-4732-9568-1A8601CA2EC8}" presName="root1" presStyleCnt="0"/>
      <dgm:spPr/>
    </dgm:pt>
    <dgm:pt modelId="{C6A96AA3-EF8E-4AD5-AFB5-E623E81F5C4B}" type="pres">
      <dgm:prSet presAssocID="{DD3C4D50-38F1-4732-9568-1A8601CA2EC8}" presName="LevelOneTextNode" presStyleLbl="node0" presStyleIdx="0" presStyleCnt="1" custScaleX="136522" custScaleY="118312">
        <dgm:presLayoutVars>
          <dgm:chPref val="3"/>
        </dgm:presLayoutVars>
      </dgm:prSet>
      <dgm:spPr/>
    </dgm:pt>
    <dgm:pt modelId="{EA99E29E-5EF9-4EE8-B0CA-758E0C91A0B3}" type="pres">
      <dgm:prSet presAssocID="{DD3C4D50-38F1-4732-9568-1A8601CA2EC8}" presName="level2hierChild" presStyleCnt="0"/>
      <dgm:spPr/>
    </dgm:pt>
    <dgm:pt modelId="{66C56D50-6E98-49A8-837E-AF0A1ACB72F1}" type="pres">
      <dgm:prSet presAssocID="{F1F6480E-3B3C-43AF-847B-762BBA201912}" presName="conn2-1" presStyleLbl="parChTrans1D2" presStyleIdx="0" presStyleCnt="4"/>
      <dgm:spPr/>
    </dgm:pt>
    <dgm:pt modelId="{9ED5A900-B988-42F7-9ECE-44A3134C8880}" type="pres">
      <dgm:prSet presAssocID="{F1F6480E-3B3C-43AF-847B-762BBA201912}" presName="connTx" presStyleLbl="parChTrans1D2" presStyleIdx="0" presStyleCnt="4"/>
      <dgm:spPr/>
    </dgm:pt>
    <dgm:pt modelId="{CF0700EA-B2F8-47B8-87D3-B7B8E658AC83}" type="pres">
      <dgm:prSet presAssocID="{EAB06567-11AE-4953-87CC-5BA731593FB2}" presName="root2" presStyleCnt="0"/>
      <dgm:spPr/>
    </dgm:pt>
    <dgm:pt modelId="{BAC0197A-D71B-4533-99F4-0A67EA208B92}" type="pres">
      <dgm:prSet presAssocID="{EAB06567-11AE-4953-87CC-5BA731593FB2}" presName="LevelTwoTextNode" presStyleLbl="node2" presStyleIdx="0" presStyleCnt="4">
        <dgm:presLayoutVars>
          <dgm:chPref val="3"/>
        </dgm:presLayoutVars>
      </dgm:prSet>
      <dgm:spPr/>
    </dgm:pt>
    <dgm:pt modelId="{B5106344-2EAC-4571-8817-EBAAD8ED0CB3}" type="pres">
      <dgm:prSet presAssocID="{EAB06567-11AE-4953-87CC-5BA731593FB2}" presName="level3hierChild" presStyleCnt="0"/>
      <dgm:spPr/>
    </dgm:pt>
    <dgm:pt modelId="{FA223148-A7FD-43CC-B751-22C674DFAF0F}" type="pres">
      <dgm:prSet presAssocID="{046AB5A2-C1FF-4A51-A223-C6B1D8245AB1}" presName="conn2-1" presStyleLbl="parChTrans1D2" presStyleIdx="1" presStyleCnt="4"/>
      <dgm:spPr/>
    </dgm:pt>
    <dgm:pt modelId="{B7647093-76DA-4742-9BA8-C9D6BE461A20}" type="pres">
      <dgm:prSet presAssocID="{046AB5A2-C1FF-4A51-A223-C6B1D8245AB1}" presName="connTx" presStyleLbl="parChTrans1D2" presStyleIdx="1" presStyleCnt="4"/>
      <dgm:spPr/>
    </dgm:pt>
    <dgm:pt modelId="{3A29C58A-C297-4535-948E-0C1F494FA040}" type="pres">
      <dgm:prSet presAssocID="{14AA9F8A-9C50-4B1A-A1E1-A6674422BA90}" presName="root2" presStyleCnt="0"/>
      <dgm:spPr/>
    </dgm:pt>
    <dgm:pt modelId="{99B92C3C-F13F-474E-B898-ED5EACC863C5}" type="pres">
      <dgm:prSet presAssocID="{14AA9F8A-9C50-4B1A-A1E1-A6674422BA90}" presName="LevelTwoTextNode" presStyleLbl="node2" presStyleIdx="1" presStyleCnt="4">
        <dgm:presLayoutVars>
          <dgm:chPref val="3"/>
        </dgm:presLayoutVars>
      </dgm:prSet>
      <dgm:spPr/>
    </dgm:pt>
    <dgm:pt modelId="{A95B9AF0-4B71-441B-99E5-BB4228D7DAA3}" type="pres">
      <dgm:prSet presAssocID="{14AA9F8A-9C50-4B1A-A1E1-A6674422BA90}" presName="level3hierChild" presStyleCnt="0"/>
      <dgm:spPr/>
    </dgm:pt>
    <dgm:pt modelId="{541640DE-13EF-4866-9B8A-B9FD387659D2}" type="pres">
      <dgm:prSet presAssocID="{8ABDA206-25FC-4F2A-A987-56248F904EB2}" presName="conn2-1" presStyleLbl="parChTrans1D2" presStyleIdx="2" presStyleCnt="4"/>
      <dgm:spPr/>
    </dgm:pt>
    <dgm:pt modelId="{B07EDC97-FC1F-4053-8EE7-7CD842599B81}" type="pres">
      <dgm:prSet presAssocID="{8ABDA206-25FC-4F2A-A987-56248F904EB2}" presName="connTx" presStyleLbl="parChTrans1D2" presStyleIdx="2" presStyleCnt="4"/>
      <dgm:spPr/>
    </dgm:pt>
    <dgm:pt modelId="{38598500-A817-42FE-A5C1-E146EC1BC3FE}" type="pres">
      <dgm:prSet presAssocID="{BD2465ED-6B41-48A8-8E79-CC61FA2AC18F}" presName="root2" presStyleCnt="0"/>
      <dgm:spPr/>
    </dgm:pt>
    <dgm:pt modelId="{16273341-5326-410A-8DF4-F006AF66CB98}" type="pres">
      <dgm:prSet presAssocID="{BD2465ED-6B41-48A8-8E79-CC61FA2AC18F}" presName="LevelTwoTextNode" presStyleLbl="node2" presStyleIdx="2" presStyleCnt="4" custLinFactNeighborX="1621" custLinFactNeighborY="1145">
        <dgm:presLayoutVars>
          <dgm:chPref val="3"/>
        </dgm:presLayoutVars>
      </dgm:prSet>
      <dgm:spPr/>
    </dgm:pt>
    <dgm:pt modelId="{9859B1DB-D168-4F0D-A2E2-DDCC397DE6C6}" type="pres">
      <dgm:prSet presAssocID="{BD2465ED-6B41-48A8-8E79-CC61FA2AC18F}" presName="level3hierChild" presStyleCnt="0"/>
      <dgm:spPr/>
    </dgm:pt>
    <dgm:pt modelId="{E3E63DE7-2E32-479A-9C19-6D2A0CB0A61D}" type="pres">
      <dgm:prSet presAssocID="{F80BC751-6012-4ECC-ADC9-C21D70324684}" presName="conn2-1" presStyleLbl="parChTrans1D2" presStyleIdx="3" presStyleCnt="4"/>
      <dgm:spPr/>
    </dgm:pt>
    <dgm:pt modelId="{B0B8B834-4153-466D-9A78-E4A8AEDDDA86}" type="pres">
      <dgm:prSet presAssocID="{F80BC751-6012-4ECC-ADC9-C21D70324684}" presName="connTx" presStyleLbl="parChTrans1D2" presStyleIdx="3" presStyleCnt="4"/>
      <dgm:spPr/>
    </dgm:pt>
    <dgm:pt modelId="{D48F0A3E-0B42-48D4-8B00-B139B0BD99FD}" type="pres">
      <dgm:prSet presAssocID="{A00228B8-3B07-45F3-AC76-B519A660155A}" presName="root2" presStyleCnt="0"/>
      <dgm:spPr/>
    </dgm:pt>
    <dgm:pt modelId="{B500BFE8-A5B2-44B8-807C-8D918CDF77D3}" type="pres">
      <dgm:prSet presAssocID="{A00228B8-3B07-45F3-AC76-B519A660155A}" presName="LevelTwoTextNode" presStyleLbl="node2" presStyleIdx="3" presStyleCnt="4">
        <dgm:presLayoutVars>
          <dgm:chPref val="3"/>
        </dgm:presLayoutVars>
      </dgm:prSet>
      <dgm:spPr/>
    </dgm:pt>
    <dgm:pt modelId="{3DDF8549-BFE2-4386-918A-65C1E70DA7A1}" type="pres">
      <dgm:prSet presAssocID="{A00228B8-3B07-45F3-AC76-B519A660155A}" presName="level3hierChild" presStyleCnt="0"/>
      <dgm:spPr/>
    </dgm:pt>
  </dgm:ptLst>
  <dgm:cxnLst>
    <dgm:cxn modelId="{0E12DC08-9FD4-46AA-85C1-36BF20EFC2B3}" type="presOf" srcId="{8ABDA206-25FC-4F2A-A987-56248F904EB2}" destId="{B07EDC97-FC1F-4053-8EE7-7CD842599B81}" srcOrd="1" destOrd="0" presId="urn:microsoft.com/office/officeart/2005/8/layout/hierarchy2"/>
    <dgm:cxn modelId="{4F0EA80B-D367-425D-9394-AE6751451102}" type="presOf" srcId="{DD3C4D50-38F1-4732-9568-1A8601CA2EC8}" destId="{C6A96AA3-EF8E-4AD5-AFB5-E623E81F5C4B}" srcOrd="0" destOrd="0" presId="urn:microsoft.com/office/officeart/2005/8/layout/hierarchy2"/>
    <dgm:cxn modelId="{40BB190D-91EA-4919-866B-FC379D212881}" srcId="{DD3C4D50-38F1-4732-9568-1A8601CA2EC8}" destId="{14AA9F8A-9C50-4B1A-A1E1-A6674422BA90}" srcOrd="1" destOrd="0" parTransId="{046AB5A2-C1FF-4A51-A223-C6B1D8245AB1}" sibTransId="{19C68D90-65EE-47A7-A006-F3A972DE65EF}"/>
    <dgm:cxn modelId="{ECA27613-B5ED-4EB2-B055-149FAB6D5C99}" type="presOf" srcId="{046AB5A2-C1FF-4A51-A223-C6B1D8245AB1}" destId="{FA223148-A7FD-43CC-B751-22C674DFAF0F}" srcOrd="0" destOrd="0" presId="urn:microsoft.com/office/officeart/2005/8/layout/hierarchy2"/>
    <dgm:cxn modelId="{E8460935-EC47-44B1-87D3-AFDB902326A6}" type="presOf" srcId="{EAB06567-11AE-4953-87CC-5BA731593FB2}" destId="{BAC0197A-D71B-4533-99F4-0A67EA208B92}" srcOrd="0" destOrd="0" presId="urn:microsoft.com/office/officeart/2005/8/layout/hierarchy2"/>
    <dgm:cxn modelId="{F264FC5F-DC00-4C0C-B880-95509968F8E1}" type="presOf" srcId="{A00228B8-3B07-45F3-AC76-B519A660155A}" destId="{B500BFE8-A5B2-44B8-807C-8D918CDF77D3}" srcOrd="0" destOrd="0" presId="urn:microsoft.com/office/officeart/2005/8/layout/hierarchy2"/>
    <dgm:cxn modelId="{EF8D3A66-FD9C-4B9D-9038-3ED988C74744}" type="presOf" srcId="{046AB5A2-C1FF-4A51-A223-C6B1D8245AB1}" destId="{B7647093-76DA-4742-9BA8-C9D6BE461A20}" srcOrd="1" destOrd="0" presId="urn:microsoft.com/office/officeart/2005/8/layout/hierarchy2"/>
    <dgm:cxn modelId="{63ABF367-A105-4EC3-A8CE-0DD77173D96F}" srcId="{91108D0C-317C-43A9-8389-3F544406A409}" destId="{DD3C4D50-38F1-4732-9568-1A8601CA2EC8}" srcOrd="0" destOrd="0" parTransId="{8565F4E2-5A53-44ED-B39E-E1B1FAAB99E9}" sibTransId="{5B1E83D3-6F7F-4350-9166-EFE27D1C8376}"/>
    <dgm:cxn modelId="{70460270-3C2C-468D-AADF-7D084A1F10B4}" type="presOf" srcId="{F1F6480E-3B3C-43AF-847B-762BBA201912}" destId="{66C56D50-6E98-49A8-837E-AF0A1ACB72F1}" srcOrd="0" destOrd="0" presId="urn:microsoft.com/office/officeart/2005/8/layout/hierarchy2"/>
    <dgm:cxn modelId="{87E59671-C140-4D11-A559-F7F8B2872225}" type="presOf" srcId="{14AA9F8A-9C50-4B1A-A1E1-A6674422BA90}" destId="{99B92C3C-F13F-474E-B898-ED5EACC863C5}" srcOrd="0" destOrd="0" presId="urn:microsoft.com/office/officeart/2005/8/layout/hierarchy2"/>
    <dgm:cxn modelId="{E9D5BF7F-32A0-4355-9C9E-BF2119715E75}" type="presOf" srcId="{91108D0C-317C-43A9-8389-3F544406A409}" destId="{8BCFB843-E834-4845-BADD-68768EC9FAB7}" srcOrd="0" destOrd="0" presId="urn:microsoft.com/office/officeart/2005/8/layout/hierarchy2"/>
    <dgm:cxn modelId="{AC90E39A-3FCA-417B-AF67-9AE38F693054}" type="presOf" srcId="{BD2465ED-6B41-48A8-8E79-CC61FA2AC18F}" destId="{16273341-5326-410A-8DF4-F006AF66CB98}" srcOrd="0" destOrd="0" presId="urn:microsoft.com/office/officeart/2005/8/layout/hierarchy2"/>
    <dgm:cxn modelId="{3AF455B2-4F64-4B21-8E40-7918B8BE4066}" srcId="{DD3C4D50-38F1-4732-9568-1A8601CA2EC8}" destId="{A00228B8-3B07-45F3-AC76-B519A660155A}" srcOrd="3" destOrd="0" parTransId="{F80BC751-6012-4ECC-ADC9-C21D70324684}" sibTransId="{93CD2E2D-3D0C-42E8-A117-E6428C55232C}"/>
    <dgm:cxn modelId="{A8079DCE-4830-4687-BAFF-D980B07AEAF3}" type="presOf" srcId="{F80BC751-6012-4ECC-ADC9-C21D70324684}" destId="{E3E63DE7-2E32-479A-9C19-6D2A0CB0A61D}" srcOrd="0" destOrd="0" presId="urn:microsoft.com/office/officeart/2005/8/layout/hierarchy2"/>
    <dgm:cxn modelId="{36CCD4D2-0AF2-4BF2-BD69-B8D7E01D9B83}" type="presOf" srcId="{F1F6480E-3B3C-43AF-847B-762BBA201912}" destId="{9ED5A900-B988-42F7-9ECE-44A3134C8880}" srcOrd="1" destOrd="0" presId="urn:microsoft.com/office/officeart/2005/8/layout/hierarchy2"/>
    <dgm:cxn modelId="{A0EF70D4-AF83-407B-817B-DA0D131CF1B4}" type="presOf" srcId="{8ABDA206-25FC-4F2A-A987-56248F904EB2}" destId="{541640DE-13EF-4866-9B8A-B9FD387659D2}" srcOrd="0" destOrd="0" presId="urn:microsoft.com/office/officeart/2005/8/layout/hierarchy2"/>
    <dgm:cxn modelId="{E06B95D9-CAF7-44E5-8F78-636D1C2D840C}" srcId="{DD3C4D50-38F1-4732-9568-1A8601CA2EC8}" destId="{BD2465ED-6B41-48A8-8E79-CC61FA2AC18F}" srcOrd="2" destOrd="0" parTransId="{8ABDA206-25FC-4F2A-A987-56248F904EB2}" sibTransId="{6D9CD2ED-F072-41CD-9656-5920E564FD74}"/>
    <dgm:cxn modelId="{739EB7E0-8887-4741-8A0D-6E151BA5BB33}" srcId="{DD3C4D50-38F1-4732-9568-1A8601CA2EC8}" destId="{EAB06567-11AE-4953-87CC-5BA731593FB2}" srcOrd="0" destOrd="0" parTransId="{F1F6480E-3B3C-43AF-847B-762BBA201912}" sibTransId="{25E219C4-8B5B-42D7-A675-BFAC81EDD1D6}"/>
    <dgm:cxn modelId="{C1C723E4-48F6-4B5B-B536-DD6F803BA53C}" type="presOf" srcId="{F80BC751-6012-4ECC-ADC9-C21D70324684}" destId="{B0B8B834-4153-466D-9A78-E4A8AEDDDA86}" srcOrd="1" destOrd="0" presId="urn:microsoft.com/office/officeart/2005/8/layout/hierarchy2"/>
    <dgm:cxn modelId="{02670DFD-F780-4B81-B175-3253590506C6}" type="presParOf" srcId="{8BCFB843-E834-4845-BADD-68768EC9FAB7}" destId="{35FA0424-94AE-4F70-816E-1DAD52E0159B}" srcOrd="0" destOrd="0" presId="urn:microsoft.com/office/officeart/2005/8/layout/hierarchy2"/>
    <dgm:cxn modelId="{5545D14D-E14D-42D5-8E53-A2AEB005263F}" type="presParOf" srcId="{35FA0424-94AE-4F70-816E-1DAD52E0159B}" destId="{C6A96AA3-EF8E-4AD5-AFB5-E623E81F5C4B}" srcOrd="0" destOrd="0" presId="urn:microsoft.com/office/officeart/2005/8/layout/hierarchy2"/>
    <dgm:cxn modelId="{88D6953D-86D6-44F5-96A9-B158246B1160}" type="presParOf" srcId="{35FA0424-94AE-4F70-816E-1DAD52E0159B}" destId="{EA99E29E-5EF9-4EE8-B0CA-758E0C91A0B3}" srcOrd="1" destOrd="0" presId="urn:microsoft.com/office/officeart/2005/8/layout/hierarchy2"/>
    <dgm:cxn modelId="{536F5386-D2DC-4A9A-826E-8E658C92252F}" type="presParOf" srcId="{EA99E29E-5EF9-4EE8-B0CA-758E0C91A0B3}" destId="{66C56D50-6E98-49A8-837E-AF0A1ACB72F1}" srcOrd="0" destOrd="0" presId="urn:microsoft.com/office/officeart/2005/8/layout/hierarchy2"/>
    <dgm:cxn modelId="{48A8194B-97E3-40B6-A82E-447798B64CF4}" type="presParOf" srcId="{66C56D50-6E98-49A8-837E-AF0A1ACB72F1}" destId="{9ED5A900-B988-42F7-9ECE-44A3134C8880}" srcOrd="0" destOrd="0" presId="urn:microsoft.com/office/officeart/2005/8/layout/hierarchy2"/>
    <dgm:cxn modelId="{947A6004-EBBF-4D70-BAC3-C617A721FB8F}" type="presParOf" srcId="{EA99E29E-5EF9-4EE8-B0CA-758E0C91A0B3}" destId="{CF0700EA-B2F8-47B8-87D3-B7B8E658AC83}" srcOrd="1" destOrd="0" presId="urn:microsoft.com/office/officeart/2005/8/layout/hierarchy2"/>
    <dgm:cxn modelId="{8C2E3F2C-D808-429B-AA83-0B370044A4A6}" type="presParOf" srcId="{CF0700EA-B2F8-47B8-87D3-B7B8E658AC83}" destId="{BAC0197A-D71B-4533-99F4-0A67EA208B92}" srcOrd="0" destOrd="0" presId="urn:microsoft.com/office/officeart/2005/8/layout/hierarchy2"/>
    <dgm:cxn modelId="{BB1F1066-977B-4496-837B-F21336DAC2EE}" type="presParOf" srcId="{CF0700EA-B2F8-47B8-87D3-B7B8E658AC83}" destId="{B5106344-2EAC-4571-8817-EBAAD8ED0CB3}" srcOrd="1" destOrd="0" presId="urn:microsoft.com/office/officeart/2005/8/layout/hierarchy2"/>
    <dgm:cxn modelId="{A8C7DD92-CFF0-499D-9A37-1C2F060E6E4C}" type="presParOf" srcId="{EA99E29E-5EF9-4EE8-B0CA-758E0C91A0B3}" destId="{FA223148-A7FD-43CC-B751-22C674DFAF0F}" srcOrd="2" destOrd="0" presId="urn:microsoft.com/office/officeart/2005/8/layout/hierarchy2"/>
    <dgm:cxn modelId="{79E4A44E-CF9F-4965-83FB-1DCAE3F58AC1}" type="presParOf" srcId="{FA223148-A7FD-43CC-B751-22C674DFAF0F}" destId="{B7647093-76DA-4742-9BA8-C9D6BE461A20}" srcOrd="0" destOrd="0" presId="urn:microsoft.com/office/officeart/2005/8/layout/hierarchy2"/>
    <dgm:cxn modelId="{B312683F-75AA-4F90-BCEB-44BB7167ACA7}" type="presParOf" srcId="{EA99E29E-5EF9-4EE8-B0CA-758E0C91A0B3}" destId="{3A29C58A-C297-4535-948E-0C1F494FA040}" srcOrd="3" destOrd="0" presId="urn:microsoft.com/office/officeart/2005/8/layout/hierarchy2"/>
    <dgm:cxn modelId="{2D0299EA-1376-48C5-A49D-02C59B9C33EF}" type="presParOf" srcId="{3A29C58A-C297-4535-948E-0C1F494FA040}" destId="{99B92C3C-F13F-474E-B898-ED5EACC863C5}" srcOrd="0" destOrd="0" presId="urn:microsoft.com/office/officeart/2005/8/layout/hierarchy2"/>
    <dgm:cxn modelId="{2A195B18-6CE1-461B-BF43-363960C2333F}" type="presParOf" srcId="{3A29C58A-C297-4535-948E-0C1F494FA040}" destId="{A95B9AF0-4B71-441B-99E5-BB4228D7DAA3}" srcOrd="1" destOrd="0" presId="urn:microsoft.com/office/officeart/2005/8/layout/hierarchy2"/>
    <dgm:cxn modelId="{B067400D-C7EC-432A-9B59-14587F83663E}" type="presParOf" srcId="{EA99E29E-5EF9-4EE8-B0CA-758E0C91A0B3}" destId="{541640DE-13EF-4866-9B8A-B9FD387659D2}" srcOrd="4" destOrd="0" presId="urn:microsoft.com/office/officeart/2005/8/layout/hierarchy2"/>
    <dgm:cxn modelId="{F69B58DE-1C76-4432-B3F0-3653E12C1281}" type="presParOf" srcId="{541640DE-13EF-4866-9B8A-B9FD387659D2}" destId="{B07EDC97-FC1F-4053-8EE7-7CD842599B81}" srcOrd="0" destOrd="0" presId="urn:microsoft.com/office/officeart/2005/8/layout/hierarchy2"/>
    <dgm:cxn modelId="{B2269997-BBD3-45DE-A346-420C87A55846}" type="presParOf" srcId="{EA99E29E-5EF9-4EE8-B0CA-758E0C91A0B3}" destId="{38598500-A817-42FE-A5C1-E146EC1BC3FE}" srcOrd="5" destOrd="0" presId="urn:microsoft.com/office/officeart/2005/8/layout/hierarchy2"/>
    <dgm:cxn modelId="{94581123-E9A2-40D1-B798-764ED80BECD4}" type="presParOf" srcId="{38598500-A817-42FE-A5C1-E146EC1BC3FE}" destId="{16273341-5326-410A-8DF4-F006AF66CB98}" srcOrd="0" destOrd="0" presId="urn:microsoft.com/office/officeart/2005/8/layout/hierarchy2"/>
    <dgm:cxn modelId="{4EA9ECD4-BAE1-425D-B653-549316C20F88}" type="presParOf" srcId="{38598500-A817-42FE-A5C1-E146EC1BC3FE}" destId="{9859B1DB-D168-4F0D-A2E2-DDCC397DE6C6}" srcOrd="1" destOrd="0" presId="urn:microsoft.com/office/officeart/2005/8/layout/hierarchy2"/>
    <dgm:cxn modelId="{BF0D268A-0BFD-4E47-8FC2-D7158593D3E6}" type="presParOf" srcId="{EA99E29E-5EF9-4EE8-B0CA-758E0C91A0B3}" destId="{E3E63DE7-2E32-479A-9C19-6D2A0CB0A61D}" srcOrd="6" destOrd="0" presId="urn:microsoft.com/office/officeart/2005/8/layout/hierarchy2"/>
    <dgm:cxn modelId="{F66289A6-0F46-4FF3-B45B-540FE3082719}" type="presParOf" srcId="{E3E63DE7-2E32-479A-9C19-6D2A0CB0A61D}" destId="{B0B8B834-4153-466D-9A78-E4A8AEDDDA86}" srcOrd="0" destOrd="0" presId="urn:microsoft.com/office/officeart/2005/8/layout/hierarchy2"/>
    <dgm:cxn modelId="{A0F2FA2D-910F-498E-82E3-EB312082E75F}" type="presParOf" srcId="{EA99E29E-5EF9-4EE8-B0CA-758E0C91A0B3}" destId="{D48F0A3E-0B42-48D4-8B00-B139B0BD99FD}" srcOrd="7" destOrd="0" presId="urn:microsoft.com/office/officeart/2005/8/layout/hierarchy2"/>
    <dgm:cxn modelId="{C541A27C-0895-490D-AE1A-C6C3778B3874}" type="presParOf" srcId="{D48F0A3E-0B42-48D4-8B00-B139B0BD99FD}" destId="{B500BFE8-A5B2-44B8-807C-8D918CDF77D3}" srcOrd="0" destOrd="0" presId="urn:microsoft.com/office/officeart/2005/8/layout/hierarchy2"/>
    <dgm:cxn modelId="{F01D2A9A-D54D-426F-B2E6-4C31C3B281D0}" type="presParOf" srcId="{D48F0A3E-0B42-48D4-8B00-B139B0BD99FD}" destId="{3DDF8549-BFE2-4386-918A-65C1E70DA7A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3F33C-E55E-4016-8A92-E8CDC73BCB47}">
      <dsp:nvSpPr>
        <dsp:cNvPr id="0" name=""/>
        <dsp:cNvSpPr/>
      </dsp:nvSpPr>
      <dsp:spPr>
        <a:xfrm>
          <a:off x="2631640" y="1496578"/>
          <a:ext cx="3728318" cy="3728318"/>
        </a:xfrm>
        <a:prstGeom prst="ellipse">
          <a:avLst/>
        </a:prstGeom>
        <a:solidFill>
          <a:schemeClr val="accent6">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Cause of Nipple/Breast Pain</a:t>
          </a:r>
        </a:p>
      </dsp:txBody>
      <dsp:txXfrm>
        <a:off x="3177640" y="2042578"/>
        <a:ext cx="2636318" cy="2636318"/>
      </dsp:txXfrm>
    </dsp:sp>
    <dsp:sp modelId="{19FC71F3-6DFD-43C7-B775-A543DBA2F31E}">
      <dsp:nvSpPr>
        <dsp:cNvPr id="0" name=""/>
        <dsp:cNvSpPr/>
      </dsp:nvSpPr>
      <dsp:spPr>
        <a:xfrm>
          <a:off x="3563720" y="665"/>
          <a:ext cx="1864159" cy="1864159"/>
        </a:xfrm>
        <a:prstGeom prst="ellipse">
          <a:avLst/>
        </a:prstGeom>
        <a:solidFill>
          <a:schemeClr val="accent2">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Latch</a:t>
          </a:r>
          <a:endParaRPr lang="en-US" sz="2100" kern="1200" dirty="0"/>
        </a:p>
      </dsp:txBody>
      <dsp:txXfrm>
        <a:off x="3836720" y="273665"/>
        <a:ext cx="1318159" cy="1318159"/>
      </dsp:txXfrm>
    </dsp:sp>
    <dsp:sp modelId="{4A0E8659-28B6-44ED-918C-FFD848CCD701}">
      <dsp:nvSpPr>
        <dsp:cNvPr id="0" name=""/>
        <dsp:cNvSpPr/>
      </dsp:nvSpPr>
      <dsp:spPr>
        <a:xfrm>
          <a:off x="5280570" y="711808"/>
          <a:ext cx="1864159" cy="1864159"/>
        </a:xfrm>
        <a:prstGeom prst="ellipse">
          <a:avLst/>
        </a:prstGeom>
        <a:solidFill>
          <a:schemeClr val="accent5">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Suck</a:t>
          </a:r>
        </a:p>
      </dsp:txBody>
      <dsp:txXfrm>
        <a:off x="5553570" y="984808"/>
        <a:ext cx="1318159" cy="1318159"/>
      </dsp:txXfrm>
    </dsp:sp>
    <dsp:sp modelId="{5720EB84-E870-4A7C-81D6-E298E8BF22F9}">
      <dsp:nvSpPr>
        <dsp:cNvPr id="0" name=""/>
        <dsp:cNvSpPr/>
      </dsp:nvSpPr>
      <dsp:spPr>
        <a:xfrm>
          <a:off x="5991712" y="2428657"/>
          <a:ext cx="1864159" cy="1864159"/>
        </a:xfrm>
        <a:prstGeom prst="ellipse">
          <a:avLst/>
        </a:prstGeom>
        <a:solidFill>
          <a:srgbClr val="FFC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Trauma</a:t>
          </a:r>
          <a:endParaRPr lang="en-US" sz="2300" kern="1200" dirty="0"/>
        </a:p>
      </dsp:txBody>
      <dsp:txXfrm>
        <a:off x="6264712" y="2701657"/>
        <a:ext cx="1318159" cy="1318159"/>
      </dsp:txXfrm>
    </dsp:sp>
    <dsp:sp modelId="{7441E57B-EBBA-4841-BB47-875A89CFEE4E}">
      <dsp:nvSpPr>
        <dsp:cNvPr id="0" name=""/>
        <dsp:cNvSpPr/>
      </dsp:nvSpPr>
      <dsp:spPr>
        <a:xfrm>
          <a:off x="5280570" y="4145507"/>
          <a:ext cx="1864159" cy="1864159"/>
        </a:xfrm>
        <a:prstGeom prst="ellipse">
          <a:avLst/>
        </a:prstGeom>
        <a:solidFill>
          <a:schemeClr val="accent3">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Pregnancy</a:t>
          </a:r>
        </a:p>
      </dsp:txBody>
      <dsp:txXfrm>
        <a:off x="5553570" y="4418507"/>
        <a:ext cx="1318159" cy="1318159"/>
      </dsp:txXfrm>
    </dsp:sp>
    <dsp:sp modelId="{4F78C4DD-C6E9-4610-9ACD-DC27868B19C2}">
      <dsp:nvSpPr>
        <dsp:cNvPr id="0" name=""/>
        <dsp:cNvSpPr/>
      </dsp:nvSpPr>
      <dsp:spPr>
        <a:xfrm>
          <a:off x="3563720" y="4856650"/>
          <a:ext cx="1864159" cy="1864159"/>
        </a:xfrm>
        <a:prstGeom prst="ellipse">
          <a:avLst/>
        </a:prstGeom>
        <a:solidFill>
          <a:schemeClr val="accent4">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Infection</a:t>
          </a:r>
        </a:p>
      </dsp:txBody>
      <dsp:txXfrm>
        <a:off x="3836720" y="5129650"/>
        <a:ext cx="1318159" cy="1318159"/>
      </dsp:txXfrm>
    </dsp:sp>
    <dsp:sp modelId="{6BD90537-D131-47D4-912A-DDA8EEC61D3D}">
      <dsp:nvSpPr>
        <dsp:cNvPr id="0" name=""/>
        <dsp:cNvSpPr/>
      </dsp:nvSpPr>
      <dsp:spPr>
        <a:xfrm>
          <a:off x="1846870" y="4145507"/>
          <a:ext cx="1864159" cy="1864159"/>
        </a:xfrm>
        <a:prstGeom prst="ellipse">
          <a:avLst/>
        </a:prstGeom>
        <a:solidFill>
          <a:schemeClr val="bg2">
            <a:lumMod val="25000"/>
            <a:alpha val="3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Dermatitis</a:t>
          </a:r>
        </a:p>
      </dsp:txBody>
      <dsp:txXfrm>
        <a:off x="2119870" y="4418507"/>
        <a:ext cx="1318159" cy="1318159"/>
      </dsp:txXfrm>
    </dsp:sp>
    <dsp:sp modelId="{DB07FA0C-7B56-46D7-B447-23C422D08DAE}">
      <dsp:nvSpPr>
        <dsp:cNvPr id="0" name=""/>
        <dsp:cNvSpPr/>
      </dsp:nvSpPr>
      <dsp:spPr>
        <a:xfrm>
          <a:off x="1135727" y="2428657"/>
          <a:ext cx="1864159" cy="1864159"/>
        </a:xfrm>
        <a:prstGeom prst="ellipse">
          <a:avLst/>
        </a:prstGeom>
        <a:solidFill>
          <a:schemeClr val="accent6">
            <a:lumMod val="60000"/>
            <a:lumOff val="40000"/>
            <a:alpha val="8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t>Vaso</a:t>
          </a:r>
          <a:r>
            <a:rPr lang="en-US" sz="2400" kern="1200" dirty="0"/>
            <a:t>-spasm</a:t>
          </a:r>
        </a:p>
      </dsp:txBody>
      <dsp:txXfrm>
        <a:off x="1408727" y="2701657"/>
        <a:ext cx="1318159" cy="1318159"/>
      </dsp:txXfrm>
    </dsp:sp>
    <dsp:sp modelId="{E07776F2-3D5F-429D-9B98-61BA5B640987}">
      <dsp:nvSpPr>
        <dsp:cNvPr id="0" name=""/>
        <dsp:cNvSpPr/>
      </dsp:nvSpPr>
      <dsp:spPr>
        <a:xfrm>
          <a:off x="1846870" y="711808"/>
          <a:ext cx="1864159" cy="186415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High</a:t>
          </a:r>
        </a:p>
        <a:p>
          <a:pPr marL="0" lvl="0" indent="0" algn="ctr" defTabSz="889000">
            <a:lnSpc>
              <a:spcPct val="90000"/>
            </a:lnSpc>
            <a:spcBef>
              <a:spcPct val="0"/>
            </a:spcBef>
            <a:spcAft>
              <a:spcPct val="35000"/>
            </a:spcAft>
            <a:buNone/>
          </a:pPr>
          <a:r>
            <a:rPr lang="en-US" sz="2000" kern="1200" dirty="0"/>
            <a:t>production</a:t>
          </a:r>
        </a:p>
      </dsp:txBody>
      <dsp:txXfrm>
        <a:off x="2119870" y="984808"/>
        <a:ext cx="1318159" cy="1318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5D014-3BA4-4676-BF96-00B44FB259D0}">
      <dsp:nvSpPr>
        <dsp:cNvPr id="0" name=""/>
        <dsp:cNvSpPr/>
      </dsp:nvSpPr>
      <dsp:spPr>
        <a:xfrm rot="5400000">
          <a:off x="1302164" y="1583167"/>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05ABE7-D421-474C-BAF3-2943216B6F00}">
      <dsp:nvSpPr>
        <dsp:cNvPr id="0" name=""/>
        <dsp:cNvSpPr/>
      </dsp:nvSpPr>
      <dsp:spPr>
        <a:xfrm>
          <a:off x="931202" y="31045"/>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Over production (relative to milk removal)</a:t>
          </a:r>
        </a:p>
      </dsp:txBody>
      <dsp:txXfrm>
        <a:off x="1011757" y="111600"/>
        <a:ext cx="2195960" cy="1488762"/>
      </dsp:txXfrm>
    </dsp:sp>
    <dsp:sp modelId="{D28A9BD6-63B9-4A4C-9A2E-61ADF768D30F}">
      <dsp:nvSpPr>
        <dsp:cNvPr id="0" name=""/>
        <dsp:cNvSpPr/>
      </dsp:nvSpPr>
      <dsp:spPr>
        <a:xfrm>
          <a:off x="3288273" y="188398"/>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E5322612-0BF3-4B2E-BB65-4BACD1A48C0E}">
      <dsp:nvSpPr>
        <dsp:cNvPr id="0" name=""/>
        <dsp:cNvSpPr/>
      </dsp:nvSpPr>
      <dsp:spPr>
        <a:xfrm rot="5400000">
          <a:off x="3256426" y="3436519"/>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D9223A-0D42-479C-BDB5-DAF488A245D7}">
      <dsp:nvSpPr>
        <dsp:cNvPr id="0" name=""/>
        <dsp:cNvSpPr/>
      </dsp:nvSpPr>
      <dsp:spPr>
        <a:xfrm>
          <a:off x="2885464" y="1884397"/>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Regional areas of swelling (edema), AKA clogged ducts</a:t>
          </a:r>
        </a:p>
      </dsp:txBody>
      <dsp:txXfrm>
        <a:off x="2966019" y="1964952"/>
        <a:ext cx="2195960" cy="1488762"/>
      </dsp:txXfrm>
    </dsp:sp>
    <dsp:sp modelId="{8D2926E2-0BEC-438A-8A89-226F6D197898}">
      <dsp:nvSpPr>
        <dsp:cNvPr id="0" name=""/>
        <dsp:cNvSpPr/>
      </dsp:nvSpPr>
      <dsp:spPr>
        <a:xfrm>
          <a:off x="5242535" y="2041750"/>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0BC48999-1B22-4AE0-ADE3-9B220E5723E9}">
      <dsp:nvSpPr>
        <dsp:cNvPr id="0" name=""/>
        <dsp:cNvSpPr/>
      </dsp:nvSpPr>
      <dsp:spPr>
        <a:xfrm>
          <a:off x="4839726" y="3737748"/>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Acute mastitis</a:t>
          </a:r>
        </a:p>
      </dsp:txBody>
      <dsp:txXfrm>
        <a:off x="4920281" y="3818303"/>
        <a:ext cx="2195960" cy="1488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5D014-3BA4-4676-BF96-00B44FB259D0}">
      <dsp:nvSpPr>
        <dsp:cNvPr id="0" name=""/>
        <dsp:cNvSpPr/>
      </dsp:nvSpPr>
      <dsp:spPr>
        <a:xfrm rot="5400000">
          <a:off x="1302164" y="1583167"/>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05ABE7-D421-474C-BAF3-2943216B6F00}">
      <dsp:nvSpPr>
        <dsp:cNvPr id="0" name=""/>
        <dsp:cNvSpPr/>
      </dsp:nvSpPr>
      <dsp:spPr>
        <a:xfrm>
          <a:off x="931202" y="31045"/>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Over production (relative to milk removal)</a:t>
          </a:r>
        </a:p>
      </dsp:txBody>
      <dsp:txXfrm>
        <a:off x="1011757" y="111600"/>
        <a:ext cx="2195960" cy="1488762"/>
      </dsp:txXfrm>
    </dsp:sp>
    <dsp:sp modelId="{D28A9BD6-63B9-4A4C-9A2E-61ADF768D30F}">
      <dsp:nvSpPr>
        <dsp:cNvPr id="0" name=""/>
        <dsp:cNvSpPr/>
      </dsp:nvSpPr>
      <dsp:spPr>
        <a:xfrm>
          <a:off x="3288273" y="188398"/>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E5322612-0BF3-4B2E-BB65-4BACD1A48C0E}">
      <dsp:nvSpPr>
        <dsp:cNvPr id="0" name=""/>
        <dsp:cNvSpPr/>
      </dsp:nvSpPr>
      <dsp:spPr>
        <a:xfrm rot="5400000">
          <a:off x="3256426" y="3436519"/>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D9223A-0D42-479C-BDB5-DAF488A245D7}">
      <dsp:nvSpPr>
        <dsp:cNvPr id="0" name=""/>
        <dsp:cNvSpPr/>
      </dsp:nvSpPr>
      <dsp:spPr>
        <a:xfrm>
          <a:off x="2885464" y="1884397"/>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Regional areas of swelling (edema), AKA clogged ducts</a:t>
          </a:r>
        </a:p>
      </dsp:txBody>
      <dsp:txXfrm>
        <a:off x="2966019" y="1964952"/>
        <a:ext cx="2195960" cy="1488762"/>
      </dsp:txXfrm>
    </dsp:sp>
    <dsp:sp modelId="{8D2926E2-0BEC-438A-8A89-226F6D197898}">
      <dsp:nvSpPr>
        <dsp:cNvPr id="0" name=""/>
        <dsp:cNvSpPr/>
      </dsp:nvSpPr>
      <dsp:spPr>
        <a:xfrm>
          <a:off x="5242535" y="2041750"/>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0BC48999-1B22-4AE0-ADE3-9B220E5723E9}">
      <dsp:nvSpPr>
        <dsp:cNvPr id="0" name=""/>
        <dsp:cNvSpPr/>
      </dsp:nvSpPr>
      <dsp:spPr>
        <a:xfrm>
          <a:off x="4839726" y="3737748"/>
          <a:ext cx="2357070" cy="164987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Acute mastitis</a:t>
          </a:r>
        </a:p>
      </dsp:txBody>
      <dsp:txXfrm>
        <a:off x="4920281" y="3818303"/>
        <a:ext cx="2195960" cy="1488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12858-6D5F-423D-8968-A19734C644FE}">
      <dsp:nvSpPr>
        <dsp:cNvPr id="0" name=""/>
        <dsp:cNvSpPr/>
      </dsp:nvSpPr>
      <dsp:spPr>
        <a:xfrm>
          <a:off x="561057" y="0"/>
          <a:ext cx="2601188" cy="2601181"/>
        </a:xfrm>
        <a:prstGeom prst="ellipse">
          <a:avLst/>
        </a:prstGeom>
        <a:solidFill>
          <a:schemeClr val="accent2">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Inadequate latch</a:t>
          </a:r>
        </a:p>
      </dsp:txBody>
      <dsp:txXfrm>
        <a:off x="941992" y="380934"/>
        <a:ext cx="1839318" cy="1839313"/>
      </dsp:txXfrm>
    </dsp:sp>
    <dsp:sp modelId="{1A9F9A52-3C9B-4522-AF6D-1F61B686AFC6}">
      <dsp:nvSpPr>
        <dsp:cNvPr id="0" name=""/>
        <dsp:cNvSpPr/>
      </dsp:nvSpPr>
      <dsp:spPr>
        <a:xfrm>
          <a:off x="1689051" y="1331868"/>
          <a:ext cx="2601188" cy="26011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Over-production</a:t>
          </a:r>
        </a:p>
      </dsp:txBody>
      <dsp:txXfrm>
        <a:off x="2069986" y="1712802"/>
        <a:ext cx="1839318" cy="1839313"/>
      </dsp:txXfrm>
    </dsp:sp>
    <dsp:sp modelId="{6E6E8CC3-87B8-401A-AA1B-4D078E288143}">
      <dsp:nvSpPr>
        <dsp:cNvPr id="0" name=""/>
        <dsp:cNvSpPr/>
      </dsp:nvSpPr>
      <dsp:spPr>
        <a:xfrm>
          <a:off x="2811650" y="0"/>
          <a:ext cx="2601188" cy="2601181"/>
        </a:xfrm>
        <a:prstGeom prst="ellipse">
          <a:avLst/>
        </a:prstGeom>
        <a:solidFill>
          <a:srgbClr val="7030A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Neuropathic pain</a:t>
          </a:r>
        </a:p>
      </dsp:txBody>
      <dsp:txXfrm>
        <a:off x="3192585" y="380934"/>
        <a:ext cx="1839318" cy="1839313"/>
      </dsp:txXfrm>
    </dsp:sp>
    <dsp:sp modelId="{EDBE48DD-519B-4CDF-A106-20BEF5574C12}">
      <dsp:nvSpPr>
        <dsp:cNvPr id="0" name=""/>
        <dsp:cNvSpPr/>
      </dsp:nvSpPr>
      <dsp:spPr>
        <a:xfrm>
          <a:off x="4044940" y="1477587"/>
          <a:ext cx="2451671" cy="2384659"/>
        </a:xfrm>
        <a:prstGeom prst="ellipse">
          <a:avLst/>
        </a:prstGeom>
        <a:solidFill>
          <a:schemeClr val="accent6">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Vasospasm</a:t>
          </a:r>
        </a:p>
      </dsp:txBody>
      <dsp:txXfrm>
        <a:off x="4403979" y="1826812"/>
        <a:ext cx="1733593" cy="1686209"/>
      </dsp:txXfrm>
    </dsp:sp>
    <dsp:sp modelId="{67AA8C74-3899-4FB5-8144-5BA289528EDB}">
      <dsp:nvSpPr>
        <dsp:cNvPr id="0" name=""/>
        <dsp:cNvSpPr/>
      </dsp:nvSpPr>
      <dsp:spPr>
        <a:xfrm>
          <a:off x="5509138" y="0"/>
          <a:ext cx="2601188" cy="2601181"/>
        </a:xfrm>
        <a:prstGeom prst="ellipse">
          <a:avLst/>
        </a:prstGeom>
        <a:solidFill>
          <a:srgbClr val="00B0F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Dermatitis</a:t>
          </a:r>
        </a:p>
      </dsp:txBody>
      <dsp:txXfrm>
        <a:off x="5890073" y="380934"/>
        <a:ext cx="1839318" cy="18393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96AA3-EF8E-4AD5-AFB5-E623E81F5C4B}">
      <dsp:nvSpPr>
        <dsp:cNvPr id="0" name=""/>
        <dsp:cNvSpPr/>
      </dsp:nvSpPr>
      <dsp:spPr>
        <a:xfrm>
          <a:off x="1293615" y="2238139"/>
          <a:ext cx="3738760" cy="1620032"/>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Uncommon causes of nipple/breast pain</a:t>
          </a:r>
        </a:p>
      </dsp:txBody>
      <dsp:txXfrm>
        <a:off x="1341064" y="2285588"/>
        <a:ext cx="3643862" cy="1525134"/>
      </dsp:txXfrm>
    </dsp:sp>
    <dsp:sp modelId="{66C56D50-6E98-49A8-837E-AF0A1ACB72F1}">
      <dsp:nvSpPr>
        <dsp:cNvPr id="0" name=""/>
        <dsp:cNvSpPr/>
      </dsp:nvSpPr>
      <dsp:spPr>
        <a:xfrm rot="17692822">
          <a:off x="4278254" y="1846929"/>
          <a:ext cx="2603674" cy="40429"/>
        </a:xfrm>
        <a:custGeom>
          <a:avLst/>
          <a:gdLst/>
          <a:ahLst/>
          <a:cxnLst/>
          <a:rect l="0" t="0" r="0" b="0"/>
          <a:pathLst>
            <a:path>
              <a:moveTo>
                <a:pt x="0" y="20214"/>
              </a:moveTo>
              <a:lnTo>
                <a:pt x="260367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14999" y="1802052"/>
        <a:ext cx="130183" cy="130183"/>
      </dsp:txXfrm>
    </dsp:sp>
    <dsp:sp modelId="{BAC0197A-D71B-4533-99F4-0A67EA208B92}">
      <dsp:nvSpPr>
        <dsp:cNvPr id="0" name=""/>
        <dsp:cNvSpPr/>
      </dsp:nvSpPr>
      <dsp:spPr>
        <a:xfrm>
          <a:off x="6127807" y="1488"/>
          <a:ext cx="2738577" cy="1369288"/>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Herpes</a:t>
          </a:r>
        </a:p>
      </dsp:txBody>
      <dsp:txXfrm>
        <a:off x="6167912" y="41593"/>
        <a:ext cx="2658367" cy="1289078"/>
      </dsp:txXfrm>
    </dsp:sp>
    <dsp:sp modelId="{FA223148-A7FD-43CC-B751-22C674DFAF0F}">
      <dsp:nvSpPr>
        <dsp:cNvPr id="0" name=""/>
        <dsp:cNvSpPr/>
      </dsp:nvSpPr>
      <dsp:spPr>
        <a:xfrm rot="19457599">
          <a:off x="4905577" y="2634270"/>
          <a:ext cx="1349027" cy="40429"/>
        </a:xfrm>
        <a:custGeom>
          <a:avLst/>
          <a:gdLst/>
          <a:ahLst/>
          <a:cxnLst/>
          <a:rect l="0" t="0" r="0" b="0"/>
          <a:pathLst>
            <a:path>
              <a:moveTo>
                <a:pt x="0" y="20214"/>
              </a:moveTo>
              <a:lnTo>
                <a:pt x="1349027"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46365" y="2620759"/>
        <a:ext cx="67451" cy="67451"/>
      </dsp:txXfrm>
    </dsp:sp>
    <dsp:sp modelId="{99B92C3C-F13F-474E-B898-ED5EACC863C5}">
      <dsp:nvSpPr>
        <dsp:cNvPr id="0" name=""/>
        <dsp:cNvSpPr/>
      </dsp:nvSpPr>
      <dsp:spPr>
        <a:xfrm>
          <a:off x="6127807" y="1576170"/>
          <a:ext cx="2738577" cy="1369288"/>
        </a:xfrm>
        <a:prstGeom prst="roundRect">
          <a:avLst>
            <a:gd name="adj" fmla="val 10000"/>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Shingles</a:t>
          </a:r>
        </a:p>
      </dsp:txBody>
      <dsp:txXfrm>
        <a:off x="6167912" y="1616275"/>
        <a:ext cx="2658367" cy="1289078"/>
      </dsp:txXfrm>
    </dsp:sp>
    <dsp:sp modelId="{541640DE-13EF-4866-9B8A-B9FD387659D2}">
      <dsp:nvSpPr>
        <dsp:cNvPr id="0" name=""/>
        <dsp:cNvSpPr/>
      </dsp:nvSpPr>
      <dsp:spPr>
        <a:xfrm rot="2109910">
          <a:off x="4905144" y="3429450"/>
          <a:ext cx="1394287" cy="40429"/>
        </a:xfrm>
        <a:custGeom>
          <a:avLst/>
          <a:gdLst/>
          <a:ahLst/>
          <a:cxnLst/>
          <a:rect l="0" t="0" r="0" b="0"/>
          <a:pathLst>
            <a:path>
              <a:moveTo>
                <a:pt x="0" y="20214"/>
              </a:moveTo>
              <a:lnTo>
                <a:pt x="1394287"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67430" y="3414808"/>
        <a:ext cx="69714" cy="69714"/>
      </dsp:txXfrm>
    </dsp:sp>
    <dsp:sp modelId="{16273341-5326-410A-8DF4-F006AF66CB98}">
      <dsp:nvSpPr>
        <dsp:cNvPr id="0" name=""/>
        <dsp:cNvSpPr/>
      </dsp:nvSpPr>
      <dsp:spPr>
        <a:xfrm>
          <a:off x="6172199" y="3166531"/>
          <a:ext cx="2738577" cy="1369288"/>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Yeast</a:t>
          </a:r>
        </a:p>
      </dsp:txBody>
      <dsp:txXfrm>
        <a:off x="6212304" y="3206636"/>
        <a:ext cx="2658367" cy="1289078"/>
      </dsp:txXfrm>
    </dsp:sp>
    <dsp:sp modelId="{E3E63DE7-2E32-479A-9C19-6D2A0CB0A61D}">
      <dsp:nvSpPr>
        <dsp:cNvPr id="0" name=""/>
        <dsp:cNvSpPr/>
      </dsp:nvSpPr>
      <dsp:spPr>
        <a:xfrm rot="3907178">
          <a:off x="4278254" y="4208952"/>
          <a:ext cx="2603674" cy="40429"/>
        </a:xfrm>
        <a:custGeom>
          <a:avLst/>
          <a:gdLst/>
          <a:ahLst/>
          <a:cxnLst/>
          <a:rect l="0" t="0" r="0" b="0"/>
          <a:pathLst>
            <a:path>
              <a:moveTo>
                <a:pt x="0" y="20214"/>
              </a:moveTo>
              <a:lnTo>
                <a:pt x="260367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14999" y="4164075"/>
        <a:ext cx="130183" cy="130183"/>
      </dsp:txXfrm>
    </dsp:sp>
    <dsp:sp modelId="{B500BFE8-A5B2-44B8-807C-8D918CDF77D3}">
      <dsp:nvSpPr>
        <dsp:cNvPr id="0" name=""/>
        <dsp:cNvSpPr/>
      </dsp:nvSpPr>
      <dsp:spPr>
        <a:xfrm>
          <a:off x="6127807" y="4725534"/>
          <a:ext cx="2738577" cy="1369288"/>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Subacute mastitis</a:t>
          </a:r>
        </a:p>
      </dsp:txBody>
      <dsp:txXfrm>
        <a:off x="6167912" y="4765639"/>
        <a:ext cx="2658367" cy="128907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8T22:30:12.353"/>
    </inkml:context>
    <inkml:brush xml:id="br0">
      <inkml:brushProperty name="width" value="0.05" units="cm"/>
      <inkml:brushProperty name="height" value="0.05" units="cm"/>
    </inkml:brush>
  </inkml:definitions>
  <inkml:trace contextRef="#ctx0" brushRef="#br0">0 0 5993,'41'98'136,"-19"-22"-128,-9-19-56,-35-39-880,-19-27 656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0:50.374"/>
    </inkml:context>
    <inkml:brush xml:id="br0">
      <inkml:brushProperty name="width" value="0.05" units="cm"/>
      <inkml:brushProperty name="height" value="0.05" units="cm"/>
      <inkml:brushProperty name="color" value="#B4C3DA"/>
      <inkml:brushProperty name="inkEffects" value="silver"/>
      <inkml:brushProperty name="anchorX" value="0"/>
      <inkml:brushProperty name="anchorY" value="0"/>
      <inkml:brushProperty name="scaleFactor" value="0.5"/>
    </inkml:brush>
  </inkml:definitions>
  <inkml:trace contextRef="#ctx0" brushRef="#br0">1 0 480,'0'0'0,"2"0"112,3 1 94,0 0-84,1 0-91,0 1-39,0-2-176,1 1-24,-2 0 124,-1-1-438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0:56.099"/>
    </inkml:context>
    <inkml:brush xml:id="br0">
      <inkml:brushProperty name="width" value="0.05" units="cm"/>
      <inkml:brushProperty name="height" value="0.05" units="cm"/>
      <inkml:brushProperty name="color" value="#B4C3DA"/>
      <inkml:brushProperty name="inkEffects" value="silver"/>
      <inkml:brushProperty name="anchorX" value="-554.4649"/>
      <inkml:brushProperty name="anchorY" value="-514.90399"/>
      <inkml:brushProperty name="scaleFactor" value="0.5"/>
    </inkml:brush>
  </inkml:definitions>
  <inkml:trace contextRef="#ctx0" brushRef="#br0">1559 712 240,'0'0'0,"-1"6"72,-2 8 65,-1 6-74,-1 7-40,1 3-9,2 2-3,2-2-3,2-3 0,4-3 9,4-5-2,4-3-8,5-4 11,3-2 6,1-4-20,0-3 7,-3-5-22,-19 1 8,1 0 0,0 1 0,-1-1 0,1 0 0,-1 0 0,1 1 0,2-3 0,-3 1 2,0 1 0,0 0 0,0 0 0,0-1-1,0 1 1,0 0 0,-1-1 0,1 1 0,0-2-1,0 0 0,0 0-1,0 0 0,-1 0 0,1 0 0,-1-4 0,-3-22-4,-7-5 7,-7-3-1,-6-3 1,-6-2-9,-5 1 11,-5 2-12,-1 3 12,1 6 6,0 7-1,5 8 66,29 14-56,1 0 0,0 0-1,-1 0 1,-8 0-1,11 2-7,0-1 1,0 0-1,0 1 1,0-1-1,0 1 0,0 0 1,0-1-1,0 1 0,0 0 1,-2 2-1,2-1 1,0-1 0,0 1 0,0 0 0,0 0 1,1 0-1,-1 0 0,0 0 0,1 1 0,-1 2 0,-1 0-2,1 1 0,0 0-1,0 0 1,-1 8 0,1 0 11,-1 24 1,6 24 5,7 7 28,7 1 47,4-3 7,4-8-7,1-9-23,1-11-49,-1-10-16,-22-25-22,-1-1-1,1 0 0,0 0 1,5 2-1,-8-4 6,1-1 0,-1 1 1,1 0-1,0-1 0,-1 1 0,1-1 0,0 1 1,0-1-1,3 0 0,-5 0 1,1-1 1,0 1-1,0 0 1,0 0-1,0-1 1,0 1-1,0 0 1,-1-1-1,1 1 0,0-1 1,0 1-1,-1-1 1,1 0-1,0 1 1,0-1-1,-1 0 1,1 0-1,1-2-6,0 0 0,-1 1-1,0-1 1,0 0 0,0 0 0,0 1 0,1-4 0,-1-5-6,2-19 1,-3-25-41,-6-12 28,-6-9-7,-6-4 22,-6-1 4,-5 3-47,-6 7 14,-4 10-90,28 46 64,-21-21 0,23 27 15,-1 1 0,-16-12 0,18 15 21,0 0 0,0 0-1,-12-4 1,14 7 21,1 1 0,-1-1 0,1 1 1,-1 0-1,-8 0 0,10 1 6,-1 0 1,1 0-1,0 0 1,0 1-1,0 0 1,-1 0-1,-3 2 1,4-1 5,0 0 0,0 0 0,0 0 0,0 1 0,0-1 1,-6 7-1,5-4-1,0 0 0,1 1 1,-1 0-1,-5 9 0,4-4 6,0 1 0,-5 16-1,-11 33 1,6 6 31,3 2 19,4-2 80,6-5 18,7-7 131,-1-43-185,-1 0 0,5 12 0,-4-15-8,1 0 1,8 15-1,-7-16-10,0 0 0,11 12 0,-9-13-47,0 0 0,13 9 0,-11-9 3,21 11 0,-18-12-34,20 6 0,-19-7 0,18 2 0,-21-6-3,0 1-1,12-1 0,-14-1-9,-1-1 0,15-1-1,-18 0-1,1 1 0,0 0-1,0-1 1,6-4-1,-7 5 5,-1-2 0,0 1-1,0 0 1,0 0 0,0-1 0,2-3-1,-2 3-1,-1 0 0,0 0-1,1-1 1,-1 1 0,2-6-1,-2 3-4,0 0 0,0 1 0,1-12 0,-2 9 8,-1 0 0,0-14 0,-1 11-9,-4-19 0,1 18 8,-7-19 0,5 19-2,-11-18 0,9 17-17,-15-15-1,-15-10-6,-3 3-9,-3 6 2,30 21 30,-17-6-1,21 10-2,-22-5-1,26 8 13,-1 0 0,1 0 0,-1 1 0,-8 1 0,10-1 1,0 1 0,0 0-1,0 1 1,0-1 0,-7 4 0,7-3-1,1 1 1,-1 0 0,1 0 0,-1 0 0,-5 6-1,4-3 4,0 0-1,1 0 0,-7 12 1,5-7-4,1 0 0,-6 12 0,-8 29 12,6 4 23,6-2 13,7-39 13,1 20 0,1-24-8,1 0 1,2 13-1,-2-17 3,0 0-1,1 0 0,5 10 1,-5-12 1,0 1 0,0-1 1,9 10-1,-9-11-17,1 0 0,1 0-1,8 7 1,-8-8-8,0 0-1,0 0 1,11 4 0,-11-5-27,2 0 0,-1 0 0,7 1 0,19-1 8,-3-5-46,-25 2 23,0 0 0,0-1 0,0 1 0,4-3 1,-6 3-7,1-1 0,-1 1 0,0-1 0,1 0 1,-1 0-1,2-2 0,-2 1-6,0 1 0,-1 0-1,1-1 1,-1 1-1,3-6 1,-3 5 0,0 0 0,0-1 0,0 1 0,-1 0 0,1-5-1,-1 3-9,0-1-1,-1 1 0,-1-8 1,0 6 9,0 0 0,-5-11 0,-11-16-38,-10-2 49,-6-1-10,-7 4 17,-4 4-4,32 23 6,-23-9 0,27 13 2,0 0 0,-1 0 0,-12-1 0,16 4 3,-1-1-1,1 1 0,-1 0 0,1 0 1,-10 3-1,10-2 1,-1 1 0,1 0 1,0 0-1,0 1 0,-9 5 1,8-2-3,0 0 1,0 0-1,1 0 1,-8 11-1,4-3 2,1 0-1,-9 21 0,-15 47-65,5 13-19,6 10 1,7 4-5,8-3 75,9-6 25,9-13 137,-7-69-72,11 35 0,-11-45-32,0 1 0,1 0 1,10 15-1,-12-21-22,0 0 1,1 1-1,-1-1 0,1 0 0,0-1 1,9 7-1,-11-9-20,1 0 0,-1 0 0,1 0 0,0 0 0,-1 0 0,1 0 0,0 0 0,0-1 0,0 1 1,-1-1-1,1 0 0,4 0 0,-4-1 0,1 1-1,0-1 1,0 0 0,0 0 0,0-1 0,-1 1-1,1-1 1,0 0 0,4-3 0,-1-1-3,-1 1 1,1-1 0,-1 0-1,0-1 1,5-7 0,1-2-5,19-36 1,8-37-4,-5-13-1,-9-7 10,-7-1-4,-6 6 2,-7 10 10,-4 16-4,-3 16-7,-4 20 30,6 39-23,-1 0 0,0 0-1,0 0 1,0 0-1,0 1 1,-2-5-1,2 7-3,1 0 1,0-1-1,-1 1 0,1 0 0,0-1 0,-1 1 0,1 0 1,0-1-1,-1 1 0,1 0 0,-1 0 0,1-1 0,-1 1 1,1 0-1,0 0 0,-1 0 0,1 0 0,-1-1 1,1 1-1,-1 0 0,1 0 0,-1 0 0,1 0 0,-1 0 1,1 0-1,-1 0 0,1 0 0,0 1 0,-2-1 1,0 1 1,0 0 0,1 0 0,-1 0 0,0 0 0,0 0 0,1 1 0,-1-1 1,1 1-1,-2 2 0,-24 30 19,-7 18-23,-11 15-71,-9 9-1,-8 4-24,-6 1 21,-2-4 30,0-7 29,6-6 22,8-7 17,12-4-2,36-41-13,0-1 0,-7 16 0,13-20-4,0 0 0,0 0 0,0 0 0,0 0 0,0 10 0,1-9 1,1 0 0,0 0 0,0 0 0,4 15-1,-1-12 2,0 0 0,1-1 0,7 17 0,-2-10 16,19 28-1,22 18 54,12-2 38,6-7 30,4-9-23,-52-35-92,28 12 0,-36-19-23,0 1-1,1-1 1,13 2 0,-20-5-14,1 0 0,-1 0 1,0-1-1,0 1 1,0-1-1,13-3 1,-14 1-4,0 1 1,0 0 0,0-1-1,0 0 1,0 0 0,0 0-1,7-7 1,-6 4-12,0-1 1,0 1-1,-1-1 0,0-1 1,6-10-1,-3 4-23,-1-1-1,8-27 1,-6 15-58,4-32 0,0-36-96,-7 0 21,-7 4 19,-6 12 90,-4 12 32,7 54 37,-10-26 0,12 33 0,-2-1 0,1 1-1,-1 0 1,-5-7 0,7 10 2,-1 1 1,0-1-1,1 0 0,-1 1 0,0 0 0,0 0 0,-6-3 1,6 3-2,0 1 1,0 0 0,0 0 0,0 0-1,-1 0 1,1 1 0,0-1 0,-5 1-1,3 0-1,1 1-1,-1 0 1,1-1-1,-1 1 1,1 1-1,-8 2 1,4 0-5,-1 1 0,1 0 0,-11 8 0,7-2-14,-23 25 0,-15 28-27,2 13 47,3 7 116,9 0 203,11-3 26,21-62-77,-4 35-1,8-41-118,-1 1 1,4 24-1,-2-29-85,1 0-1,0 0 1,1 0 0,4 11 0,-4-14-7,0 1 0,1 0 0,0-1 0,9 12 0,-9-12-43,1-1-1,0 0 1,1 0 0,10 7-1,-9-7-2,1 0 0,-1-1 0,16 6 0,-14-7-9,2 1 1,18 2-1,-16-4-10,26 1 1,-23-3-32,21-3-1,15-6-88,-36 5-24,17-7-1,-20 6-24,17-10-1,-22 10 26,1-1-1,9-8 1,-12 9 44,0-1 0,-1 0 0,6-6 0,-8 7 33,0 0 0,0 0 0,0 0 0,2-8 0,-3 8 11,-1-1 0,1 1 0,-1-1 0,0-8 0,-1 8 24,0 1 1,-1-1-1,0 1 1,0 0-1,-2-7 1,0 3-15,0 1 0,-1 0 0,-6-11 0,2 6-39,-18-20 0,-21-16-104,-8-1 25,-6 4 30,0 5 68,4 7 39,7 10 98,41 20-40,0 1 0,-13-3 0,20 6-11,0-1 1,0 1-1,-1 0 0,1 0 0,0 0 1,-1 0-1,1 0 0,0 1 0,-5 0 1,6 0-6,0-1 0,0 1 0,1-1 0,-1 1 0,0-1 0,0 1 0,0 0 0,1-1 0,-1 1 0,0 0 1,1 0-1,-1-1 0,1 1 0,-1 0 0,1 0 0,-1 0 0,1 0 0,-1 0 0,0 1 0,1 2 16,0-1 0,0 0 0,0 1-1,0-1 1,0 0 0,0 1 0,1-1 0,0 4-1,3 5 64,-1-1-1,7 14 1,21 37 282,12 11 30,10 7 68,9 2-11,6-1 93,3-4-71,-3-9-142,-5-11-43,-9-14-252,-10-13-52,-11-13-219,-31-15 195,0-1 1,1 0-1,-1-1 0,1 1 0,-1 0 0,5 0 0,-7-1 23,1 0-1,-1 0 0,1 0 0,-1 0 0,0 0 0,1 0 0,-1 0 0,1 0 1,-1-1-1,1 1 0,-1 0 0,0 0 0,1 0 0,-1 0 0,1 0 0,-1-1 1,0 1-1,1 0 0,-1 0 0,0-1 0,1 1 0,-1 0 0,0-1 0,0 1 1,1 0-1,-1-1 0,1 0-10,-1 0 0,1 0 0,-1 0 0,0 0 1,0 1-1,0-1 0,1 0 0,-1 0 0,0 0 1,0 0-1,-1 0 0,1 0 0,0-2 0,-7-20-190,-8-9-1,-9-7 66,-8-6-11,-6-5 7,-5-2 29,1 4 95,4 5 30,7 8 466,10 10-107,9 9 52,9 9-13,3 7-400,1 0 0,-1 0 0,0 0 0,0 0 0,1 0-1,-1 0 1,0 0 0,1 0 0,-1 0 0,0 0 0,0 0 0,1 0 0,-1 0 0,0 0-1,1 0 1,-1 0 0,0 0 0,0 0 0,1 0 0,-1 1 0,0-1 0,0 0 0,1 0-1,16 11 77,12 8-75,10 10 3,11 8-13,10 7-34,6 4-9,5 1-10,-1 0 19,-2-4 12,-6-7-30,-9-8-121,-10-10-246,-38-18 330,1-1 0,-1 1 0,11 1 0,-16-3 76,1 0 0,1 0 0,-1 0 0,0 0 0,0 0 0,0 0 0,0 0 0,0-1 0,0 1 0,0 0 0,0-1 0,0 1 0,0 0 0,0-1 0,0 1 0,1-2 0,-1 1 8,-1 0 0,1 1 1,0-1-1,-1 0 0,1 0 0,-1 0 1,0 0-1,1 1 0,-1-1 0,0 0 1,1 0-1,-1 0 0,0 0 0,0 0 1,0 0-1,0 0 0,0-2 0,-1-1 12,1-1 0,-1 1-1,0 0 1,-1 0 0,-1-6-1,-3-3-17,-11-17 0,-20-25 17,-16-11 12,-12-8-11,-13-7 14,-6-3 5,-1 1 8,5 8 45,12 10 82,17 16 446,16 15-119,19 19 19,15 14-269,4 4-10,19 19-209,21 17 128,20 16-66,18 12-8,14 9-26,10 4-21,2 2-15,0-2-7,-5-7-20,-9-11-14,-14-15-268,-15-16-47,-59-30 269,1 1 0,0 0 0,0 0-1,0-1 1,9 1 0,-13-2 62,-1 0 0,1 0 0,-1 0 0,0 0 0,1 0 0,-1-1 0,0 1 0,1 0 0,-1-1 0,0 1 0,0-1 0,1 1 0,-1-1 0,0 0 0,0 1 0,0-1 0,0 0 0,1 0 0,-1-1 0,0 0 9,0 1-1,0-1 1,0 0 0,-1 0 0,1 1-1,-1-1 1,1 0 0,-1 0 0,0 0-1,0 0 1,1 0 0,-2 0 0,1 1-1,0-1 1,0-3 0,-2-4-29,0-1-1,0 1 1,-7-16-1,-26-49 33,-17-18-9,-18-16 37,-16-11-3,-15-5 13,-14-2 24,-6 4 153,-3 7 5,7 9 112,12 12-4,16 16 0,18 17 165,21 19 391,18 18-159,32 24-685,-1 0 0,1-1 0,-1 1 0,1-1 0,0 1 0,-1 0 0,1 0 0,-1-1 0,1 1 0,-1 0 0,1 0 0,-1-1 0,1 1 0,-1 0-1,1 0 1,-1 0 0,1 0 0,-1 0 0,1 0 0,-1 0 0,1 0 0,-1 0 0,0 0 0,1 1 7,0 0-1,0 0 0,1 0 1,-1 0-1,0-1 1,0 1-1,1 0 1,-1 0-1,1 0 1,-1 0-1,1 0 1,-1-1-1,2 2 1,23 30-59,18 16 126,18 13-106,16 11 18,17 8-17,12 3-24,7 0-77,3-1-110,0-6-200,-8-9-47,-7-11-43,-11-12 62,-13-14-98,-59-24 272,29 4-1,-42-9 198,1 0 1,-1-1-1,1 0 1,0 0-1,0 0 1,6-2-1,-10 1 43,0 1 0,0-1-1,-1 1 1,1-1-1,0 0 1,0 0-1,0 0 1,-1 0 0,1 0-1,-1 0 1,1 0-1,-1-1 1,1 1-1,-1-1 1,2-1 0,-2 1 16,0-1 1,0 1 0,-1 0 0,1-1 0,0 1 0,-1-1 0,1 1-1,-1-1 1,0 1 0,1-1 0,-1 1 0,-1-1 0,1-2 0,-2-3-11,1 0 1,-2 0 0,1 0 0,-7-14 0,0 2 19,-19-29-1,-28-31-10,-15-8 97,-11-6 22,-8-2 56,-4 0 27,-2 3-12,-1 7-1,5 8 11,9 11 5,13 14 391,19 16 85,19 15-65,18 14 18,22 18-458,21 15-116,21 15-6,18 13-41,18 10 11,12 5-14,11 3 4,10 0-10,7 0-35,6-2-9,2-4-66,-2-6-12,-8-7-47,-11-9-57,-17-12-203,-17-11-115,-68-19 318,2 1 1,20 0-1,-29-2 172,-1 0-1,1-1 1,-1 1-1,1-1 1,-1 1 0,0-1-1,1 0 1,-1 0 0,4-2-1,-7 2 43,2 0 1,-1 0-1,0 0 0,0 0 0,0 0 0,0 0 0,0 0 0,-1 0 0,1 0 0,0 0 0,0 0 0,-1 0 0,1-1 0,-1 1 0,1 0 0,-1 0 0,1-1 1,-1 1-1,0-2 0,1-1-7,-1 1 0,0-1 0,-1 1 0,1-1 0,-1 1 0,1-1 1,-1 1-1,0-1 0,-2-3 0,-2-4 8,0 0 1,-13-19-1,-30-35-32,-21-14 50,-19-11 7,-20-10 39,-13-7 28,-10-4 144,-5 2 47,3 6 165,5 8 1,12 14 14,13 13-23,19 16-67,18 15 121,20 14 174,16 10-103,29 13-522,1-1 0,0 1 0,-1 0 0,1 0 0,-1 0 0,1-1 0,-1 1-1,0 0 1,1 0 0,-1 0 0,1 0 0,-1 0 0,1 0 0,-1 0-1,1 0 1,-1 0 0,1 0 0,-1 0 0,1 0 0,-1 1 0,1 0-3,0-1 1,0 1-1,1 0 1,-1 0-1,1-1 1,-1 1-1,0 0 1,1-1-1,-1 1 1,1 0 0,0-1-1,-1 1 1,1-1-1,1 2 1,27 22-47,20 13 70,19 15-125,16 13-36,15 12-126,14 9-54,13 6-108,10 4 12,4 0 33,-3-4 60,-7-8 32,-12-12-22,-19-14-323,-21-17-150,-25-18 124,-51-22 584,0 0-1,0 0 1,0-1 0,0 1-1,1-1 1,-1 0-1,0 1 1,0-1 0,0 0-1,4 0 1,-5-1 50,-1 1 0,0 0 1,0 0-1,0-1 0,1 1 1,-1 0-1,0 0 0,0 0 0,0 0 1,1-1-1,-1 1 0,0 0 1,0 0-1,0 0 0,0-1 1,1 1-1,-1 0 0,0 0 0,0-1 1,0 1-1,0 0 0,0 0 1,0-1-1,0 1 0,0-1 0,-3-10-74,-1 3 68,0 1-1,-1-1 0,-7-7 1,-38-45 43,-26-20 85,-24-19 161,-23-16 27,-20-8 80,-14-5-11,-7 3-111,-2 5-31,4 12-111,9 13-24,20 21-21,23 19 176,87 46-92,-34-11 0,53 19-125,-1 0-1,1 0 1,-1 0 0,0 0-1,1 1 1,-1 0-1,0 0 1,-6 1-1,10-1-25,0 0 0,0 1 0,1-1-1,-1 0 1,0 1 0,0-1 0,1 0 0,-1 1-1,0-1 1,0 1 0,1 0 0,-1-1 0,1 1-1,-1-1 1,1 1 0,-1 0 0,1-1 0,-1 1 0,1 0-1,-1 0 1,1-1 0,0 1 0,-1 0 0,1 0-1,0 0 1,0 0 0,0-1 0,0 1 0,-1 0-1,1 0 1,0 0 0,1 1 0,0 4 5,0-1 1,0 0-1,1 0 0,0 0 1,0 0-1,0 0 0,6 9 1,7 9-4,23 29 0,47 46 16,31 20-18,24 18-10,22 14 2,16 6-1,8 1 0,1-7 10,-7-11-13,-14-14-33,-17-20-224,-20-20-88,-25-24-439,-25-23 69,-73-36 634,-1 0-1,1 0 0,0 0 0,0-1 1,0 0-1,10 1 0,-16-2 69,1 0 0,0 0 0,0 0 0,0 0 0,0 0 0,-1 0 1,1 0-1,0 0 0,0-1 0,0 1 0,-1 0 0,1-1 0,0 1 0,0 0 0,-1-1 0,1 1 0,0-1 0,-1 1 1,1-1-1,0 1 0,-1-1 0,1 0 0,-1 1 0,1-1 0,-1 0 0,1 1 0,-1-1 0,1 0 0,-1 0 0,0 1 0,1-2 1,-1-1 10,-1 0 0,1 0 0,0 0 0,0 0 1,-1 0-1,0 0 0,0 0 0,0 0 1,0 1-1,0-1 0,-3-5 0,-5-7-33,0 0 0,-13-16 0,-47-49 30,-23-13 1,-20-12 118,-17-8 62,-13-4 139,-10 2 36,-2 5 12,2 10-21,10 15-38,15 14 10,20 19 2,21 16 73,70 31-175,-30-8-1,42 13-164,-1-1 1,1 0-1,0 1 0,0 0 0,0 0 0,0 0 0,-8 2 1,11-2-36,0 1 1,0-1-1,0 0 1,0 1 0,1-1-1,-1 1 1,0-1 0,0 1-1,0 0 1,0-1-1,1 1 1,-1 0 0,0 0-1,0-1 1,1 1-1,-1 0 1,1 0 0,-1 0-1,1 0 1,-1 0 0,1 0-1,0 0 1,-1 2-1,0 0 9,1 0-1,0 0 0,0 0 0,0 0 0,0 1 1,1-1-1,-1 0 0,1 0 0,2 6 0,2 5-11,1 0-1,9 16 0,31 45 33,20 15-31,18 11 10,18 5-23,14 1 16,10-2-15,3-6-5,-5-8-55,-7-9-87,-16-12-241,-17-15-80,-21-15-520,-21-18 176,-42-22 774,1 1 0,0-1 0,0 1 0,0-1 0,0 1 0,0-1 0,0 0 0,0 0 0,0 1 0,0-1 0,0 0 0,0 0 0,0 0 0,0 0 0,1 0 0,1-1 0,-3 1 21,0 0 0,0-1 0,1 1 0,-1-1 0,0 1 0,0-1 0,0 1 0,0-1 0,0 1-1,0-1 1,0 1 0,0-1 0,0 1 0,0-1 0,0 1 0,0-1 0,0 1 0,0-1 0,-1 1 0,1-1 0,0 1 0,0-1 0,0 1 0,-1-1 0,1 1 0,0-1 0,-1 1 0,0-1 0,-5-8 4,-13-15 1,-28-25-89,-25-13 128,-20-11 84,-20-6 151,-18-7 67,-11-1 80,-7-1-38,-1 4-101,5 7-63,9 11-84,13 13-6,21 14 133,22 17 88,71 20-270,-1 1 0,0 0 1,1 0-1,-12 1 1,18 0-47,0 0 0,0 0 0,0 1 0,1-1 0,-1 0 0,0 1 0,1-1 0,-1 1 0,0 0 0,1-1 0,-1 1 0,1 0 0,-1 0 0,1 0 0,-1 0 1,-1 3-1,2-2-11,1 0 0,-1-1 0,1 1 0,-1 0 0,1-1 0,-1 1 0,1 0 0,0 0 0,0 0 0,0-1 0,0 1 0,0 0 0,0 0 0,0 0 0,1-1 0,-1 1 0,1 2 0,2 6-1,1-1 0,-1 0 0,2 0 0,5 9 1,42 57-47,26 16-42,24 14-66,20 11 12,16 5 38,13 3 23,6-5 53,-2-8 8,-13-16-157,-16-17-44,-25-22-445,-26-21 21,-69-33 546,-1 0 0,1 0-1,0-1 1,0 1-1,0-1 1,7 0 0,-12-1 72,-1 0 0,1 0 0,0 0-1,0 0 1,0 0 0,-1 0 0,1 0 0,0 0 0,0-1 0,-1 1 0,1 0 0,0 0 0,0-1 0,-1 1 0,1 0 0,0-1 0,-1 1 0,1-1 0,-1 1 0,1-1 0,0 1 0,-1-1 0,1 0 0,-1 1-1,1-1 1,-1 0 0,0 1 0,1-1 0,-1 0 0,1-1 0,-1 0 4,0-1 0,0 0 0,0 0 0,0 1 0,-1-1 0,1 0 0,-1 0 0,1 1 0,-1-1 0,0 1 0,-3-6 0,-3-6-50,-1 0 0,-11-16-1,-43-47 49,-25-13 75,-24-8 179,-19-4 55,-17-1 149,-12 3-1,-8 5-15,-3 7 12,5 10-79,9 12-25,19 16-72,21 15-31,25 18 85,80 16-243,0 0 0,0 1 0,-21 2 0,29-1-51,0-1 0,0 1 0,0 0 0,1-1 0,-1 1 0,0 1 0,0-1 0,1 0-1,-1 1 1,1-1 0,-1 1 0,-3 4 0,4-5-5,1 1-1,-1 0 1,1 0-1,0 0 1,0 0-1,0 0 1,0 1-1,0-1 1,0 0-1,0 0 1,1 1-1,-1-1 1,1 0-1,0 1 1,0 2-1,0 2-8,1 0 0,-1-1 0,2 1 0,-1 0 0,1-1 0,3 10-1,3 3 23,20 36-1,32 34-27,24 12 15,22 9-18,19 5 4,13 1-75,8-4-26,1-10-91,-2-12-54,-7-15 45,-10-14-12,-15-15 30,-19-15-34,-22-14-137,-64-16 295,-1 0 1,1 0 0,0-1-1,10-1 1,-17 1 45,0 0-1,0 0 1,0 0-1,0 0 1,1-1 0,-1 1-1,0-1 1,0 1 0,0 0-1,0-1 1,0 0-1,0 1 1,0-1 0,0 0-1,0 1 1,0-1-1,0 0 1,0 0 0,0 0-1,0-1 1,0 1 3,-1-1 0,1 1 0,-1 0 0,0-1 0,0 1 0,0 0 1,1-1-1,-1 1 0,-1-1 0,1 1 0,0 0 0,0-1 0,0 1 0,-1 0 0,1-1 0,-1 1 0,1 0 0,-2-2 1,-2-4 3,-1 0 0,1 0 1,-1 1-1,-8-9 1,-46-41-33,-31-15 46,-28-14 14,-28-13 63,-24-7 22,-18-4 36,-13 1-5,-6 4 14,1 7-39,8 11-26,15 11-14,25 19-27,30 17 89,105 34-59,-46-6 1,64 11-63,0 0 0,0 0 1,0 0-1,0 0 1,0 1-1,0 0 0,0 0 1,1 0-1,-8 3 0,11-3-10,0 0 0,0-1 0,-1 1 0,1 0 0,0 0 0,0 0-1,0 0 1,0 0 0,1 0 0,-1 0 0,0 1 0,0-1 0,1 0 0,-1 0 0,0 0-1,1 1 1,-1-1 0,1 0 0,0 1 0,-1-1 0,1 1 0,0-1 0,0 0 0,0 1-1,0-1 1,0 2 0,1 3 0,1 0 1,-1 0-1,1 0 0,0 0 0,0-1 0,1 1 1,-1-1-1,5 7 0,9 11-3,31 37 0,52 45 7,33 18-27,28 14 4,21 8 8,15 0 6,7-5-2,-2-12 2,-12-18-74,-19-18-36,-26-23-321,-27-23-269,-93-38 205,38 8-1,-55-14 358,-1-1-1,0-1 0,1 1 1,-1-1-1,0 0 0,12-2 1,-17 2 110,1 0 1,-1 0 0,0-1 0,0 1 0,0 0 0,0-1 0,0 1 0,0-1 0,0 0 0,0 1 0,0-1 0,0 0-1,0 1 1,0-1 0,0 0 0,0 0 0,0 0 0,-1 0 0,1 0 0,0 0 0,-1 0 0,1 0 0,-1 0 0,1 0-1,0-2 1,-1 1-3,1 0-1,-1-1 0,0 0 0,0 1 0,-1-1 0,1 1 0,0-1 0,-1 0 1,1 1-1,-1-1 0,0 1 0,0 0 0,-2-4 0,-3-5 9,-1 0-1,0 1 0,-11-15 1,-49-45-29,-24-13 206,-23-9 113,-20-6 309,-17-2 69,-11 3 62,-6 5-52,3 12-172,8 12-64,15 17-127,17 15-15,24 17 85,83 17-241,0 0 1,-22 2 0,35 0-86,0 1 0,1-1 0,-1 1 0,0 0 0,0 0 0,1 1 0,-1-1 0,-6 4 0,10-4-19,-1 0-1,1 0 0,-1 0 1,1 0-1,0 0 1,-1 0-1,1 1 0,0-1 1,0 0-1,0 1 1,0-1-1,0 1 0,0-1 1,1 1-1,-1-1 1,0 1-1,1 0 0,-1 2 1,1 0-9,0 0 0,0 0-1,0 0 1,1 0 0,-1-1 0,1 1 0,0 0 0,0-1-1,0 1 1,4 5 0,1 5 20,2 0 0,15 22 0,42 46-20,24 12-29,21 11-120,19 5-27,16 0-94,12 0-10,6-4 5,2-7-8,-6-6 30,-10-11 1,-16-14-26,-18-16-56,-26-17-350,-72-30 385,30 7 0,-45-12 240,1 1 0,0-1 0,0 1 0,0-1 1,0 0-1,0 0 0,0-1 0,0 1 0,0 0 0,3-2 1,-6 2 36,1-1 1,-1 1-1,1 0 1,-1-1-1,1 1 1,-1 0-1,1-1 0,-1 1 1,0-1-1,1 1 1,-1-1-1,1 1 1,-1-1-1,0 1 1,0-1-1,1 1 1,-1-1-1,0 1 1,0-1-1,0 0 1,0 1-1,1-1 1,-1 1-1,0-1 1,0 0-1,0 1 1,0-1-1,-1 1 1,1-1-1,0 0 0,0 1 1,0-1-1,0 1 1,0-1-1,-1 0 1,-1-4 8,-1 0 1,0 0-1,1 1 0,-1-1 1,-1 1-1,-4-6 1,-44-44-77,-28-16 94,-22-12 33,-24-10 126,-19-4 43,-14-2 82,-8 3-24,4 8-96,9 13-26,17 17 19,20 18 70,95 33-33,-48-6 0,61 11-138,-1 0 0,1 1-1,-1 1 1,1-1 0,-11 3 0,17-2-46,0 0 0,0 0-1,1 0 1,-1 0 0,0 0 0,1 0 0,-1 1 0,1-1 0,-1 1 0,1 0 0,-1 0 0,1 0 0,0 0 0,-2 2-1,2-1-2,1-1 0,-1 1 0,1 0 0,0 0 0,0 0 0,0 0 0,0 0 0,0 0 0,0 0 0,1 0 0,0 0 0,-1 0 0,1 5 0,1 0-4,0 1 1,1 0-1,0 0 0,0-1 1,5 14-1,3 1 25,21 38 0,35 39-25,21 13-11,24 9-13,21 8-18,18 1-25,16-1-12,6-8-84,2-11-34,-6-14-89,-10-16 9,-17-15-142,-22-15-38,-24-17-296,-27-14 37,-61-18 596,-1-1 0,0 0 0,1 0-1,10-1 1,-16 0 86,0 0 1,0 0-1,0 0 0,0 0 1,0 0-1,-1 0 0,1-1 1,0 1-1,0 0 0,-1 0 1,1-1-1,0 1 0,0 0 1,-1-1-1,1 1 0,0-1 1,-1 1-1,1-1 0,0 1 1,-1-1-1,1 0 0,-1 1 1,1-1-1,-1 0 0,1 0 1,-1 0 15,0-1 1,0 1 0,0-1-1,0 1 1,0-1-1,0 1 1,-1 0 0,1-1-1,0 1 1,-1-1-1,1 1 1,-1 0 0,1 0-1,-1-1 1,0 1-1,-1-2 1,-4-5-15,0 0 0,-13-14 0,-39-29 107,-24-12 57,-24-11 104,-21-9 8,-19-6-3,-13-3-58,-8 1-66,-3 4-5,8 11-44,14 13 18,24 17 122,25 17 86,87 27-228,-1-1 0,0 2 0,-18-1 0,28 2-59,0 0 1,0 0-1,0 0 0,0 1 0,0-1 0,1 1 1,-1 0-1,0 0 0,0 0 0,1 0 0,-1 0 1,1 0-1,-3 3 0,4-3-15,0 0 0,-1 1 1,1-1-1,0 1 0,1-1 1,-1 1-1,0-1 0,0 1 0,1-1 1,-1 1-1,1 0 0,-1-1 0,1 1 1,0 0-1,-1-1 0,1 1 1,0 0-1,0-1 0,0 1 0,1 2 1,0 3 6,0 1 0,1-1 0,0 1 1,0-1-1,7 14 0,3 2 9,22 34 1,40 43 14,27 17-7,23 13-10,18 9 11,11 2-12,5-2-16,1-7 5,-6-15-22,-10-17-41,-17-22-185,-21-23-100,-80-43 59,31 9-1,-48-18 181,1 0 0,0-1-1,0 0 1,13 0-1,-21-2 78,1 1 0,0-1-1,0 0 1,0-1 0,0 1-1,0 0 1,0 0 0,-1-1-1,1 1 1,0-1 0,0 0-1,-1 0 1,1 1 0,0-1-1,-1 0 1,3-2 0,-3 3 8,-1-1 1,1 0 0,0 0-1,0 0 1,-1-1 0,1 1-1,0 0 1,-1 0 0,1 0-1,-1-1 1,0 1 0,1 0-1,-1-1 1,0 1 0,0 0 0,0 0-1,0-1 1,0 1 0,0 0-1,0-3 1,-2-1 7,1-1 0,-1 0 0,0 1 0,0-1 0,-1 1 0,-3-7 0,-4-4-17,-21-27-1,-36-28 20,-22-8 47,-20-6 102,-15-3 11,-12 2 43,-7 6-15,-3 8 37,4 11 18,11 13 89,16 15 90,24 15 102,79 16-404,-1 1-1,0 1 0,-16 1 1,27-1-87,-2 1 0,1-1 0,0 1 0,1 0 0,-1 0 0,0 0 0,0 0 0,0 0 0,0 1 0,1-1 0,-1 1 1,-2 2-1,3-2-13,1-1 0,-1 1 0,1-1 1,0 1-1,0 0 0,0-1 0,0 1 1,0 0-1,0 0 0,1 0 0,-1 0 1,1 0-1,-1 0 0,1 0 0,0 0 1,-1 4-1,2 0-6,0 0 0,-1 0 0,2 0 1,-1 0-1,1 0 0,0 0 0,3 6 0,3 6 43,22 35 0,34 32 2,23 12-14,18 7-18,14 2 2,8-2-11,4-5-7,-4-11 1,-9-14-10,-14-18-138,-20-16-138,-65-32 28,26 6-1,-39-12 169,0-1-1,-1 0 0,1 0 1,0 0-1,8-1 1,-13 0 62,0 0 0,0 0-1,0 0 1,0 0 0,0 0 0,0-1 0,-1 1 0,1 0 0,0-1 0,0 1 0,0 0-1,0-1 1,0 1 0,0-1 0,-1 1 0,1-1 0,0 0 0,-1 1 0,1-1-1,0 0 1,-1 0 0,1 1 0,0-2 0,0 1-1,-1-1 0,1 1 0,-1-1 0,1 0 0,-1 1-1,0-1 1,0 1 0,0-1 0,0 1 0,0-1 0,0 0 0,-1 1 0,1-1 0,0 1 0,-1-3 0,-2-3 2,0 0 0,-1 0 1,1 1-1,-6-8 1,-32-41-79,-21-10 90,-19-9-2,-15-6 26,-13-3-5,-12-2 50,-6 1-14,-3 3 44,4 5 27,12 11 23,15 10 16,21 14 549,23 14-117,22 13 11,24 13-307,6 3-12,3 0-284,1-1 1,-1 0 0,1 1-1,-1-1 1,1 0-1,0 0 1,0 1-1,-1-1 1,1 0-1,0 0 1,2 2 0,29 31 53,26 18-120,23 16-42,26 16-71,20 15-14,18 11-20,13 10 38,10 4 89,2 1 32,-6-8 55,-12-11 2,-23-19-341,-24-20-292,-28-26-254,-70-38 732,-1 0 0,1 0 1,0-1-1,0 0 0,8 1 0,-14-2 132,0-1-1,0 0 1,0 0-1,-1 0 0,1 0 1,0 0-1,0 0 1,0 0-1,-1 0 1,1 0-1,0-1 0,0 1 1,-1 0-1,1 0 1,0-1-1,0 1 0,-1 0 1,1-1-1,0 1 1,-1-1-1,1 1 0,-1-1 1,1 1-1,0-1 1,-1 1-1,1-1 1,-1 1-1,1-1 0,-1 0 1,0 1-1,1-2 1,0 0-12,-1-1 1,1 1 0,-1-1 0,0 1 0,0-1 0,-1 1 0,1-1 0,0 1 0,-1 0 0,1-1-1,-1 1 1,-2-5 0,-2-7-17,-2 0 0,-9-17 0,-36-46-77,-23-18 131,-22-13 8,-21-10 101,-15-5 42,-13-2 125,-8 0 29,-5 6 48,-1 7-32,7 11-70,12 14-36,22 16 41,24 18 449,29 21-101,61 30-481,-1 0 0,1 0 0,-1 0 0,-10-1 0,16 3-118,-1 0-1,1 0 0,0 0 0,-1 0 0,1 0 0,0 0 0,-1 0 0,1 0 1,0 0-1,-1 0 0,1 0 0,0 0 0,0 0 0,-1 0 0,1 0 1,0 1-1,-1-1 0,1 0 0,0 0 0,0 0 0,-1 0 0,1 1 0,0-1 1,0 0-1,-1 0 0,1 1 0,0-1 0,0 0 0,0 0 0,-1 1 1,1-1-1,0 0 0,0 0 0,0 1 0,0-1 0,0 0 0,0 1 0,0-1 1,0 0-1,-1 1 0,1-1 0,0 0 0,0 1 0,1-1 0,-1 0 1,0 1-1,0-1 0,0 0 0,0 0 0,0 1 0,0-1 0,0 1 0,2 3-9,1 1-1,-1-1 0,1 1 1,-1-1-1,7 7 0,44 45-5,29 18-161,30 20-30,25 14-5,22 12 50,18 9 87,9 3 34,6 0 18,-8-9-110,-12-13-77,-19-20-329,-23-26-207,-107-55 402,0 0 0,33 7 0,-49-15 218,0 0 1,1 0-1,-1 0 0,1-1 0,-1 0 1,1 0-1,-1-1 0,8-1 1,-13 1 93,0 0 1,1 0-1,0 0 1,-1 0-1,1-1 1,-1 1 0,0 0-1,1-1 1,-1 0-1,0 0 1,0 1 0,0-1-1,0 0 1,-1 0-1,1-1 1,0 1 0,-1 0-1,2-3 1,1 5-184,-2-3 1,0-1 0,0 1-1,0-1 1,0 0-1,-1 0 1,1 0 0,-1 0-1,0 0 2,0-4-2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0:57.643"/>
    </inkml:context>
    <inkml:brush xml:id="br0">
      <inkml:brushProperty name="width" value="0.05" units="cm"/>
      <inkml:brushProperty name="height" value="0.05" units="cm"/>
      <inkml:brushProperty name="color" value="#B4C3DA"/>
      <inkml:brushProperty name="inkEffects" value="silver"/>
      <inkml:brushProperty name="anchorX" value="-2326.61255"/>
      <inkml:brushProperty name="anchorY" value="-4416.33643"/>
      <inkml:brushProperty name="scaleFactor" value="0.5"/>
    </inkml:brush>
  </inkml:definitions>
  <inkml:trace contextRef="#ctx0" brushRef="#br0">906 2770 600,'0'0'0,"-20"-17"328,-26-20 504,-15-12-97,-7-2 115,2 4 93,9 11 137,46 30-597,-21-9-1,31 15-424,-1 0 0,0-1-1,1 1 1,-1-1 0,0 1-1,0 0 1,1-1-1,-1 1 1,0 0 0,0 0-1,1 1 1,-1-1 0,-2 0-1,3 1-34,1 0-1,-1-1 1,1 0 0,-1 1-1,0 0 1,1-1 0,-1 1-1,1-1 1,0 1-1,-1-1 1,1 1 0,-1 0-1,1-1 1,0 1 0,-1 0-1,1 0 1,0-1-1,0 1 1,0 0 0,0-1-1,-1 1 1,1 0 0,0 0-1,0-1 1,0 1-1,1 1 1,0 4 3,0-1 0,0 1 0,0-1 0,1 1 0,2 6 0,25 47 162,18 17-152,18 14-9,20 11-26,17 7 2,16 3-59,10 0-31,5-6-69,0-10-51,-7-18-234,-9-19-71,-90-46 131,46 12 0,-59-21 195,0 0 0,1-1-1,25 1 1,-35-3 121,1 0 0,0-1 0,-1 0 0,1 0 0,-1 0 0,1-1 0,-1 1 0,1-1 0,4-3 0,-7 3 22,0 0 0,1 0 0,-1 0 0,-1 0 0,1-1 0,0 1 0,-1-1 0,1 0 0,-1 0 0,0 0 0,0 0 1,3-5-1,-3 2 6,0 1 1,0-1 0,-1 1-1,0-1 1,0 0 0,0 1-1,-1-1 1,0-11 0,0 3-31,-2 0 0,0 1 0,-8-27 0,1 13 19,-20-43 0,-29-38-15,-15-6 118,-14-3 70,-9 2 186,-7 4 60,-3 7 119,-1 10-38,5 11-80,8 14-47,14 13-125,15 14 73,18 13 463,16 11-153,19 11 29,15 11-101,20 14-619,18 13 102,20 17-138,19 17-9,18 15 24,14 13 26,12 8 68,11 3-6,5-3 45,3-6 9,-7-14-18,-14-16-39,-21-20-335,-82-38 208,39 9 0,-55-16 134,1 1 0,0-1 0,0 1 1,1-1-1,-1 0 0,0 0 0,0-1 1,0 1-1,0-1 0,4-1 0,-7 2 23,0-1-1,0 0 0,1 1 0,-1-1 0,0 0 0,0 0 0,0 1 0,0-1 0,0 0 1,0 0-1,0 0 0,0 0 0,-1 0 0,1 0 0,0-1 0,-1 1 0,1 0 0,-1 0 0,1-1 1,-1 1-1,1 0 0,-1 0 0,1-3 0,-2-2 8,1 1-1,0 0 1,-1 0-1,0-1 1,0 1 0,0 0-1,-1 0 1,-3-7-1,-5-10-33,-21-36 0,-40-49 11,-26-23 12,-24-20 10,-17-14 8,-15-7-2,-12-2-7,-6 5 12,-2 8-5,9 17 2,13 20 0,22 26 28,25 24 151,29 27 173,66 41-238,0 0 0,-19-7 0,15 11 83,13 1-190,0 0 0,0 0 1,-1 0-1,1 0 0,0 0 1,0 0-1,-1 1 0,1-1 0,0 0 1,0 0-1,-1 0 0,1 0 1,0 0-1,0 1 0,0-1 0,0 0 1,-1 0-1,1 0 0,0 1 1,0-1-1,0 0 0,0 0 0,0 0 1,-1 1-1,1-1 0,0 0 1,0 1-1,0 1 10,0 0 1,0-1 0,0 1-1,1 0 1,-1 0-1,1 0 1,-1 0-1,1 0 1,0-1-1,0 1 1,0 0-1,0 0 1,1 1-1,34 49 62,23 22 21,24 21-63,22 16-1,18 9-2,13 4-2,7-2-19,1-6-13,-5-13-81,-7-15-82,-14-20-328,-16-21-177,-86-42 329,0 0 1,33 6-1,-43-10 225,0 0 1,-1-1-1,1 0 1,0 0-1,0 0 1,0-1-1,-1 0 1,7-1-1,-10 1 65,0 0 0,1 0 0,-1 0 0,0 0-1,0 0 1,0 0 0,-1 0 0,1-1 0,0 1-1,0-1 1,-1 1 0,1-1 0,-1 0 0,1 0-1,-1 0 1,0 0 0,1-2 0,0 1-18,-1-1 1,1 1 0,-1-1 0,0 0-1,-1 0 1,1 0 0,-1 0-1,0 0 1,0 0 0,-1-7-1,0-1 2,-2 0-1,0 1 0,0-1 1,-6-12-1,-2-4-66,-19-32 0,-33-42 100,-18-12 83,-16-9 313,-14-4 67,-11-1 248,-7 2-31,-4 6-46,2 10-31,8 11-79,12 13-40,19 16-107,18 17-24,21 16 212,18 16-95,18 14-55,15 9-187,4 2-15,17 18-257,19 15 40,21 15-96,23 14-15,22 12-2,21 8 43,16 6 16,12 3-21,9 1-9,4-4-16,0-7-35,-5-10-10,-17-14-75,-22-15-168,-29-20-172,-83-24 483,-1 0 1,1-1 0,0 0 0,15-1-1,-24-1 92,0 1 0,1-1 1,-1 1-1,1 0 0,-1-1 0,1 1 0,-1-1 0,1 1 0,-1-1 0,0 0 1,1 0-1,-1 0 0,0 0 0,1 0 0,-1 0 0,0 0 0,0 0 1,0 0-1,0 0 0,0 0 0,0-1 0,1-1 0,-1-1-1,-1 1-1,1 0 0,-1 0 1,1 0-1,-1 0 1,0 0-1,0-1 1,-1 1-1,1 0 0,-1 0 1,1 0-1,-1 0 1,-2-4-1,-3-8 6,0 0 1,-1 1-1,-11-18 0,-51-67-57,-31-20 74,-28-19-7,-22-14 63,-20-11 12,-17-7 75,-12-1 29,-5 7 109,-3 10 13,9 17 4,16 22-12,21 24-98,30 25 82,34 25 335,83 35-430,0 2 1,-23-5-1,19 9 124,17 0-281,0 0-1,1 0 1,-1 0 0,1 0 0,-1 1 0,0-1 0,1 0-1,-1 0 1,1 1 0,-1-1 0,1 0 0,-1 1 0,1-1-1,-1 0 1,1 1 0,-1 0 0,0 0 1,0 0 1,1 0-1,0 0 0,0 0 1,-1 0-1,1 0 0,0 0 1,0 0-1,0 0 0,0 0 1,0 0-1,0 0 1,0 0-1,1 0 0,-1 0 1,0 0-1,0 0 0,1 0 1,-1 0-1,1-1 0,-1 1 1,1 0-1,-1 0 1,2 1-1,4 8 1,1 0 1,0-1-1,9 9 0,51 50 124,30 20-124,28 19-4,28 16-14,22 15-20,18 9-14,12 5-25,6-3-154,1-6-89,-7-12-256,-14-17-44,-25-21-224,-29-23-159,-34-27-327,-92-39 992,0 0-1,1-1 0,22 3 0,-32-6 271,-1 0 1,1 1-1,-1-1 0,1 0 0,-1 0 0,1-1 0,0 1 0,-1 0 0,1 0 0,-1-1 1,1 1-1,-1-1 0,1 1 0,-1-1 0,0 0 0,1 1 0,-1-1 0,0 0 0,1 0 1,-1 0-1,2-2 0,-2 2 5,0-1 0,0 0 0,0 1 0,-1-1 0,1 0 0,-1 1 0,1-1 0,-1 0 0,0 0 0,0 0 0,0 1 0,0-1 0,0 0 0,0 0 0,0 0 0,-1 1 1,1-1-1,-2-3 0,-1-5 1,-1 0 1,0 1 0,-1-1-1,-8-11 1,-47-59-114,-30-19 375,-27-14 91,-21-12 264,-16-8 41,-11-1-8,-9 2-28,-3 10-120,-1 10-16,9 17-89,15 17 8,21 20 18,24 18 75,26 17 242,72 21-532,0 0-1,-1 1 1,-12 0 0,22 1-125,0 0 1,0 0-1,-1 0 0,1 0 1,0 1-1,0-1 1,0 1-1,0 0 1,0-1-1,0 1 0,0 0 1,0 0-1,-3 3 1,4-3-19,0-1 1,0 1-1,0 0 1,1 0 0,-1 0-1,0 0 1,1 1-1,-1-1 1,1 0-1,-1 0 1,1 0 0,0 0-1,-1 1 1,1-1-1,0 0 1,0 0-1,0 0 1,0 1-1,0-1 1,0 3 0,1 2-6,1-1 1,-1 1 0,1-1-1,0 0 1,0 1 0,4 5-1,6 10 42,16 21 0,37 40-68,23 17-32,26 13-160,20 11-101,18 5-114,11 0-57,4-5-63,0-7 27,-6-13-257,-11-13-69,-19-17-349,-23-18-170,-30-21 916,-27-15-1765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0.684"/>
    </inkml:context>
    <inkml:brush xml:id="br0">
      <inkml:brushProperty name="width" value="0.05" units="cm"/>
      <inkml:brushProperty name="height" value="0.05" units="cm"/>
      <inkml:brushProperty name="color" value="#B4C3DA"/>
      <inkml:brushProperty name="inkEffects" value="silver"/>
      <inkml:brushProperty name="anchorX" value="-4072.45703"/>
      <inkml:brushProperty name="anchorY" value="-3786.79224"/>
      <inkml:brushProperty name="scaleFactor" value="0.5"/>
    </inkml:brush>
  </inkml:definitions>
  <inkml:trace contextRef="#ctx0" brushRef="#br0">2706 941 848,'0'0'0,"-27"-18"512,-43-27 402,-36-23-125,-38-21-14,-34-16-176,-29-7-67,-17 0-108,-8 6-49,5 13-128,13 15-29,26 20 8,29 19 63,119 32-14,-43-2 0,69 8-176,0 0 1,-1 2 0,1 0 0,-16 3-1,27-3-66,-1 0 0,0 0 0,1 0-1,-1 0 1,1 1 0,0-1 0,0 1-1,-1 0 1,1 0 0,0 0 0,0 0 0,1 1-1,-5 4 1,5-5-10,0 0 0,1 1 1,-1 0-1,1-1 0,0 1 0,0 0 0,0 0 0,0 0 1,0-1-1,1 1 0,-1 0 0,1 0 0,0 0 0,0 0 1,0 6-1,2 1-11,0 0 1,0 0-1,1 0 1,0-1-1,8 19 1,4 2 33,27 41 1,50 53-20,33 19-26,31 12-53,25 7-7,20 2-11,12-5 18,-1-11 40,-8-17-11,-23-23-152,-27-24-122,-34-25-591,-35-25 39,-79-32 724,1 0 0,-1-1 0,0 1 0,0-1 0,1 0-1,6-1 1,-13 1 105,1-1 1,0 0-1,-1 0 0,1 0 1,-1 0-1,1 0 0,-1 0 0,1 0 1,0 0-1,-1-1 0,1 1 0,-1 0 1,1 0-1,-1 0 0,1-1 0,-1 1 1,1 0-1,-1-1 0,1 1 1,-1 0-1,1-1 0,-1 1 0,1-1 1,-1 1-1,0 0 0,1-1 0,-1 1 1,0-1-1,1 1 0,-1-1 1,0 0-1,0 1 0,0-1 0,1 1 1,-1-1-1,0 1 0,0-1 0,0-1 1,-1-1 3,1 0-1,-1 0 1,0 0 0,-1 0 0,1 0 0,0 0 0,-1 0 0,0 0 0,0 0-1,-2-2 1,-9-12-92,-22-21 0,-44-35 106,-28-11 27,-25-10 175,-21-4 16,-16 2 120,-11 5-5,-3 8-27,1 11-5,14 15-66,18 14-21,25 16 39,25 14 124,86 12-253,-1 1 0,1 1 1,-15 1-1,24-1-68,1 0 0,-1 0 0,1 0 0,0 0 0,0 1 0,-1 0 0,1 0-1,-7 4 1,10-5-32,-1 1 0,1-1 0,-1 1 0,1-1-1,0 1 1,-1-1 0,1 1 0,0 0 0,0-1-1,0 1 1,1 0 0,-1 0 0,0 0 0,0 0 0,1 0-1,-1 4 1,0-1 6,1-1 0,1 1 0,-1 0 0,0-1 0,1 1 0,0 0 0,0-1 0,3 8 0,2 4-10,1-2 1,14 24-1,38 48 31,27 18-139,26 14-48,23 10-89,20 6-11,12 1 87,7-2 16,-1-8 113,-10-12 2,-18-16-11,-25-18-121,-31-19-563,-32-21 162,-32-20-70,-25-19 618,0 0 0,0 0 0,0 0 0,0 0 0,0 0 1,0 0-1,0 0 0,0 0 0,0 0 0,0 0 0,0 0 0,0 0 0,-1 0 0,1 0 1,0 0-1,0 0 0,0 0 0,0 1 0,0-1 0,0 0 0,0 0 0,0 0 1,0 0-1,0 0 0,0 0 0,0 0 0,0 0 0,0 0 0,0 0 0,0 0 0,0 0 1,0 0-1,0 0 0,0 0 0,0 0 0,1 0 0,-1 0 0,0 0 0,0 0 0,0 0 1,0 0-1,0 0 0,0 0 0,0 0 0,0 1 0,0-1 0,0 0 0,0 0 0,0 0 1,0 0-1,0 0 0,-8-4-237,-33-19 308,-31-18-151,-30-17 85,-26-15 28,-24-9 67,-18-7 29,-14-1 72,-6 4-15,3 8-45,8 12-12,16 17-46,19 22 36,120 25-46,-2 0-1,-44 4 1,58-1-35,0 1-1,-1 1 1,1 0 0,0 0-1,-21 10 1,26-9-14,1 0-1,-1 0 1,0 0 0,1 1-1,0 0 1,0 0 0,1 1-1,-1 0 1,-4 6 0,5-4 0,-1 1 1,1 0 0,0 0-1,1 0 1,0 1 0,1-1-1,-3 13 1,2-5-5,1 1-1,1 0 0,1 1 1,1 21-1,1-5 14,13 65 0,24 50 16,19 7-21,16-1-24,14-4-42,14-10-28,14-10 4,14-17 14,14-18 4,-99-73-13,62 26 0,-64-34-22,67 17 1,-73-25-20,75 7 1,-81-13 35,2-2-1,42-5 1,-52 2 25,2-1-1,-1-1 0,27-10 1,-34 9 9,1-1 1,-1-1-1,0 0 0,16-12 1,-22 13 9,0-1 1,0 0 0,-1-1-1,0 0 1,13-17-1,-17 17 5,1 0-1,0 0 0,-1-1 1,0 0-1,-1 0 0,4-15 1,-6 14 7,0 0 1,0-1-1,-1 1 1,0-1-1,-1 0 1,-2-13-1,1 8 3,-2 0 0,-1 0-1,0 0 1,-8-19 0,1 13 2,0-1-1,-25-38 1,14 29 6,-43-47-1,28 43 23,-44-37 0,-62-31 21,-21 11 59,-14 15 24,-6 18 52,2 22 9,124 31-83,-59 0 0,69 8 13,-68 8-1,84-3-30,-1 2-1,-44 13 0,54-12-12,0 1-1,0 2 1,-28 16-1,37-18-6,0 1 0,0 1 0,0 0-1,-19 23 1,23-24-17,1 2 0,0 0 0,0 1 0,2 0 0,-9 18 0,10-18-10,1 1-1,1 1 1,0-1 0,1 1 0,-2 19 0,3-16 2,2 1 0,0 0-1,1-1 1,4 24 0,0-18-17,2 0-1,0 0 1,12 27 0,-5-18 17,39 61 0,-25-53-16,41 47 0,51 37 8,21-9-17,17-14-7,10-20-9,4-21-8,-118-47-37,60 9 0,-68-17-36,63 1 0,-76-7-64,2-1 0,33-7-1,-45 4-23,0-1 0,44-15 1,-54 15 47,0-1 1,0-1 0,0 0-1,22-17 1,-27 18 43,0-1 0,-1-1 0,1 0 0,-1 0 0,-1 0 0,9-14 0,-10 14 35,-1-2-1,0 1 1,0-1-1,0 0 1,-1 0-1,2-15 1,-2 11-5,-2-1-1,0 1 1,-1-1 0,-3-24 0,0 19 30,-2-1 1,0 1-1,-10-26 0,3 16-17,-31-54 0,21 50 22,-40-49 0,-48-31-7,-23 7 2,-16 12 20,-10 20 41,-2 20 45,114 44 17,-66-9-1,73 17 28,-72 1-1,78 4-5,0 2 1,-39 9-1,46-7 11,-1 2 0,-40 18 0,48-17-22,-1 1 0,1 1 0,-20 16-1,24-16-3,1 1 0,0 1 0,-18 22 0,23-23-41,1 1 0,0 0 0,0 0 0,-8 19 0,10-18-11,2 1 0,-1 0-1,2 1 1,-4 17 0,6-16-25,1 1 0,0-1 0,2 34 0,2-27 2,1-1 0,13 42 0,-5-34-27,0-1 0,18 32 0,-5-21 7,33 47 0,55 46-29,24 0-10,25-5-74,19-7-9,15-12 6,10-13 3,1-15 64,-5-15-8,-16-20-31,-22-21-71,-132-24 44,1-1 1,37-3 0,-56 1 38,1-1 0,0-1 1,0-1-1,27-9 0,-36 10 31,0 0 1,1 0-1,-1-1 0,0 0 0,-1 0 0,1 0 0,-1-1 0,1 1 0,6-10 1,-8 10 6,-1-1 0,1-1 1,-1 1-1,-1 0 0,1-1 1,-1 1-1,0-1 1,0 0-1,0 0 0,0-10 1,-1 7 9,-1-1 1,0 0 0,0 0-1,-1 1 1,-1-1 0,1 0-1,-5-11 1,0 1-8,-1 0 0,-2 0 0,-14-25 0,4 12 1,-41-50-1,-48-39-8,-27 0 19,-22 6-4,-20 13 13,-13 16-4,-7 22 21,0 21 13,8 22 35,11 21 10,21 18 141,118-10-77,-55 18 0,72-18 6,0 2 1,-37 20-1,47-22-64,1 0 1,0 1-1,1 0 1,-19 18-1,25-20-47,-1 0 1,0 0-1,1 0 0,0 1 1,1-1-1,-1 1 0,1 0 1,-3 10-1,4-10-4,0 1 0,0 0 0,1 0 1,0 1-1,1-1 0,0 0 0,1 13 0,1-10-5,1 1-1,0 0 1,0-1-1,1 0 0,8 17 1,-3-11 5,2 1 1,0-1-1,15 19 0,-8-17-8,1 1-1,29 24 1,-22-25-17,57 34 1,-51-38-66,67 25 1,-58-28-27,67 12 0,-55-18-82,61 2 0,67-14-214,9-14-56,5-9 69,-1 0 151,-8 4 61,-16 11 43,-22 9-92,-31 9-779,-32 4 182,-38-1-78,-37-6 422,-9 0 231,-2-1-2,-31-11-197,-40-15-270,-41-16 31,-35-16 142,-31-15 323,-24-11 82,-13-6 257,-7 0 64,4 6 107,9 11 42,17 17 65,23 20 63,132 31-134,-63-2 0,85 7-204,-1 1 0,0 1 0,0 0 0,-21 6-1,32-5-75,0-1 0,0 0 0,0 1 0,1 0-1,-1 0 1,1 0 0,-1 1 0,1-1 0,0 2 0,-6 5-1,7-6-6,1 0 0,0 0 0,0 1 0,0-1 0,1 1 0,0 0 0,0 0 0,0 0 0,0 0 0,1 0 0,0 0 0,-1 6 0,1-1 23,1 0-1,0 0 1,1 0-1,0 0 0,1 0 1,0 0-1,3 12 0,3 1 132,0 1-1,24 42 0,-9-27 70,37 49 0,51 46 156,20-5-177,15-10-44,7-20-156,2-23-71,-112-60-90,69 17 1,-72-23-36,70 5 0,-72-12-134,68-5 1,-64 0-26,53-13 0,36-17-485,-6-11-67,-10-8-33,-9-8 60,-77 40 477,30-27-1,-42 30 156,-1 1-1,20-28 0,-27 31 123,-1-1 0,0 0-1,-1-1 1,6-16 0,-8 17 6,-1 0 0,0-1 0,-1 0 0,1-22 0,-4 22 35,0-1-1,-1 1 1,0-1-1,-7-24 1,3 21 2,-1-1-1,-1 1 1,-14-27 0,9 23 21,-2-1 1,-27-31 0,18 27 31,-45-40-1,36 40 89,-46-29 0,-45-15 189,80 52-40,-47-15 0,-49-3 292,97 30-255,-53-2-1,58 8 10,-55 4 0,64 1-103,-1 0 1,-30 10 0,37-8 7,1 1-1,-35 18 0,42-18-63,0 1 1,0 1-1,-22 19 0,26-19-43,0 0-1,1 1 0,0 1 0,-10 15 1,13-16-48,0 1 0,1-1 1,0 1-1,1 0 0,-3 13 1,3-10 2,1 0 0,1 0 1,1 0-1,0 18 0,2-13-1,0-1 0,2 1-1,5 22 1,-1-15 15,2 0 0,12 27 1,-5-22 15,31 47 1,-22-43-14,37 39-1,47 29-22,20-10 7,14-15-57,11-17-8,4-21-20,-108-31-14,58 1 0,-68-9-93,71-7 1,-77 1 19,0-1 0,38-12 1,-48 9-30,0 0 0,0-2 0,26-15 0,-30 14-5,0-2 1,-1 0-1,26-24 1,-29 22-1,0-2-1,-1 0 1,19-30 0,-19 26-35,-2-3 0,19-44 1,-21 40 51,-2 0 1,8-40-1,-11 36-33,3-66-1,-9 66 88,-8-64 0,3 66 14,-18-61 0,13 65 45,-1 0-1,-17-32 1,14 35-2,-1 0 1,-23-27-1,21 30 19,-2 2 0,-30-26 0,26 27 11,-1 1 0,-30-17 1,30 22 28,-2 0 0,-38-11 0,38 16 10,-1 0-1,-41-4 0,44 10 15,-1 1 1,0 0 0,-25 5-1,27-1 4,-1 1-1,0 1 0,-26 10 0,25-5 55,0 0 1,-42 27 0,39-19 3,1 1 0,-26 25 0,22-16 80,-37 46-1,-19 43 205,64-79-226,-22 49 0,29-51-32,-17 57-1,27-65-85,-1 2-1,-2 39 1,8-45-15,0 0 0,7 49-1,-3-51-39,2-1 0,1 0-1,10 28 1,-7-28-2,1 0 0,1 0-1,14 20 1,-10-21-9,1 0 0,32 33 1,-23-31-11,52 39 0,-41-38-26,52 26 1,53 13-34,14-10-2,6-12 6,-2-13-12,-7-15-42,-109-13 4,54-7 1,-68 3 24,2-2 0,33-10 0,-45 8 15,1 1 0,-1-2 1,28-17-1,-31 16 4,-1-1 1,0 0-1,25-27 0,-27 24 22,-1-1 0,-1 0-1,19-33 1,-21 29 5,0-1 1,0 0-1,6-30 0,-9 26 8,-1-1 0,2-48-1,-7 42 4,0 0 0,-7-39 0,0 34 4,-19-65-1,12 59 3,-26-51 0,19 51 5,-31-45 0,-36-30 5,58 85 6,-43-38 1,42 45 4,-53-33 0,55 41 10,-2 1 1,-33-12 0,34 17 6,-2 1 0,-35-6-1,40 11 16,-2 2 0,-45 0-1,49 3-2,-2 2-1,-45 10 1,50-7 2,-1 2 0,1 0 1,-26 14-1,28-12 5,0 3-1,1 0 1,-22 17 0,25-16 17,0 2 1,1 0 0,-19 24-1,21-22 4,1 1-1,0 1 0,-11 24 1,15-23 14,0 1 0,0 0 0,-4 27 0,8-25 24,1 1 0,-1 48 0,5-45-20,2 0 0,9 45 1,-4-40-4,2 1 0,15 32 1,-8-26-14,37 56-1,41 38 33,23-5-83,16-8-3,8-16-53,3-19-64,-106-66-41,63 20 0,-73-30 9,0-2 0,48 6 1,-59-13-10,0 1 0,1-1-1,-1-2 1,33-5 0,-35 3 17,-1-1 0,0 0 0,0-1 0,0-1 0,21-12 0,-21 8-2,-1 0-1,0 0 1,0-1-1,-1 0 1,14-18-1,-11 9-33,0-1-1,-1-1 0,17-35 0,-17 24 42,0-3 0,12-45 0,-12 30-45,7-70 0,-8-63-91,-22-1-2,-22 9 46,-19 15 46,33 121 183,-32-58 1,30 64 35,-36-47 0,36 58 124,-42-42-1,44 49-46,-1 1-1,-28-17 1,33 24 12,-2 0-1,0 1 1,-20-8 0,24 12-30,-1 0-1,0 1 1,1 0 0,-18-1 0,20 3-26,0 0-1,0 1 1,1 1 0,-1-1-1,0 1 1,-9 3 0,10-3 2,0 1 0,0 1 1,0 0-1,1 0 0,-1 0 1,-7 6-1,7-4 1,1 0 0,0 1-1,0 0 1,0 0 0,-9 12 0,8-8 21,1 1 0,0 0 0,-9 22 0,8-13-22,2-1 1,-6 29-1,7-14 9,-1 40 0,10 55-10,14 19 5,17 13-30,13 9 4,15-2-13,12-8-6,8-18 2,4-23-21,-66-93-31,41 37 0,-48-50-21,1 0 0,32 20 0,-42-30 8,1 1 1,0-1 0,0 0-1,1 0 1,-1-1 0,1 0-1,10 1 1,-15-3 11,0 0 1,1 0-1,-1 0 0,1 0 0,-1-1 1,1 1-1,-1-1 0,0 0 0,1 0 0,-1 0 1,0-1-1,0 1 0,0-1 0,4-2 1,-3-1-4,0 1 1,-1 0-1,1 0 1,-1 0-1,0 0 1,0-1-1,0 0 1,-1 0 0,1 0-1,2-9 1,-1-3-12,1-1 0,-2 1 0,3-33 0,-5 0 15,-4-49 1,-18-91-28,-19-35 41,-15-27-8,-12-12 4,-4 1 0,1 19 0,5 31 0,11 43 9,10 44 91,13 46 87,28 72-141,0 1 1,-1 0 0,-5-8-1,10 16-44,-1-2 0,-1 1-1,1 0 1,0 0-1,0 0 1,0 0 0,0 0-1,0 0 1,0 0-1,0 0 1,0 0 0,0 0-1,0 0 1,0-1-1,0 1 1,0 0 0,0 0-1,0 0 1,0 0-1,-1 0 1,1 0 0,0 0-1,0 0 1,0 0 0,0 0-1,0 0 1,0 0-1,0 0 1,0 0 0,0 0-1,-1 0 1,1 0-1,0 0 1,0 0 0,0 0-1,0 0 1,0 0-1,0 0 1,0 0 0,0 0-1,0 0 1,0 0-1,-1 0 1,1 0 0,0 0-1,0 0 1,0 0-1,0 1 1,0-1 0,0 0-1,0 0 1,0 0-1,0 0 1,0 0 0,0 0-1,0 0 1,0 0-1,-1 12 94,11 48 24,16 55-102,16 51 15,15 49-33,14 38 13,9 22 4,7 7 8,-1-15 46,-5-30-4,-14-45-294,-17-51-7,-20-63-426,-23-62 247,-7-16 398,0 0 1,0 0-1,0 0 1,0 0-1,0 0 0,0 0 1,0 0-1,0-1 1,0 1-1,0 0 1,0 0-1,0 0 0,0 0 1,1 0-1,-1 0 1,0 0-1,0 0 1,0 0-1,0 0 1,0 0-1,0 0 0,0 0 1,0 0-1,0 0 1,0 0-1,0 0 1,0 0-1,0 0 0,0 0 1,0 0-1,0 0 1,-16-58-1415,-27-74-385,-28-75 1182,2 9-2407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1.796"/>
    </inkml:context>
    <inkml:brush xml:id="br0">
      <inkml:brushProperty name="width" value="0.05" units="cm"/>
      <inkml:brushProperty name="height" value="0.05" units="cm"/>
      <inkml:brushProperty name="color" value="#B4C3DA"/>
      <inkml:brushProperty name="inkEffects" value="silver"/>
      <inkml:brushProperty name="anchorX" value="-4902.14795"/>
      <inkml:brushProperty name="anchorY" value="-6958.03516"/>
      <inkml:brushProperty name="scaleFactor" value="0.5"/>
    </inkml:brush>
  </inkml:definitions>
  <inkml:trace contextRef="#ctx0" brushRef="#br0">2413 1 3265,'0'0'0,"10"44"480,18 81 616,16 82-913,15 89 149,12 79-72,9 57 149,3 19 166,-2-10 37,-6-47-46,-11-64-198,-15-82-327,-16-81-44,-18-85-215,-14-69 98,-4-22-34,-17-69-400,-13-74-93,-13-69-69,-8-58 91,-9-45 356,-4-30 78,-6-16 193,-4 1-29,-3 21 36,-3 39 7,4 59 148,7 65 220,63 165-261,-1-1-1,-2 0 1,-15-21-1,26 40-87,-2-1 0,1 0 1,-1 1-1,1-1 0,-1 1 0,-5-4 1,7 5-25,1 1 1,-1 0 0,0-1 0,0 1 0,1 0 0,-1-1-1,0 1 1,0 0 0,1 0 0,-1 0 0,0 0 0,0 0-1,1 0 1,-1 0 0,0 0 0,0 0 0,0 0 0,1 0-1,-1 0 1,0 0 0,0 1 0,-1 0 0,1 2 3,0-2 1,-1 1 0,1 0 0,0-1-1,0 1 1,0 0 0,0 0 0,0 0-1,0-1 1,1 1 0,-2 3 0,-1 6 45,1 0 0,-2 15 0,1 140 119,17 90-112,14 73 132,13 44 279,9 19 61,4-15 204,2-36-129,-6-57-282,-7-62-85,-11-67-280,-12-60-19,-14-60-65,-14-58 12,-15-64 47,-13-61-24,-16-65 10,-13-58-94,-12-52-161,-11-38 41,-6-17-74,-5 5 116,2 37 161,4 55-24,8 73 164,72 180-14,-1 0 0,-32-45 0,43 71-32,-1-3 0,0 1 1,0 0-1,0 0 0,-9-5 0,11 8-5,0 0-1,1 0 0,-1 0 0,0 1 0,1-1 1,-1 0-1,0 1 0,0-1 0,0 1 0,0 0 1,1 0-1,-1 0 0,0 0 0,-3 0 0,3 1 0,0 0 0,0 0 0,0-1 0,0 1-1,0 0 1,0 0 0,0 1 0,1-1 0,-1 0 0,0 1-1,1-1 1,-1 0 0,-1 3 0,-1 2 11,-1 0 1,2 0 0,-1 0-1,-5 12 1,-2 16 16,1-1-1,-10 65 1,-13 160-4,8 78-13,9 50 23,6 10 221,7-21 13,2-54 11,1-68-8,-3-76-218,-5-72-14,6-101-41,2 0 0,-1 0-1,-1 0 1,-1 5 0,3-9-4,0 1 0,0-1 0,-1 1 1,1-1-1,0 0 0,0 1 0,0-1 1,-1 0-1,1 1 0,0-1 0,0 0 1,-1 0-1,1 1 0,0-1 0,-1 0 1,1 0-1,0 1 0,-1-1 0,1 0 0,0 0 1,-1 0-1,1 0 0,-1 1 0,1-1 1,0 0-1,-1 0 0,1 0 0,-1 0 1,1 0-1,-1 1 1,0-2-1,0 1 1,0 0 0,1-1 0,-1 1 0,0 0-1,1-1 1,-1 1 0,0-1 0,1 1 0,-1-1-1,0 0 1,1 1 0,-1-1 0,1 1 0,-1-2-1,-13-24 13,-21-73-83,-8-57-85,-6-52-130,-3-39-21,-3-29 40,0-16 91,1 5 106,2 19 24,1 38-31,2 49 18,38 149 30,-23-54 1,30 81 21,0-1 0,0 0-1,-7-9 1,10 14 4,0-1 0,-1 0 0,0 1 0,1 0 0,-1-1 0,0 1-1,0 0 1,1 0 0,-1 0 0,-3-1 0,4 4-1,0-2 0,0 0 0,0 0 0,0 0 0,0 1 0,0-1 0,0 0 0,0 0 0,0 1 0,0-1 0,0 0 0,0 1 0,0-1 0,0 1 0,0-1 0,0 1 0,0 0 0,1-1 0,-2 2 0,-1 1-6,0 0 0,1 1 0,-1-1 0,1 1-1,0 0 1,-2 4 0,-5 18-56,0-1 0,2 1 0,-3 26 0,-18 167-300,9 69 82,13 41 634,12 12 227,11-23 400,9-42-71,0-59-526,-3-64-57,-10-67-318,-12-65 18,-1-16-33,-1-5-4,-2-3 12,0-1 1,1 0-1,0 0 0,0 0 0,-2-9 0,-26-66-102,-12-35-243,-11-17-85,-7 1-220,-3 13-4,1 24 150,50 77 362,-2-1-1,-16-15 1,24 27 112,0 0-1,0 0 0,0 0 0,-1 1 0,-12-7 1,16 9 20,0 1 1,0 0 0,-1 0 0,1 0-1,0 0 1,-1 0 0,1 1 0,0-1 0,-1 1-1,1 0 1,-4 1 0,3-2 10,1 1 0,0 1 0,-1-1 0,1 1 0,0 0 0,0 0 0,0 0 0,0 0 0,0 1 0,-3 2 0,-1-3 2,1 2 0,1 1 0,-1 0 0,-5 5 1,-23 9 45,30-18-41,0 1 1,-1 0-1,1 0 1,0 0 0,0 0-1,-7-1 1,8-2-2,-1 1 1,0 0-1,1 0 1,-1-1-1,1 1 0,0-1 1,-1 0-1,1 0 1,-4-3-1,-1-3 5,1 1-1,0-1 1,0 0 0,-7-11-1,1-4 19,-17-37 0,-13-56 27,10-28 46,13-21-3,19-15-6,20-5-5,22 6-17,-25 126-34,27-57 1,-28 80-27,2-2 1,29-41-1,-33 56-16,2 0-1,0 0 0,1 0 0,20-14 0,-24 23-20,1 0 0,-1 0 0,2 1 0,-1 0 1,1 1-1,21-6 0,-21 9 0,1 0 0,0 0 0,0 2 0,0 0 0,0 0 0,23 3 0,-20 2-11,1 0 0,0 1 0,0 1 0,-1 0 0,27 14 0,-17-4-2,0 0 0,-1 2 1,35 31-1,-25-13-23,-1 1-1,38 50 1,-24-17-39,44 78 0,43 122-86,-11 39 21,-18 15 134,-24-6 11,-32-34-31,-34-47-1,-19-207 35,0 3 0,-2 0 0,-10 46 0,11-68 9,-1 0 0,0 0 1,-1 0-1,0 0 0,-1-1 0,-1 1 1,1-1-1,-12 15 0,14-22-12,0 1 1,-1-1-1,1 1 1,-1-1-1,0 0 1,0 0-1,0 0 1,0-1-1,0 0 1,-1 0-1,1 0 0,-1 0 1,0 0-1,1-1 1,-1 0-1,-9 1 1,7-1-47,-2-2 1,1 1-1,0-1 1,0 0-1,0-1 1,0 0 0,0 0-1,0-1 1,0 0-1,-14-8 1,1-1 35,1-1 0,0-1 1,1-1-1,-23-23 0,-65-64-5992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1.986"/>
    </inkml:context>
    <inkml:brush xml:id="br0">
      <inkml:brushProperty name="width" value="0.05" units="cm"/>
      <inkml:brushProperty name="height" value="0.05" units="cm"/>
      <inkml:brushProperty name="color" value="#B4C3DA"/>
      <inkml:brushProperty name="inkEffects" value="silver"/>
      <inkml:brushProperty name="anchorX" value="-3135.6228"/>
      <inkml:brushProperty name="anchorY" value="-9495.91992"/>
      <inkml:brushProperty name="scaleFactor" value="0.5"/>
    </inkml:brush>
  </inkml:definitions>
  <inkml:trace contextRef="#ctx0" brushRef="#br0">1 459 1928,'0'0'0,"2"-29"777,5-41 727,11-16-535,14-6-7,-22 78-821,-1-3-1,1 1 1,15-20 0,-15 28-64,0-2 0,1 0 1,0 1-1,0 0 1,14-7-1,-12 11-41,0-1 0,1 1 0,-1 0 0,1 1 0,25-4 0,-18 6 14,1 1 0,0 1 0,-1 0-1,24 4 1,-10 4 32,-1-1 0,55 21 0,-32-5 45,67 38 0,76 67 80,9 41-50,-1 40-277,-12 31-178,-27 22-409,-31 8-172,-43-10-697,-79-201 758,17 119 1,-29-145 667,-2 4 0,-1-1 1,-6 54-1,7-63-593,-6 2 0,0 0-1,-9 29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2.209"/>
    </inkml:context>
    <inkml:brush xml:id="br0">
      <inkml:brushProperty name="width" value="0.05" units="cm"/>
      <inkml:brushProperty name="height" value="0.05" units="cm"/>
      <inkml:brushProperty name="color" value="#B4C3DA"/>
      <inkml:brushProperty name="inkEffects" value="silver"/>
      <inkml:brushProperty name="anchorX" value="-5658.14063"/>
      <inkml:brushProperty name="anchorY" value="-11790.55762"/>
      <inkml:brushProperty name="scaleFactor" value="0.5"/>
    </inkml:brush>
  </inkml:definitions>
  <inkml:trace contextRef="#ctx0" brushRef="#br0">0 700 2857,'0'0'0,"3"-25"784,4-40 681,8-19-567,12-17 7,17-5-398,-28 79-294,31-47 0,-30 54-171,1 0 0,32-28 0,-30 33-23,0 0-1,1 1 0,25-12 1,-21 16-36,0 0 0,0 1 1,32-6-1,-25 10-17,1 0 0,56-1 1,-49 9-36,1 0 0,51 11 0,-44-2-42,89 33-1,-90-22-41,0 1 0,48 33-1,-46-21-139,86 77 1,-90-64-420,77 101-1,-79-84 545,58 113-1,6 38-5122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2.451"/>
    </inkml:context>
    <inkml:brush xml:id="br0">
      <inkml:brushProperty name="width" value="0.05" units="cm"/>
      <inkml:brushProperty name="height" value="0.05" units="cm"/>
      <inkml:brushProperty name="color" value="#B4C3DA"/>
      <inkml:brushProperty name="inkEffects" value="silver"/>
      <inkml:brushProperty name="anchorX" value="-7951.27441"/>
      <inkml:brushProperty name="anchorY" value="-12588.64355"/>
      <inkml:brushProperty name="scaleFactor" value="0.5"/>
    </inkml:brush>
  </inkml:definitions>
  <inkml:trace contextRef="#ctx0" brushRef="#br0">326 2126 1688,'0'0'0,"-18"-46"777,-25-75 876,-13-49-502,-6-46-363,1-35-146,12-13-274,17-1-8,28 20-35,8 187-187,18-98-1,-15 132-137,0-3-1,2 1 0,1 0 1,19-37-1,-21 51-20,1-2 0,0 1 0,0 1 0,2-1 0,-1 2-1,2-1 1,19-14 0,-20 20-41,1-1 1,0 0-1,0 1 0,0 1 0,1 0 1,0 1-1,0 0 0,0 1 0,14-2 1,-5 4-49,1-1 1,-1 2-1,1 1 1,-1 1 0,42 9-1,-22 0-54,1 2 0,-2 1 0,44 23 0,-9 1-112,85 57-1,94 90-39,5 41-87,-11 30-485,-22 21-263,-38 9 704,-51-50-1964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3.278"/>
    </inkml:context>
    <inkml:brush xml:id="br0">
      <inkml:brushProperty name="width" value="0.05" units="cm"/>
      <inkml:brushProperty name="height" value="0.05" units="cm"/>
      <inkml:brushProperty name="color" value="#B4C3DA"/>
      <inkml:brushProperty name="inkEffects" value="silver"/>
      <inkml:brushProperty name="anchorX" value="-10401.94434"/>
      <inkml:brushProperty name="anchorY" value="-12658.03516"/>
      <inkml:brushProperty name="scaleFactor" value="0.5"/>
    </inkml:brush>
  </inkml:definitions>
  <inkml:trace contextRef="#ctx0" brushRef="#br0">157 1303 3345,'0'0'0,"-14"-35"936,-20-55 906,-3-32-931,0-28 41,11-12-324,17-2-64,12 126-391,11-77 1,-7 91-107,0-1 0,1 0 0,16-34 0,-15 44-79,0-1 0,1 1 0,1 0 0,0 0 0,17-16 0,-15 20-16,1-1 0,0 1 0,0 1 0,1 0 0,26-12 0,-20 15-58,0 0 0,1 0 1,-1 2-1,42-6 1,-28 8-31,0 2 0,0 2 1,40 4-1,-24 5-58,1 0-1,54 20 1,-29-3-77,80 42-1,93 73-234,6 40 3,-6 36 39,-15 27 0,-28 24-175,-33 15-60,-43 5-143,-101-203 397,26 112 0,-42-133 95,9 133-1,-20-151 152,-3 1 0,-12 88 0,7-109 134,-1 2-1,-1 0 1,-2-1 0,-21 46-1,23-57 28,-3 0 0,0 0-1,-1-1 1,-1 0 0,0 0 0,-23 21-1,23-27 22,-1 0 0,0 0-1,-1-1 1,0 0 0,0-1-1,-1-1 1,-28 10 0,22-10-3,0-2 0,-1-1 1,1 0-1,-1-1 1,-44-1-1,31-5-1,-1 0 0,1-2 0,-61-17 0,36 4 3,-106-47 0,-72-64-11,-5-38 12,9-29 247,16-19 201,26-13 593,31-7 73,34-4 65,94 161-669,-25-87 0,40 97-201,-16-103 0,25 106-8,1-103 0,9 113-62,17-106 0,-10 115-86,3-1-1,20-53 0,-19 70-59,2-2 1,1 2-1,24-37 0,-25 46-38,2 0 1,1 1-1,0 0 0,25-21 0,-25 28-48,1 0 0,0 1 0,0 1 0,1 0 0,26-10 0,-21 12-7,0 1-1,1 1 1,0 1 0,36-4-1,-26 7-58,1 1-1,-1 2 0,43 6 1,-27 1-46,100 28 1,-89-13-4,92 42 1,-80-24 13,74 49 0,-75-35-18,73 67 1,61 98-227,-147-140 49,61 101 0,-67-87-17,43 105-1,-57-100-24,31 114 0,-1 99-294,-59-229 313,2 125 0,-14-149 87,-2 2 0,-13 75 0,9-104 120,-1 2 0,-1-1 1,-2 0-1,-19 40 0,22-55 41,-2 1 0,-1-1 0,0 0 1,-2-1-1,1 0 0,-28 25 0,28-31 42,0 0 0,-1-1 0,-1 0 0,1-1 0,-2-1 0,1 0 0,-1 0-1,-19 4 1,16-5 10,-2-2 0,0 0 0,0-1 1,0-2-1,0 0 0,-32-2 0,22-3 5,-1 0 1,0-3 0,1 0 0,-40-16 0,24 5 0,-2-3 0,-62-38 1,44 18 95,-76-62 0,-64-76 237,10-26 259,12-17 77,19-9 78,19-2-68,22 8-64,25 13-48,29 20-69,54 139-260,-9-63-1,22 90-154,0-1 0,2 0 0,1-35 1,2 47-33,0 0 1,1 0 0,0 0-1,1 0 1,10-24 0,-9 29-41,0 0 0,1 1 0,0 0 0,0 0 0,1 0 1,0 1-1,15-14 0,-12 14-7,0 0 0,1 0 0,0 1 0,1 1 1,-1 0-1,21-8 0,-12 9-35,-1 0 0,1 1 0,0 1 0,34-2 1,-20 5-22,2 2 1,57 9 0,-41 2-27,88 31 0,-68-14 24,69 39 0,83 81-15,3 47 1,-12 49-116,-20 45-10,-37 33-154,-41 21-141,-92-239 65,17 131-1,-32-145-82,-3 141 0,-10-173 48,-3 4-1,-20 96 1,16-121 134,-2 2-1,-1-1 1,-37 73 0,38-90 155,-3 1 1,0 0 0,-2-2 0,0 0 0,-36 35 0,37-42 88,-2 0 1,-1 0-1,0-2 0,-1 0 0,-1-1 0,-32 13 1,36-10-84,-8-4 0,-2 0 0,1-2 1,-28 6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4.652"/>
    </inkml:context>
    <inkml:brush xml:id="br0">
      <inkml:brushProperty name="width" value="0.05" units="cm"/>
      <inkml:brushProperty name="height" value="0.05" units="cm"/>
      <inkml:brushProperty name="color" value="#B4C3DA"/>
      <inkml:brushProperty name="inkEffects" value="silver"/>
      <inkml:brushProperty name="anchorX" value="-12465.19531"/>
      <inkml:brushProperty name="anchorY" value="-15342.70215"/>
      <inkml:brushProperty name="scaleFactor" value="0.5"/>
    </inkml:brush>
  </inkml:definitions>
  <inkml:trace contextRef="#ctx0" brushRef="#br0">809 495 1104,'0'0'0,"-19"-21"488,-24-31 719,-12-16-102,-2-9 249,6 0-63,40 56-773,-13-27-1,22 41-362,-1-1-1,0-1 1,1 1-1,1 0 1,-2-9-1,4 15-124,-1-1 1,0 0-1,0 0 0,1 1 0,-1-1 1,1 0-1,0 1 0,0-1 0,0 0 0,0 1 1,0-1-1,0 1 0,1 0 0,1-3 1,-1 2-1,1 1 0,-1-1 0,1 1 0,0 0 0,0 0 0,0 0 0,0 0 0,0 1 0,0-1 0,0 1 0,7-2 0,-1 1-5,1 0 0,0 0 0,-1 1 0,21 1 0,-6 1-20,44 9 1,-31 0-131,38 14 0,53 33-133,6 32-171,3 29-59,-7 32-349,-11 26-71,-16 18 41,-19 7 113,-25-10 376,-47-137 248,7 61 0,-17-91 108,0 2 1,-2 0 0,-3 30-1,3-48 17,-2 2 0,1-1 0,-2 1 0,1-1 0,-1 1 0,-1-1 0,-7 15 0,10-23 13,-1 2 0,0 0 0,-1 0 0,1-1 0,0 1 0,-1-1 0,1 1 0,-1-1 0,0 0 0,0 0 0,1 0 0,-1-1 0,-1 1 0,1-1 0,0 0 0,0 1 0,-6 0 0,4-1 7,-1-1 0,1 0 0,-1 0-1,0 0 1,1-1 0,-1 0 0,1 0-1,-1 0 1,1 0 0,-1-1 0,-9-5 0,-1-1 53,0-1 0,1-1 0,0 0 0,-19-16 0,-3-7 126,-38-42 1,-48-68 324,-8-25 2,2-12-7,5-2-20,14 9-59,14 18-13,20 24 175,20 30 39,21 30-104,32 64-432,1 0 0,-1 1 0,1-1 0,-1-8 0,3 15-96,-1-1-1,1 1 0,0-1 0,0 1 0,0 0 0,0-1 0,0 1 0,0-1 0,0 1 1,0 0-1,0-1 0,0 1 0,0-1 0,0 1 0,0-1 0,0 1 0,0 0 0,1-1 0,-1 1 1,0-1-1,0 1 0,0 0 0,1-1 0,-1 1 0,0 0 0,0-1 0,1 1 0,-1 0 0,0-1 1,1 1-1,-1 0 0,0 0 0,1-1 0,-1 1 0,0 0 0,1 0 0,-1 0 0,1 0 0,-1-1 1,0 1-1,1 0 0,0 0 0,0 0 0,1 0-1,1 0 1,-1 1 0,0-1 0,0 1 0,0-1-1,0 1 1,0 0 0,0 0 0,-1 0-1,4 2 1,8 5-3,16 13-1,28 24-83,14 12-136,12 9-70,12 9-318,7 7-24,4 10-139,-1 11 39,-10 12 80,-12 8-8,-62-84 362,21 49 1,-30-56 16,16 62 1,-24-72 150,-1 1 0,0 0 0,-1 26 0,-3-34 28,0 1 0,-1 0 1,0 0-1,-8 25 0,6-31 55,-1 0 0,1 0 0,-1 0 0,-1 0 0,0 0 0,-12 14 0,10-16 2,0 0 1,0 0-1,-1 0 1,0-1-1,-1 0 1,-15 8-1,12-9 33,-1-1 0,1 0 0,-1 0 0,0-1 0,-22 3 0,14-5 24,-1 0 0,-1-1 0,-32-3 0,22-2 111,-71-17-1,-42-26 200,-2-14 82,3-10-45,7-1-99,12 3-92,20 10-104,20 11 166,25 12 230,26 11-42,35 23-398,0 2 0,0-1 1,1 1-1,-1-1 0,0 0 0,1 0 1,-1 1-1,1-1 0,-1 0 0,1 0 1,-1 0-1,1 1 0,-1-1 1,1 0-1,0 0 0,0 0 0,-1 0 1,1 0-1,0 0 0,0-2 0,0 2-5,1 0-1,-1 0 0,1 0 1,0 0-1,-1 1 0,1-1 1,0 0-1,-1 0 0,1 0 1,0 1-1,0-1 0,0 0 1,0 1-1,0-1 0,0 1 1,0-1-1,-1 1 0,2 0 1,0-1-1,9-4-11,-1 2-1,15-3 1,46-9 65,22-1-43,16 0-1,8 1-28,4 4-85,0 9-295,-4 11 3,-84-2 141,44 11-1,-49-8 44,48 22 0,-56-20 70,1 0 0,29 24 1,-32-21 4,0 1 1,24 29 0,-28-26 6,0 0 0,19 36 0,-21-32 9,-2 1 0,11 33 0,-14-33 76,-1 1-1,3 34 1,-7-37 19,0 1 1,-4 36-1,0-46 68,0 2 0,-1 0-1,-1 0 1,-6 16 0,7-22-14,-2 0 0,1 0 0,-2 0 0,1 0 0,-14 16-1,14-20 10,0 0-1,-1 0 1,0 0-1,0 0 0,-1-1 1,0 1-1,-12 5 0,11-7 7,-1 0-1,1-1 0,-1 1 1,0-1-1,0-1 0,-16 1 1,12-2 6,0 0 0,0-1 0,0-1 0,-23-6 0,17 3 55,0-1 1,-35-17-1,27 9 16,-39-26-1,-24-27 100,8-8-124,8-1-9,14 5 86,14 7 145,37 49-157,-11-24 0,17 33-106,0 0-1,1 0 0,0-1 1,-1-10-1,3 15-53,-1 0-1,1 1 1,0-1 0,0 0-1,1 0 1,-1 0 0,0 0-1,1 0 1,-1 0 0,1 0-1,-1 0 1,1 0 0,1-2-1,0 2-14,-1 1 1,0-1-1,0 1 0,1-1 0,-1 1 0,1-1 1,-1 1-1,1 0 0,0 0 0,-1 0 0,1 0 1,0 0-1,2 0 0,2-1-49,-1 1 0,1 0 0,-1 0-1,1 0 1,9 1 0,2 0-197,28 6 0,38 15-631,17 16 14,15 22-31,11 21 35,3 21 241,-2 18 45,-11 14 295,-14 5 110,-20-5-94,-22-14-127,-49-93 326,13 43-1,-25-67 20,2 2 0,0 1 0,-1-1 1,1 0-1,-1 0 0,0 1 0,0-1 0,-1 0 0,1 0 0,-1 1 0,0-1 0,-2 5 0,7-4 35,-5-2 0,1 0 0,-1 0-1,0 0 1,0 0 0,0-1 0,0 1 0,-1 0-1,1-1 1,-1 1 0,-2 2 0,2-5 8,1 1 1,0 0-1,-1-1 0,1 1 1,-1 0-1,1-1 1,0 1-1,-1-1 1,1 0-1,-1 1 0,1-1 1,-1 0-1,1 0 1,-1 0-1,1 0 1,-1 0-1,1 0 0,-1-1 1,1 1-1,-3-1 1,-3-1-1,0-1-1,1 0 1,-1 0 0,1 0 0,-11-9 0,-48-37 49,-11-18 5,-10-9 11,-3-3 27,1 3 96,7 8 273,10 9 144,16 13 551,16 10-104,36 32-851,-1 0 1,1 0 0,0 0-1,-4-7 1,7 10-159,-1 0 1,1 0 0,0 0 0,-1 0-1,1 0 1,0 0 0,0 1 0,0-1-1,-1 0 1,1 0 0,0 0 0,0 0-1,1 0 1,-1 0 0,0 0 0,0 0-1,0 0 1,1 0 0,0-2 0,0 1-17,0 0 1,0 1 0,1-1 0,-1 0-1,1 1 1,-1 0 0,1-1 0,-1 1 0,1 0-1,0 0 1,2-2 0,5-2 79,0 0 0,12-3-1,36-12 3,16-1-18,13 3-96,9 5-38,7 13-220,-68 3 118,39 8 0,-45-3-78,52 20-1,-51-14-31,51 31 0,-55-26-53,0 1 0,26 26 0,-25-18-148,40 55 0,-42-47 31,30 58-1,-34-52 64,18 57 0,-25-60 394,11 57 0,-19-69 28,-1 2 0,1 32 0,-5-51 65,-1 2 0,0 0-1,0 0 1,-1 0 0,-4 16 0,5-25-60,0 1 0,-1 0 0,0 0 0,1-1-1,-1 1 1,-1 0 0,1-1 0,0 0 0,-1 1 0,0-1 0,1 0 0,-7 5 0,7-8-19,0 1-1,-1 0 1,1 0 0,-1 0 0,1 0 0,-1 0 0,1-1 0,-1 1-1,0-1 1,1 0 0,-1 1 0,0-1 0,1 0 0,-1-1-1,0 1 1,1 0 0,-1-1 0,-2 0 0,-2-2 49,-1 0-1,1-1 1,0 1 0,0-1-1,0-1 1,1 1 0,-10-9-1,0-2 20,-1-2 0,-23-30 0,-35-63 139,0-20-204,5-8 0,5 4-20,8 9-4,9 18 10,9 19 15,11 26 62,10 20-35,12 23-154,8 18-4,2 6-36,12 24-413,12 25 22,12 27 105,10 24 101,12 21 491,8 16 52,8 6 191,2-2-23,-3-15-237,-11-22-365,-15-27-378,-21-27-41,-29-53 513,0-1 0,0 1 0,-1 0 0,1 0 0,0 0 0,-1 0 0,1 0 1,-1 0-1,1 0 0,-1 1 0,0 2 0,0-5 84,0 0 1,0 1-1,0-1 1,0 0-1,0 0 1,0 0-1,0 1 1,-1-1-1,1 0 1,0 0-1,0 0 1,0 0-1,0 1 0,0-1 1,-1 0-1,1 0 1,0 0-1,0 0 1,0 0-1,0 1 1,-1-1-1,1 0 1,0 0-1,0 0 1,0 0-1,-1 0 1,1 0-1,0 0 0,-11-2-507,5-2 436,-1 1 0,0-2 0,-8-5 0,-21-18-1483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6.419"/>
    </inkml:context>
    <inkml:brush xml:id="br0">
      <inkml:brushProperty name="width" value="0.05" units="cm"/>
      <inkml:brushProperty name="height" value="0.05" units="cm"/>
      <inkml:brushProperty name="color" value="#B4C3DA"/>
      <inkml:brushProperty name="inkEffects" value="silver"/>
      <inkml:brushProperty name="anchorX" value="-14098.06738"/>
      <inkml:brushProperty name="anchorY" value="-18002.66211"/>
      <inkml:brushProperty name="scaleFactor" value="0.5"/>
    </inkml:brush>
  </inkml:definitions>
  <inkml:trace contextRef="#ctx0" brushRef="#br0">630 3304 3209,'0'0'0,"3"-8"1000,9-11 1139,8-8-671,11-10-457,12-7-96,12-5-348,10-5-67,12-1-207,9 1-17,7 5-161,4 8-31,3 12-208,-74 25 7,46-4 1,-53 8-115,0 1-1,37 6 1,-42-4 14,1 2-1,0-1 1,27 14 0,-32-11-36,1 0 0,0 0 0,-1 1 0,0 0 0,10 12 0,-10-8-81,0 1 1,0-1-1,-2 2 0,12 20 1,-13-15-87,1 1 1,-1 0-1,6 33 1,-8-23-64,-1 2 0,0 39-1,-5-34 141,-10 69 0,4-69 160,-21 66 0,18-78 260,-1 2 0,-24 42 0,24-53-13,-1 2 1,0-2-1,-28 29 0,31-37-1,-2 1-1,0-1 1,0 0-1,-1 0 1,-22 10-1,23-13-15,0-1 0,-1 0 0,1-1-1,-1 0 1,0-1 0,-19 1 0,17-3-4,0 0 0,-1-1 0,1-1 0,-1 0 0,-20-6-1,14 2 16,-1-1 0,1-2 0,-28-15-1,19 8 59,-52-39-1,-24-35 109,12-9 93,16 0 86,19 6 280,45 68-302,-12-35 1,21 46-97,0-1 1,-5-29-1,9 36-149,0 0-1,1 0 1,0 0-1,0 0 1,3-15-1,-1 17-54,-1 0-1,1 0 0,0 1 0,1-1 0,0 1 1,-1-1-1,7-7 0,-3 5 12,-1 1 0,1 1 0,1-1 0,-1 1 0,11-7 0,-3 3 40,1 0 0,25-11 0,50-16 199,17 3-82,17 5-17,14 5-60,9 7-25,5 12-110,0 12-75,-9 16-212,-100-13 85,46 18 0,-63-16-50,2 0 1,30 19 0,-39-18 36,0 0 0,-1 1 1,18 18-1,-25-19-21,1 0-1,-1 1 1,-1 0 0,12 21 0,-13-18 21,-1 0 0,-1 0 0,-1 1 0,5 20 0,-7-18 12,-1 2 1,0-1-1,-1 36 0,-3-31-17,-2 1 0,-10 48 0,6-51 126,-1 2 0,-23 47 0,19-51 5,-1 0 0,-1 0-1,-21 24 1,20-31 27,-2 2-1,0-2 1,-36 27 0,32-29 3,-1-1 1,0 0-1,-39 14 1,36-18 26,-1-1-1,-1-1 1,-38 4 0,34-7 27,0-2 0,-61-6 0,60 0 26,-2-1 0,-55-18 1,51 11 10,0-2 1,-38-22 0,36 15 147,-62-46-1,60 36 24,-44-43-1,-22-43 429,79 82-311,-28-48 0,39 53-60,-24-58 1,30 61-113,2-1 1,-6-30 0,11 34-76,1 0 0,-1-39 1,4 38-20,2 0 0,4-32 0,0 34-47,0 0 0,13-35 0,-8 35-1,0 0 0,19-29-1,-15 32-25,1-1 0,25-27 0,-20 29-8,1 1 1,29-22-1,-27 26-34,1 0 1,38-17 0,-33 20-30,1 2 0,40-10 0,-36 14-84,0 2 0,45-2-1,-38 7-107,79 11-1,-77-3-78,82 27-1,-77-17-10,73 39 0,-76-31 47,72 57-1,-71-46 53,58 65-1,-59-53 96,43 66-1,26 64-81,-26 0-167,-27-12-68,-54-138 255,1 2 0,3 48-1,-10-67 112,-1 2 1,0 0-1,-1-1 0,0 1 1,-7 24-1,6-33 72,0 0 0,0 0 0,-1 0 0,0 1 0,0-2 0,0 1 0,-1 0 0,0-1 0,0 1 0,0-1 0,-6 5 0,5-6 5,0 0 0,-1 0 0,1 0 0,-1-1 0,0 0 0,0 0 0,-1 0 0,1-1 0,0 0 0,-13 2 0,7-3 16,-1 0 0,1 0 0,-1-1 1,1-1-1,-1 0 0,-19-5 0,6 0 1,-2-2 0,-48-22 0,28 7 4,-53-34 0,-61-54 13,-5-21 26,4-14 151,11-4 434,14 3 139,22 8 454,25 13 7,27 17-56,56 91-907,0 0 0,2-1 0,-6-20 0,10 30-159,1 1 0,-1-1-1,2 0 1,-1 0 0,1 0 0,2-16 0,-1 18-40,0 1 0,1-1-1,0 1 1,0 0 0,1-1 0,-1 1 0,2 0 0,4-8-1,-3 7-24,1-1-1,0 1 0,0 1 1,0-1-1,1 1 1,10-7-1,-2 2 42,1 0-1,31-14 1,-14 10-42,39-10-1,56-10 14,22 7-109,17 8-53,11 7-161,8 11-29,2 14-201,-2 17-9,-11 21-49,-130-32 251,68 35 1,-85-36 83,1 2 0,44 37 1,-53-38 8,0 1 0,-1 2 0,23 32 1,-30-34-43,0 1 1,-1 1 0,0 0 0,9 28 0,-13-26-77,0 2 0,-2-1 0,5 50-1,-9-49-41,-2 2-1,0-1 0,-9 49 0,4-46 66,-2 1 0,-2 0 0,-16 35 0,13-40 134,-1 1-1,-2-1 1,-28 37 0,26-42 45,-2 1 0,-1-1 1,-40 31-1,40-38 139,-1 0 0,-1 0 0,0-1 0,-33 11 1,31-16 11,-1 0 0,0-1 1,0-1-1,-34 2 1,31-7 45,-2 0 0,1-2 1,-55-10-1,46 3 22,-1-1 1,-64-28-1,53 16 114,-82-50 0,-48-54 189,11-22 274,14-13 77,20-7 163,20-2-17,25-1-194,24-1-77,52 119-487,-11-69 0,19 68-19,-2-71 0,10 69-78,10-71 0,26-60-27,26-1-454,27 6 17,-58 134 23,55-71 1,-53 82 14,77-69-1,-81 86 277,0-2-1,2 2 1,45-21 0,-48 30 19,1-1 1,1 2-1,0 2 1,35-6-1,-36 12 91,0-1 1,2 2-1,-1 2 0,46 6 0,-39-1 26,0 2-1,0 2 0,56 22 1,-49-12 40,1 2 0,70 46 1,-62-31 30,93 83 1,-97-68-44,80 99-1,-83-85-40,60 108-1,-67-96-75,41 112 0,-49-98-73,21 101 1,-35-106-132,8 106 0,-19-117-14,-7 108 1,-3-138 123,-3 4 0,-18 75 0,16-100 92,0 2 1,-2-1-1,-1 0 0,-24 42 0,26-56 70,-1 2-1,0-1 1,0 0 0,-2-1-1,0 0 1,0-1 0,-22 16-1,22-18 3,-2-1 0,0-1 0,0 0 0,0-1 0,-1 0 0,0-1 0,-27 5 0,21-6-7,-1-2-1,0 0 1,0-2-1,0 0 0,-36-5 1,21 0-8,-1-3-1,0-1 1,-36-15 0,10 2-58,-76-42 0,-77-53-42,-7-20 217,-1-11 168,9-3 387,13 2 109,24 7 200,26 5-56,34 4-141,95 101-418,-38-64 0,50 73-229,2 0 0,0-1 1,-9-34-1,13 36-23,2 0-1,0 1 1,0-43 0,5 42-65,0 0-1,2 0 1,0 1 0,7-22-1,-2 14 0,1 1 0,25-49 0,-15 41-95,46-64 1,-30 57-47,46-48 0,66-36-341,26 15 40,-118 86 244,89-34 0,-86 42 29,101-19 1,-103 31 118,0 1 0,65 3 1,-60 6-21,121 22 0,-121-11 27,0 3 0,60 26-1,-59-16 5,113 69 0,-121-58-31,1 3 1,55 55-1,-56-41-58,90 118-1,-93-98-102,68 130 0,-69-100-8,38 114-1,10 130-293,-43 4 22,-48-255 218,-5 131-1,-7-159-5,-27 145 1,23-178 167,-2 2-1,-3 0 1,-32 69 0,35-88 51,-2 1-1,0-2 1,-1 1 0,-2-2 0,0 0 0,-22 21 0,25-30 38,-1 2 1,-1-2-1,0 0 1,0-1 0,-1 0-1,0-2 1,0 0 0,-23 7-1,19-8 5,-1-1 0,0-1-1,-1-2 1,0 0 0,1-1 0,-42-3-1,30-2 8,-2-2-1,1-2 0,0 0 0,-47-20 1,24 5 1,-1-4 0,-64-40 0,-133-107 1,-12-43 4,-6-35 43,-1-23 165,10-18 273,15-10 94,24-3 186,28 3-105,32 14-139,32 22-60,39 36 87,36 39-11,52 167-459,1-1 1,2-1 0,-1-36-1,4 55-61,0 0-1,1 0 0,-1 0 1,2 1-1,-1-1 0,1 0 0,1 1 1,-1-1-1,1 1 0,5-9 0,-6 13-30,0 0 0,1 0-1,-1 0 1,1 0-1,0 1 1,0-1-1,0 1 1,0-1-1,0 1 1,0 0 0,1 0-1,-1 1 1,0-1-1,1 1 1,0-1-1,-1 1 1,1 0 0,4 0-1,1 0-14,1 0 1,0 1-1,0 0 1,0 1-1,0 0 0,-1 1 1,1 0-1,14 5 0,5 4-32,0 1-1,53 31 0,91 76-69,27 55 14,19 51-82,12 50-150,3 40-17,-8 27 47,-15 11 98,-27-7 150,-33-22-34,-39-35-487,-40-41-283,-63-201 368,-1 2-1,3 55 1,-10-83 397,-1 1 0,-1-1-1,-1 1 1,-1-1 0,-6 23-1,10-30-343,-4 0-1,-1 1 0,0-1 1,-1-1-1,-9 18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6.642"/>
    </inkml:context>
    <inkml:brush xml:id="br0">
      <inkml:brushProperty name="width" value="0.05" units="cm"/>
      <inkml:brushProperty name="height" value="0.05" units="cm"/>
      <inkml:brushProperty name="color" value="#B4C3DA"/>
      <inkml:brushProperty name="inkEffects" value="silver"/>
      <inkml:brushProperty name="anchorX" value="-16302.33594"/>
      <inkml:brushProperty name="anchorY" value="-18747.67188"/>
      <inkml:brushProperty name="scaleFactor" value="0.5"/>
    </inkml:brush>
  </inkml:definitions>
  <inkml:trace contextRef="#ctx0" brushRef="#br0">238 402 2993,'0'0'0,"-17"-19"664,-24-26 793,-8-14-375,-3-7 62,7 1-106,38 53-795,0-2 0,-7-17 0,14 28-170,-2-2 0,1 1 0,0 0 0,1-1 1,-1 1-1,1 0 0,0-1 0,0-6 0,2 9-72,-2 0 0,1 0 0,0 0 0,0 0 0,-1 0 0,2 0 0,-1 1 1,0-1-1,0 0 0,0 0 0,1 1 0,-1-1 0,1 1 0,-1-1 0,1 1 0,3-2 0,1 1-9,-1-1 0,0 1 0,1 1 0,-1-1 0,1 1 0,-1 0 0,12-1 0,3 2-141,-2 1-1,33 5 0,69 23-435,26 28-256,19 29 47,13 30 120,5 26 77,-3 21 136,-11 13-117,-22 2-523,-27-6-45,-33-11 664,-31-37-1745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18:51:07.007"/>
    </inkml:context>
    <inkml:brush xml:id="br0">
      <inkml:brushProperty name="width" value="0.05" units="cm"/>
      <inkml:brushProperty name="height" value="0.05" units="cm"/>
      <inkml:brushProperty name="color" value="#B4C3DA"/>
      <inkml:brushProperty name="inkEffects" value="silver"/>
      <inkml:brushProperty name="anchorX" value="-18292.8418"/>
      <inkml:brushProperty name="anchorY" value="-20265.75586"/>
      <inkml:brushProperty name="scaleFactor" value="0.5"/>
    </inkml:brush>
  </inkml:definitions>
  <inkml:trace contextRef="#ctx0" brushRef="#br0">345 201 1536,'0'0'0,"-19"-12"496,-27-15 607,-11-6-229,-7-2-94,4 3 160,11 7 52,15 7-155,19 7-179,15 11-650,0 0-1,0 0 0,0-1 0,0 1 0,0 0 0,0 0 0,0 0 1,0 0-1,0 0 0,0-1 0,0 1 0,0 0 0,0 0 0,0 0 1,0-1-1,0 1 0,0 0 0,0 0 0,0 0 0,0 0 0,0 0 1,0-1-1,0 1 0,0 0 0,0 0 0,0 0 0,0 0 1,0-1-1,1 1 0,-1 0 0,0 0 0,0 0 0,0 0 0,0 0 1,0 0-1,0 0 0,1-1 0,-1 1 0,0 0 0,0 0 0,0 0 1,0 0-1,1 0 0,-1 0 0,0 0 0,0 0 0,0 0 0,0 0 1,1 0-1,-1 0 0,0 0 0,0 0 0,26-2-287,20 5-121,26 7-845,22 11 8,21 15 124,19 19 143,10 23 616,4 23-33,-4 21 96,-8 18 16,-16 12 161,-18 2 50,-26-10 61,-59-106 18,14 49 0,-26-72 39,-1 2 0,0 0 1,1 30-1,-4-43-24,-1 1-1,0 0 1,0 1 0,-1-1-1,0 0 1,0 0-1,0 0 1,0-1 0,-1 1-1,-3 8 1,3-11-12,1-1 0,0 1 0,-1 0-1,1 0 1,-1-1 0,0 1 0,0-1 0,1 0 0,-1 1 0,0-1 0,0 0 0,0 0-1,0 0 1,0 0 0,0 0 0,-1-1 0,1 1 0,0-1 0,0 1 0,-4-1 0,0 0 23,-1 0 0,0-1 0,1 0 0,-1 0 0,0 0 0,1-1 0,-1 0 0,-9-4 0,-5-5 45,0 0 0,-32-22 1,-63-55 71,-16-27-34,-13-18-41,-3-5-52,3 3-28,13 16-435,17 21-534,23 28 759,27 25-2234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299BE3-6417-4E5B-AE03-0A168174ECCE}" type="datetimeFigureOut">
              <a:rPr lang="en-US" smtClean="0"/>
              <a:t>7/9/2025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6AAD7E-0EDC-4FF0-8AAE-5FE0F31ECC7B}" type="slidenum">
              <a:rPr lang="en-US" smtClean="0"/>
              <a:t>‹#›</a:t>
            </a:fld>
            <a:endParaRPr lang="en-US"/>
          </a:p>
        </p:txBody>
      </p:sp>
    </p:spTree>
    <p:extLst>
      <p:ext uri="{BB962C8B-B14F-4D97-AF65-F5344CB8AC3E}">
        <p14:creationId xmlns:p14="http://schemas.microsoft.com/office/powerpoint/2010/main" val="2267282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9227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9916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topics covered in this session</a:t>
            </a:r>
          </a:p>
        </p:txBody>
      </p:sp>
      <p:sp>
        <p:nvSpPr>
          <p:cNvPr id="4" name="Slide Number Placeholder 3"/>
          <p:cNvSpPr>
            <a:spLocks noGrp="1"/>
          </p:cNvSpPr>
          <p:nvPr>
            <p:ph type="sldNum" sz="quarter" idx="10"/>
          </p:nvPr>
        </p:nvSpPr>
        <p:spPr/>
        <p:txBody>
          <a:bodyPr/>
          <a:lstStyle/>
          <a:p>
            <a:fld id="{856AAD7E-0EDC-4FF0-8AAE-5FE0F31ECC7B}" type="slidenum">
              <a:rPr lang="en-US" smtClean="0"/>
              <a:t>3</a:t>
            </a:fld>
            <a:endParaRPr lang="en-US"/>
          </a:p>
        </p:txBody>
      </p:sp>
    </p:spTree>
    <p:extLst>
      <p:ext uri="{BB962C8B-B14F-4D97-AF65-F5344CB8AC3E}">
        <p14:creationId xmlns:p14="http://schemas.microsoft.com/office/powerpoint/2010/main" val="912659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topics covered in this session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321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topics covered in this session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6037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a:t>
            </a:r>
            <a:r>
              <a:rPr lang="en-US" baseline="0" dirty="0"/>
              <a:t> is B</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6</a:t>
            </a:fld>
            <a:endParaRPr lang="en-US"/>
          </a:p>
        </p:txBody>
      </p:sp>
    </p:spTree>
    <p:extLst>
      <p:ext uri="{BB962C8B-B14F-4D97-AF65-F5344CB8AC3E}">
        <p14:creationId xmlns:p14="http://schemas.microsoft.com/office/powerpoint/2010/main" val="862826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B</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parent called with a concern, so that automatically means that they need reassurance by having the baby weighed.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Some doctors will tell the parent to pump and bottle feed to see their volumes (C). The problem here is that the parent is taking the baby off the breast and giving a bottle. This is not a good idea until the parent is seen. If the baby is weighed and not found to have gained well, then pumping after feeding to measure residual would be reasonable, to determine adequacy of milk production.</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a:t>
            </a:fld>
            <a:endParaRPr lang="en-US"/>
          </a:p>
        </p:txBody>
      </p:sp>
    </p:spTree>
    <p:extLst>
      <p:ext uri="{BB962C8B-B14F-4D97-AF65-F5344CB8AC3E}">
        <p14:creationId xmlns:p14="http://schemas.microsoft.com/office/powerpoint/2010/main" val="217690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B</a:t>
            </a:r>
            <a:endParaRPr lang="en-US" dirty="0"/>
          </a:p>
          <a:p>
            <a:r>
              <a:rPr lang="en-US" dirty="0"/>
              <a:t>A is not correct, since the baby only gained 2 </a:t>
            </a:r>
            <a:r>
              <a:rPr lang="en-US" dirty="0" err="1"/>
              <a:t>oz</a:t>
            </a:r>
            <a:r>
              <a:rPr lang="en-US" dirty="0"/>
              <a:t> in 7 days. Even though the baby is not too far from birth weight, the most</a:t>
            </a:r>
            <a:r>
              <a:rPr lang="en-US" baseline="0" dirty="0"/>
              <a:t> recent weight gain is a problem.</a:t>
            </a:r>
          </a:p>
          <a:p>
            <a:r>
              <a:rPr lang="en-US" baseline="0" dirty="0"/>
              <a:t>C is not correct because it is possible that the baby is not transferring milk well, and there is plenty of milk in the breasts. We will talk about how to manage this problem later.</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8</a:t>
            </a:fld>
            <a:endParaRPr lang="en-US"/>
          </a:p>
        </p:txBody>
      </p:sp>
    </p:spTree>
    <p:extLst>
      <p:ext uri="{BB962C8B-B14F-4D97-AF65-F5344CB8AC3E}">
        <p14:creationId xmlns:p14="http://schemas.microsoft.com/office/powerpoint/2010/main" val="113531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C</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is incorrect because she feels that her milk production is adequate. If anything, she can express milk after feeding and supplement with expressed breastmilk as needed.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 incorrect- it can be hard to keep the baby awake at the breast. This is much easier said than done, and we also don’t know if this is the problem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 this is correct, the baby needs a weight check and to observe a feeding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If mom brings a breast pump, she could pump when she sees you to see how much milk she has left over.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9</a:t>
            </a:fld>
            <a:endParaRPr lang="en-US"/>
          </a:p>
        </p:txBody>
      </p:sp>
    </p:spTree>
    <p:extLst>
      <p:ext uri="{BB962C8B-B14F-4D97-AF65-F5344CB8AC3E}">
        <p14:creationId xmlns:p14="http://schemas.microsoft.com/office/powerpoint/2010/main" val="4159028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B</a:t>
            </a:r>
            <a:endParaRPr lang="en-US" dirty="0"/>
          </a:p>
          <a:p>
            <a:r>
              <a:rPr lang="en-US" dirty="0"/>
              <a:t>A is not correct. We don’t want the lactating parent to sleep</a:t>
            </a:r>
            <a:r>
              <a:rPr lang="en-US" baseline="0" dirty="0"/>
              <a:t> all night, since that will lead to a drop in milk production.</a:t>
            </a:r>
          </a:p>
          <a:p>
            <a:r>
              <a:rPr lang="en-US" baseline="0" dirty="0"/>
              <a:t>C- it is best to not cater to the baby staying awake all night. It is best to get the baby up regularly during the day so that the baby gets his days/nights turned around.</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10</a:t>
            </a:fld>
            <a:endParaRPr lang="en-US"/>
          </a:p>
        </p:txBody>
      </p:sp>
    </p:spTree>
    <p:extLst>
      <p:ext uri="{BB962C8B-B14F-4D97-AF65-F5344CB8AC3E}">
        <p14:creationId xmlns:p14="http://schemas.microsoft.com/office/powerpoint/2010/main" val="2308870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A</a:t>
            </a:r>
            <a:endParaRPr lang="en-US" dirty="0"/>
          </a:p>
          <a:p>
            <a:r>
              <a:rPr lang="en-US" dirty="0"/>
              <a:t>B- you cannot assume that this is a growth spurt. That diagnosis</a:t>
            </a:r>
            <a:r>
              <a:rPr lang="en-US" baseline="0" dirty="0"/>
              <a:t> is based on excluding other reasons for fussiness and less stooling. An evaluate is needed to address these concerns. </a:t>
            </a:r>
          </a:p>
          <a:p>
            <a:r>
              <a:rPr lang="en-US" baseline="0" dirty="0"/>
              <a:t>C- It is not likely that the baby is reacting to something in the milk. Also, this cannot be determined over the phone. They need to be seen for an evaluation to make sure the problem is not something like insufficient milk production.</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11</a:t>
            </a:fld>
            <a:endParaRPr lang="en-US"/>
          </a:p>
        </p:txBody>
      </p:sp>
    </p:spTree>
    <p:extLst>
      <p:ext uri="{BB962C8B-B14F-4D97-AF65-F5344CB8AC3E}">
        <p14:creationId xmlns:p14="http://schemas.microsoft.com/office/powerpoint/2010/main" val="298871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Correct Answer</a:t>
            </a:r>
            <a:r>
              <a:rPr lang="en-US" baseline="0" dirty="0"/>
              <a:t> is B</a:t>
            </a:r>
            <a:endParaRPr lang="en-US" dirty="0"/>
          </a:p>
          <a:p>
            <a:r>
              <a:rPr lang="en-US" dirty="0"/>
              <a:t>C is incorrect because if the baby wants</a:t>
            </a:r>
            <a:r>
              <a:rPr lang="en-US" baseline="0" dirty="0"/>
              <a:t> to suck all the time, the baby might not be taking enough calories. The baby needs to be weighed.</a:t>
            </a:r>
          </a:p>
          <a:p>
            <a:r>
              <a:rPr lang="en-US" baseline="0" dirty="0"/>
              <a:t>D- some people will answer D, and that is not entirely wrong. ‘A’ can be OK, to ask to talk to mom, as long as dad is not excluded from decision making.</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12</a:t>
            </a:fld>
            <a:endParaRPr lang="en-US"/>
          </a:p>
        </p:txBody>
      </p:sp>
    </p:spTree>
    <p:extLst>
      <p:ext uri="{BB962C8B-B14F-4D97-AF65-F5344CB8AC3E}">
        <p14:creationId xmlns:p14="http://schemas.microsoft.com/office/powerpoint/2010/main" val="1875825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Best Answer</a:t>
            </a:r>
            <a:r>
              <a:rPr lang="en-US" baseline="0" dirty="0"/>
              <a:t> is E</a:t>
            </a:r>
            <a:endParaRPr lang="en-US" dirty="0"/>
          </a:p>
          <a:p>
            <a:r>
              <a:rPr lang="en-US" dirty="0"/>
              <a:t>C</a:t>
            </a:r>
            <a:r>
              <a:rPr lang="en-US" baseline="0" dirty="0"/>
              <a:t> is incorrect- IF mom takes more than a 5-hour break over night during the first few months postpartum, her production may decrease significantly.</a:t>
            </a:r>
          </a:p>
          <a:p>
            <a:r>
              <a:rPr lang="en-US" baseline="0" dirty="0"/>
              <a:t>D- incorrect. She does not need to feed the baby every 3 hours over night. The baby should be fine to sleep for 5 hours over night at this point. Allowing the baby to sleep much longer at such a young age may be associated with insufficient infant growth, as the infant would be missing a feed or 2.</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2917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slide is put in now because the participants</a:t>
            </a:r>
            <a:r>
              <a:rPr lang="en-US" baseline="0" dirty="0"/>
              <a:t> already reviewed 1 triage tool in session 2, and will review more this session 4. This slide is a reminder that although the triage tools default to LCs and providers, not everyone has access to this level of care.</a:t>
            </a:r>
          </a:p>
          <a:p>
            <a:r>
              <a:rPr lang="en-US" baseline="0" dirty="0"/>
              <a:t>Ask participants if there are other levels of support that they know of in the community, so that participants can share this info with others</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14</a:t>
            </a:fld>
            <a:endParaRPr lang="en-US"/>
          </a:p>
        </p:txBody>
      </p:sp>
    </p:spTree>
    <p:extLst>
      <p:ext uri="{BB962C8B-B14F-4D97-AF65-F5344CB8AC3E}">
        <p14:creationId xmlns:p14="http://schemas.microsoft.com/office/powerpoint/2010/main" val="2390712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15</a:t>
            </a:fld>
            <a:endParaRPr lang="en-US"/>
          </a:p>
        </p:txBody>
      </p:sp>
    </p:spTree>
    <p:extLst>
      <p:ext uri="{BB962C8B-B14F-4D97-AF65-F5344CB8AC3E}">
        <p14:creationId xmlns:p14="http://schemas.microsoft.com/office/powerpoint/2010/main" val="1672278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There are myths out there about sore nipples. Nipples do not become ‘tougher’ or calloused with feeding.</a:t>
            </a:r>
          </a:p>
          <a:p>
            <a:r>
              <a:rPr lang="en-US" dirty="0"/>
              <a:t>A strong suck is not an issue. It has much more to do with how the vacuum is applied/where the nipple is in the baby’s mouth.</a:t>
            </a:r>
          </a:p>
          <a:p>
            <a:r>
              <a:rPr lang="en-US" dirty="0"/>
              <a:t>Nursing too long or too much should not cause sore nipples, if the latch and positioning are ideal to prevent nipple trauma.</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16</a:t>
            </a:fld>
            <a:endParaRPr lang="en-US"/>
          </a:p>
        </p:txBody>
      </p:sp>
    </p:spTree>
    <p:extLst>
      <p:ext uri="{BB962C8B-B14F-4D97-AF65-F5344CB8AC3E}">
        <p14:creationId xmlns:p14="http://schemas.microsoft.com/office/powerpoint/2010/main" val="2824272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eaLnBrk="1" hangingPunct="1">
              <a:defRPr/>
            </a:pPr>
            <a:r>
              <a:rPr lang="en-US" dirty="0"/>
              <a:t>Several studies have been done looking to see how common sore nipples are in nursing women.</a:t>
            </a:r>
          </a:p>
          <a:p>
            <a:pPr lvl="1" eaLnBrk="1" hangingPunct="1">
              <a:defRPr/>
            </a:pPr>
            <a:r>
              <a:rPr lang="en-US" dirty="0"/>
              <a:t>The incidence of sore nipples varies depending on the study, found to be 11-96% of all women have nipple pain at some point (Blair A. et al </a:t>
            </a:r>
            <a:r>
              <a:rPr lang="en-US" dirty="0" err="1"/>
              <a:t>Brfeed</a:t>
            </a:r>
            <a:r>
              <a:rPr lang="en-US" dirty="0"/>
              <a:t> Review  2003)</a:t>
            </a:r>
          </a:p>
          <a:p>
            <a:pPr lvl="1" eaLnBrk="1" hangingPunct="1">
              <a:defRPr/>
            </a:pPr>
            <a:r>
              <a:rPr lang="en-US" dirty="0"/>
              <a:t>In one study, 43% of mothers had sore nipples at hospital D/C (Oliveira JHL 22(3) 2006)</a:t>
            </a:r>
          </a:p>
          <a:p>
            <a:pPr lvl="1" eaLnBrk="1" hangingPunct="1">
              <a:defRPr/>
            </a:pPr>
            <a:r>
              <a:rPr lang="en-US" dirty="0"/>
              <a:t>In addition, it has been found that 73-76% of new moms had sore nipples at 3 days pp, with 19-26% having cracks. (</a:t>
            </a:r>
            <a:r>
              <a:rPr lang="en-US" dirty="0" err="1"/>
              <a:t>Centuori</a:t>
            </a:r>
            <a:r>
              <a:rPr lang="en-US" dirty="0"/>
              <a:t> JHL 15(2) 1999)</a:t>
            </a:r>
          </a:p>
          <a:p>
            <a:pPr lvl="1" eaLnBrk="1" hangingPunct="1">
              <a:defRPr/>
            </a:pP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17</a:t>
            </a:fld>
            <a:endParaRPr lang="en-US"/>
          </a:p>
        </p:txBody>
      </p:sp>
    </p:spTree>
    <p:extLst>
      <p:ext uri="{BB962C8B-B14F-4D97-AF65-F5344CB8AC3E}">
        <p14:creationId xmlns:p14="http://schemas.microsoft.com/office/powerpoint/2010/main" val="2136636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causes of nipple pain. We are going to go thru these different causes. However, we won’t talk about pregnancy. It is important to know that pregnancy can cause nipple pain, and pregnancy can happen even if the parent has not started menstruating yet.</a:t>
            </a:r>
          </a:p>
        </p:txBody>
      </p:sp>
      <p:sp>
        <p:nvSpPr>
          <p:cNvPr id="4" name="Slide Number Placeholder 3"/>
          <p:cNvSpPr>
            <a:spLocks noGrp="1"/>
          </p:cNvSpPr>
          <p:nvPr>
            <p:ph type="sldNum" sz="quarter" idx="5"/>
          </p:nvPr>
        </p:nvSpPr>
        <p:spPr/>
        <p:txBody>
          <a:bodyPr/>
          <a:lstStyle/>
          <a:p>
            <a:fld id="{856AAD7E-0EDC-4FF0-8AAE-5FE0F31ECC7B}" type="slidenum">
              <a:rPr lang="en-US" smtClean="0"/>
              <a:t>18</a:t>
            </a:fld>
            <a:endParaRPr lang="en-US"/>
          </a:p>
        </p:txBody>
      </p:sp>
    </p:spTree>
    <p:extLst>
      <p:ext uri="{BB962C8B-B14F-4D97-AF65-F5344CB8AC3E}">
        <p14:creationId xmlns:p14="http://schemas.microsoft.com/office/powerpoint/2010/main" val="3480821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lnSpc>
                <a:spcPct val="90000"/>
              </a:lnSpc>
            </a:pPr>
            <a:r>
              <a:rPr lang="en-US" dirty="0"/>
              <a:t>We discussed engorgement in detail in session 3. </a:t>
            </a:r>
          </a:p>
          <a:p>
            <a:pPr eaLnBrk="1" hangingPunct="1">
              <a:lnSpc>
                <a:spcPct val="90000"/>
              </a:lnSpc>
            </a:pPr>
            <a:r>
              <a:rPr lang="en-US" baseline="0" dirty="0"/>
              <a:t>Engorgement by itself does not cause sore nipples, but engorgement makes it very hard for the baby to latch on deeply. A shallow latch will cause nipple soreness/trauma.</a:t>
            </a:r>
          </a:p>
          <a:p>
            <a:pPr eaLnBrk="1" hangingPunct="1">
              <a:lnSpc>
                <a:spcPct val="90000"/>
              </a:lnSpc>
            </a:pPr>
            <a:r>
              <a:rPr lang="en-US" baseline="0" dirty="0"/>
              <a:t>As you know, engorgement occurs when the milk ‘comes in’ on days 3-5 post.</a:t>
            </a:r>
          </a:p>
          <a:p>
            <a:pPr eaLnBrk="1" hangingPunct="1">
              <a:lnSpc>
                <a:spcPct val="90000"/>
              </a:lnSpc>
            </a:pPr>
            <a:r>
              <a:rPr lang="en-US" baseline="0" dirty="0"/>
              <a:t>This is one of the most  common times that women will say that they develop sore nipples.</a:t>
            </a:r>
            <a:endParaRPr lang="en-US" dirty="0"/>
          </a:p>
          <a:p>
            <a:pPr eaLnBrk="1" hangingPunct="1">
              <a:lnSpc>
                <a:spcPct val="90000"/>
              </a:lnSpc>
            </a:pPr>
            <a:r>
              <a:rPr lang="en-US" dirty="0"/>
              <a:t>Because the breasts are so full and firm, the baby has trouble latching deeply onto</a:t>
            </a:r>
            <a:r>
              <a:rPr lang="en-US" baseline="0" dirty="0"/>
              <a:t> the breast, as we discussed before.</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19</a:t>
            </a:fld>
            <a:endParaRPr lang="en-US"/>
          </a:p>
        </p:txBody>
      </p:sp>
    </p:spTree>
    <p:extLst>
      <p:ext uri="{BB962C8B-B14F-4D97-AF65-F5344CB8AC3E}">
        <p14:creationId xmlns:p14="http://schemas.microsoft.com/office/powerpoint/2010/main" val="3124608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lnSpc>
                <a:spcPct val="90000"/>
              </a:lnSpc>
            </a:pPr>
            <a:r>
              <a:rPr lang="en-US" b="1" baseline="0" dirty="0"/>
              <a:t>Just as a review of session 3, </a:t>
            </a:r>
            <a:r>
              <a:rPr lang="en-US" baseline="0" dirty="0"/>
              <a:t>the </a:t>
            </a:r>
            <a:r>
              <a:rPr lang="en-US" dirty="0"/>
              <a:t>General</a:t>
            </a:r>
            <a:r>
              <a:rPr lang="en-US" baseline="0" dirty="0"/>
              <a:t> principles include:</a:t>
            </a:r>
            <a:endParaRPr lang="en-US" dirty="0"/>
          </a:p>
          <a:p>
            <a:pPr eaLnBrk="1" hangingPunct="1">
              <a:lnSpc>
                <a:spcPct val="90000"/>
              </a:lnSpc>
            </a:pPr>
            <a:r>
              <a:rPr lang="en-US" dirty="0"/>
              <a:t>Use heat before nursing</a:t>
            </a:r>
            <a:r>
              <a:rPr lang="en-US" baseline="0" dirty="0"/>
              <a:t> to promote milk flow</a:t>
            </a:r>
          </a:p>
          <a:p>
            <a:pPr eaLnBrk="1" hangingPunct="1">
              <a:lnSpc>
                <a:spcPct val="90000"/>
              </a:lnSpc>
            </a:pPr>
            <a:r>
              <a:rPr lang="en-US" baseline="0" dirty="0"/>
              <a:t>Cold </a:t>
            </a:r>
            <a:r>
              <a:rPr lang="en-US" dirty="0"/>
              <a:t>compresses in between nursing to</a:t>
            </a:r>
            <a:r>
              <a:rPr lang="en-US" baseline="0" dirty="0"/>
              <a:t> reduce edema</a:t>
            </a:r>
          </a:p>
          <a:p>
            <a:pPr eaLnBrk="1" hangingPunct="1">
              <a:lnSpc>
                <a:spcPct val="90000"/>
              </a:lnSpc>
            </a:pPr>
            <a:r>
              <a:rPr lang="en-US" baseline="0" dirty="0"/>
              <a:t>Reverse Pressure Softening</a:t>
            </a:r>
          </a:p>
          <a:p>
            <a:pPr eaLnBrk="1" hangingPunct="1">
              <a:lnSpc>
                <a:spcPct val="90000"/>
              </a:lnSpc>
            </a:pPr>
            <a:r>
              <a:rPr lang="en-US" baseline="0" dirty="0"/>
              <a:t>Breast lymphatic massage before feeding/pumping</a:t>
            </a:r>
          </a:p>
          <a:p>
            <a:pPr eaLnBrk="1" hangingPunct="1">
              <a:lnSpc>
                <a:spcPct val="90000"/>
              </a:lnSpc>
            </a:pPr>
            <a:r>
              <a:rPr lang="en-US" baseline="0" dirty="0"/>
              <a:t>Hand express some colostrum before latch.</a:t>
            </a:r>
          </a:p>
          <a:p>
            <a:pPr eaLnBrk="1" hangingPunct="1">
              <a:lnSpc>
                <a:spcPct val="90000"/>
              </a:lnSpc>
            </a:pPr>
            <a:r>
              <a:rPr lang="en-US" baseline="0" dirty="0"/>
              <a:t>Prevent engorgement by nursing frequently.</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20</a:t>
            </a:fld>
            <a:endParaRPr lang="en-US"/>
          </a:p>
        </p:txBody>
      </p:sp>
    </p:spTree>
    <p:extLst>
      <p:ext uri="{BB962C8B-B14F-4D97-AF65-F5344CB8AC3E}">
        <p14:creationId xmlns:p14="http://schemas.microsoft.com/office/powerpoint/2010/main" val="2087175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nipple has a severe wound at the tip. This is certainly due to the way the baby is nursing. The baby is nursing shallowly, just on the tip of the nipple. The baby should be latched to the breast so that the nipple is far back into the baby’s mouth. </a:t>
            </a:r>
          </a:p>
          <a:p>
            <a:r>
              <a:rPr lang="en-US" dirty="0"/>
              <a:t>We need to recommend moist wound healing and evaluate for engorgement,  positioning, and latch to determine why the baby is nursing so shallowly. It is also possible that the parent may need to pump for a few days until the infant’s issues can be sorted out, engorgement managed, and nipple trauma is resolved.</a:t>
            </a:r>
          </a:p>
        </p:txBody>
      </p:sp>
      <p:sp>
        <p:nvSpPr>
          <p:cNvPr id="4" name="Slide Number Placeholder 3"/>
          <p:cNvSpPr>
            <a:spLocks noGrp="1"/>
          </p:cNvSpPr>
          <p:nvPr>
            <p:ph type="sldNum" sz="quarter" idx="5"/>
          </p:nvPr>
        </p:nvSpPr>
        <p:spPr/>
        <p:txBody>
          <a:bodyPr/>
          <a:lstStyle/>
          <a:p>
            <a:fld id="{856AAD7E-0EDC-4FF0-8AAE-5FE0F31ECC7B}" type="slidenum">
              <a:rPr lang="en-US" smtClean="0"/>
              <a:t>21</a:t>
            </a:fld>
            <a:endParaRPr lang="en-US"/>
          </a:p>
        </p:txBody>
      </p:sp>
    </p:spTree>
    <p:extLst>
      <p:ext uri="{BB962C8B-B14F-4D97-AF65-F5344CB8AC3E}">
        <p14:creationId xmlns:p14="http://schemas.microsoft.com/office/powerpoint/2010/main" val="3318145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defRPr/>
            </a:pPr>
            <a:r>
              <a:rPr lang="en-US" b="1" dirty="0"/>
              <a:t>Nipple Wound Treatment (This is a picture of a scabbed nipple)</a:t>
            </a:r>
          </a:p>
          <a:p>
            <a:pPr>
              <a:defRPr/>
            </a:pPr>
            <a:r>
              <a:rPr lang="en-US" b="0" dirty="0"/>
              <a:t>Moist wound healing is the medical principle in wound care.</a:t>
            </a:r>
          </a:p>
          <a:p>
            <a:pPr>
              <a:defRPr/>
            </a:pPr>
            <a:r>
              <a:rPr lang="en-US" b="0" dirty="0"/>
              <a:t>Treat nipple wounds like any other wound, such as a burn or skin abrasion. By keeping wounds covered with a moist substance and a nonstick cover, the wound will not stick to the bra or breast pad. This is important, because if the nipple sticks to the bra or breast pad, the wound is re-injured every time mom removes the bra flap or breast pad. Scabbing delays healing, and moist wound healing prevents scabbing. Keeping the nipple wound covered with moist wound healing also decreases nipple pain and sensitivity between times of nursing or pumping.</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22</a:t>
            </a:fld>
            <a:endParaRPr lang="en-US"/>
          </a:p>
        </p:txBody>
      </p:sp>
    </p:spTree>
    <p:extLst>
      <p:ext uri="{BB962C8B-B14F-4D97-AF65-F5344CB8AC3E}">
        <p14:creationId xmlns:p14="http://schemas.microsoft.com/office/powerpoint/2010/main" val="689101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DE0CB-CBA5-91F1-8AF7-3E88C9080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D39E1-AABA-4AD9-102F-9C7EB8BDB19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EDD128B-5A42-BBB3-8611-994F4554FE38}"/>
              </a:ext>
            </a:extLst>
          </p:cNvPr>
          <p:cNvSpPr>
            <a:spLocks noGrp="1"/>
          </p:cNvSpPr>
          <p:nvPr>
            <p:ph type="body" idx="1"/>
          </p:nvPr>
        </p:nvSpPr>
        <p:spPr/>
        <p:txBody>
          <a:bodyPr/>
          <a:lstStyle/>
          <a:p>
            <a:pPr>
              <a:defRPr/>
            </a:pPr>
            <a:r>
              <a:rPr lang="en-US" b="1" dirty="0"/>
              <a:t>Options for Moist Wound Healing</a:t>
            </a:r>
          </a:p>
          <a:p>
            <a:r>
              <a:rPr lang="en-US" dirty="0"/>
              <a:t>This photo is used to show that we typically use nonstick covers over wounds, often with something moist like ointment or Vaseline.</a:t>
            </a:r>
          </a:p>
          <a:p>
            <a:r>
              <a:rPr lang="en-US" dirty="0"/>
              <a:t>Moist barrier options include coconut oil, olive oil, lanolin, a commercial nipple balm, or medicinal honey. Lanolin can cause skin dermatitis, as many people are allergic to it. APNO, also known as all-purpose nipple ointment, is a common concoction of topical steroid/antifungal/antibacterial creams. Steroids, antifungals and antibiotic ointments have no role in the healing of wounds from trauma.</a:t>
            </a:r>
          </a:p>
          <a:p>
            <a:r>
              <a:rPr lang="en-US" dirty="0"/>
              <a:t>Nonstick covers can include commercial nonstick pads, medicinal foam pads, or even parchment paper. It would be best to avoid covers with tape because the tape may irritate the breast skin.</a:t>
            </a:r>
          </a:p>
        </p:txBody>
      </p:sp>
      <p:sp>
        <p:nvSpPr>
          <p:cNvPr id="4" name="Slide Number Placeholder 3">
            <a:extLst>
              <a:ext uri="{FF2B5EF4-FFF2-40B4-BE49-F238E27FC236}">
                <a16:creationId xmlns:a16="http://schemas.microsoft.com/office/drawing/2014/main" id="{52506507-8791-9DE5-AD35-D137C6BD0DB2}"/>
              </a:ext>
            </a:extLst>
          </p:cNvPr>
          <p:cNvSpPr>
            <a:spLocks noGrp="1"/>
          </p:cNvSpPr>
          <p:nvPr>
            <p:ph type="sldNum" sz="quarter" idx="10"/>
          </p:nvPr>
        </p:nvSpPr>
        <p:spPr/>
        <p:txBody>
          <a:bodyPr/>
          <a:lstStyle/>
          <a:p>
            <a:fld id="{856AAD7E-0EDC-4FF0-8AAE-5FE0F31ECC7B}" type="slidenum">
              <a:rPr lang="en-US" smtClean="0"/>
              <a:t>23</a:t>
            </a:fld>
            <a:endParaRPr lang="en-US"/>
          </a:p>
        </p:txBody>
      </p:sp>
    </p:spTree>
    <p:extLst>
      <p:ext uri="{BB962C8B-B14F-4D97-AF65-F5344CB8AC3E}">
        <p14:creationId xmlns:p14="http://schemas.microsoft.com/office/powerpoint/2010/main" val="4216507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Sore Nipples Triage Tool- Session 4</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is your second baby</a:t>
            </a:r>
          </a:p>
          <a:p>
            <a:pPr lvl="0"/>
            <a:r>
              <a:rPr lang="en-US" sz="1200" kern="1200" dirty="0">
                <a:solidFill>
                  <a:schemeClr val="tx1"/>
                </a:solidFill>
                <a:effectLst/>
                <a:latin typeface="+mn-lt"/>
                <a:ea typeface="+mn-ea"/>
                <a:cs typeface="+mn-cs"/>
              </a:rPr>
              <a:t>Your baby is 3 weeks old</a:t>
            </a:r>
          </a:p>
          <a:p>
            <a:pPr lvl="0"/>
            <a:r>
              <a:rPr lang="en-US" sz="1200" kern="1200" dirty="0">
                <a:solidFill>
                  <a:schemeClr val="tx1"/>
                </a:solidFill>
                <a:effectLst/>
                <a:latin typeface="+mn-lt"/>
                <a:ea typeface="+mn-ea"/>
                <a:cs typeface="+mn-cs"/>
              </a:rPr>
              <a:t>You had cracks of your nipples in the hospital, then the pain seemed to improve, and now the nipples hurt again. The cracks are not healed yet. It hurts to latch the baby on. You don’t know if you can keep nursing the baby with this degree of pain.</a:t>
            </a:r>
          </a:p>
          <a:p>
            <a:pPr lvl="0"/>
            <a:r>
              <a:rPr lang="en-US" sz="1200" kern="1200" dirty="0">
                <a:solidFill>
                  <a:schemeClr val="tx1"/>
                </a:solidFill>
                <a:effectLst/>
                <a:latin typeface="+mn-lt"/>
                <a:ea typeface="+mn-ea"/>
                <a:cs typeface="+mn-cs"/>
              </a:rPr>
              <a:t>You don’t have a fever, redness or swelling</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24</a:t>
            </a:fld>
            <a:endParaRPr lang="en-US"/>
          </a:p>
        </p:txBody>
      </p:sp>
    </p:spTree>
    <p:extLst>
      <p:ext uri="{BB962C8B-B14F-4D97-AF65-F5344CB8AC3E}">
        <p14:creationId xmlns:p14="http://schemas.microsoft.com/office/powerpoint/2010/main" val="1971628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6AAD7E-0EDC-4FF0-8AAE-5FE0F31ECC7B}" type="slidenum">
              <a:rPr lang="en-US" smtClean="0"/>
              <a:t>25</a:t>
            </a:fld>
            <a:endParaRPr lang="en-US"/>
          </a:p>
        </p:txBody>
      </p:sp>
    </p:spTree>
    <p:extLst>
      <p:ext uri="{BB962C8B-B14F-4D97-AF65-F5344CB8AC3E}">
        <p14:creationId xmlns:p14="http://schemas.microsoft.com/office/powerpoint/2010/main" val="4089167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some pieces of advice that can help this parent right away, to decrease their pain?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Try taking something OTC for pain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Nonstick covers with a moist wound barrier such as a nipple balm, coconut/olive oil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Try just pumping</a:t>
            </a:r>
          </a:p>
          <a:p>
            <a:r>
              <a:rPr lang="en-US" sz="1200" kern="1200" dirty="0">
                <a:solidFill>
                  <a:schemeClr val="tx1"/>
                </a:solidFill>
                <a:effectLst/>
                <a:latin typeface="+mn-lt"/>
                <a:ea typeface="+mn-ea"/>
                <a:cs typeface="+mn-cs"/>
              </a:rPr>
              <a:t>What are things that you can do as a breastfeeding champion to help this parent, if they comes in to see you?</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Make sure latch is deep and baby is positioned properly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Teach how to use their pump</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Teach how to break the seal when taking the baby off the breast</a:t>
            </a:r>
          </a:p>
        </p:txBody>
      </p:sp>
      <p:sp>
        <p:nvSpPr>
          <p:cNvPr id="4" name="Slide Number Placeholder 3"/>
          <p:cNvSpPr>
            <a:spLocks noGrp="1"/>
          </p:cNvSpPr>
          <p:nvPr>
            <p:ph type="sldNum" sz="quarter" idx="10"/>
          </p:nvPr>
        </p:nvSpPr>
        <p:spPr/>
        <p:txBody>
          <a:bodyPr/>
          <a:lstStyle/>
          <a:p>
            <a:fld id="{856AAD7E-0EDC-4FF0-8AAE-5FE0F31ECC7B}" type="slidenum">
              <a:rPr lang="en-US" smtClean="0"/>
              <a:t>26</a:t>
            </a:fld>
            <a:endParaRPr lang="en-US"/>
          </a:p>
        </p:txBody>
      </p:sp>
    </p:spTree>
    <p:extLst>
      <p:ext uri="{BB962C8B-B14F-4D97-AF65-F5344CB8AC3E}">
        <p14:creationId xmlns:p14="http://schemas.microsoft.com/office/powerpoint/2010/main" val="593191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chart demonstrates typical management strategies that lactation consultants</a:t>
            </a:r>
            <a:r>
              <a:rPr lang="en-US" baseline="0" dirty="0"/>
              <a:t> use for certain problems that cause traumatic nipple pain.</a:t>
            </a:r>
          </a:p>
          <a:p>
            <a:r>
              <a:rPr lang="en-US" baseline="0" dirty="0"/>
              <a:t>You don’t need to go over these in detail, but perhaps explain a few problems and solutions very briefly. </a:t>
            </a:r>
          </a:p>
          <a:p>
            <a:r>
              <a:rPr lang="en-US" baseline="0" dirty="0"/>
              <a:t>The goal of this slide is for the instructor to demonstrate to attendees that  there are more advanced issues that lactation consultants deal with, which are beyond the scope of this training course.</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27</a:t>
            </a:fld>
            <a:endParaRPr lang="en-US"/>
          </a:p>
        </p:txBody>
      </p:sp>
    </p:spTree>
    <p:extLst>
      <p:ext uri="{BB962C8B-B14F-4D97-AF65-F5344CB8AC3E}">
        <p14:creationId xmlns:p14="http://schemas.microsoft.com/office/powerpoint/2010/main" val="3154394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an example of a tongue tie before and after clipping</a:t>
            </a:r>
            <a:endParaRPr lang="en-US" baseline="0" dirty="0"/>
          </a:p>
          <a:p>
            <a:r>
              <a:rPr lang="en-US" baseline="0" dirty="0"/>
              <a:t>A tongue tie is a common reason why infant latch and suck can cause nipple trauma. The baby cannot extend the tongue far out beyond the lower gum line,</a:t>
            </a:r>
          </a:p>
          <a:p>
            <a:r>
              <a:rPr lang="en-US" baseline="0" dirty="0"/>
              <a:t>So the nipple is not swept back deeply into the mouth.</a:t>
            </a:r>
          </a:p>
          <a:p>
            <a:r>
              <a:rPr lang="en-US" baseline="0" dirty="0"/>
              <a:t>Instead, the nipple is caught between the tongue and the hard palate, causing trauma.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0235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picture of</a:t>
            </a:r>
            <a:r>
              <a:rPr lang="en-US" baseline="0" dirty="0"/>
              <a:t> a tongue tie before and after laser treatment</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29</a:t>
            </a:fld>
            <a:endParaRPr lang="en-US"/>
          </a:p>
        </p:txBody>
      </p:sp>
    </p:spTree>
    <p:extLst>
      <p:ext uri="{BB962C8B-B14F-4D97-AF65-F5344CB8AC3E}">
        <p14:creationId xmlns:p14="http://schemas.microsoft.com/office/powerpoint/2010/main" val="3111135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are 2 other examples</a:t>
            </a:r>
            <a:r>
              <a:rPr lang="en-US" baseline="0" dirty="0"/>
              <a:t> of tongue tie, both of which extend to the tip of the tongue.. On the right side, you can see that the tongue tie is much thicker than the left. The person on the R is also older (has teeth)</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30</a:t>
            </a:fld>
            <a:endParaRPr lang="en-US"/>
          </a:p>
        </p:txBody>
      </p:sp>
    </p:spTree>
    <p:extLst>
      <p:ext uri="{BB962C8B-B14F-4D97-AF65-F5344CB8AC3E}">
        <p14:creationId xmlns:p14="http://schemas.microsoft.com/office/powerpoint/2010/main" val="2015094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Hyperlactation is a common cause of sore nipples and sore breasts.</a:t>
            </a:r>
          </a:p>
          <a:p>
            <a:r>
              <a:rPr lang="en-US" dirty="0"/>
              <a:t>The pain is mainly present when the breasts feel full. Pain improves after feeding, when breasts are less full.</a:t>
            </a:r>
          </a:p>
          <a:p>
            <a:r>
              <a:rPr lang="en-US" dirty="0"/>
              <a:t>People with hyperlactation have a higher risk of mastitis because they are often not emptying their breasts as completely and/or as often as others who have milk production that is well matched to the infant’s needs.</a:t>
            </a:r>
          </a:p>
          <a:p>
            <a:r>
              <a:rPr lang="en-US" dirty="0"/>
              <a:t>Sometimes the milk can appears stringy or have mucous globs.</a:t>
            </a:r>
          </a:p>
          <a:p>
            <a:r>
              <a:rPr lang="en-US" dirty="0"/>
              <a:t>Infant often have symptoms when the milk production is high- the milk flow can be brisk and heavy, leading the infant to coughing and gasping during letdown. Because of the high production they will typically feed from just 1 side.</a:t>
            </a:r>
          </a:p>
          <a:p>
            <a:r>
              <a:rPr lang="en-US" dirty="0"/>
              <a:t>People identify high production when they pump high volumes. Typical milk production is around 3-5 oz (90-150ml) every 3 hours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151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next several slides we are going to discuss how over production of milk, relative to milk removal, can lead to clogged ducts and mastitis</a:t>
            </a:r>
          </a:p>
        </p:txBody>
      </p:sp>
      <p:sp>
        <p:nvSpPr>
          <p:cNvPr id="4" name="Slide Number Placeholder 3"/>
          <p:cNvSpPr>
            <a:spLocks noGrp="1"/>
          </p:cNvSpPr>
          <p:nvPr>
            <p:ph type="sldNum" sz="quarter" idx="5"/>
          </p:nvPr>
        </p:nvSpPr>
        <p:spPr/>
        <p:txBody>
          <a:bodyPr/>
          <a:lstStyle/>
          <a:p>
            <a:fld id="{856AAD7E-0EDC-4FF0-8AAE-5FE0F31ECC7B}" type="slidenum">
              <a:rPr lang="en-US" smtClean="0"/>
              <a:t>32</a:t>
            </a:fld>
            <a:endParaRPr lang="en-US"/>
          </a:p>
        </p:txBody>
      </p:sp>
    </p:spTree>
    <p:extLst>
      <p:ext uri="{BB962C8B-B14F-4D97-AF65-F5344CB8AC3E}">
        <p14:creationId xmlns:p14="http://schemas.microsoft.com/office/powerpoint/2010/main" val="506719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 is a normal alveolus, lined with cells that make milk. The milk globules are excreted into the center of the alveolus, and the milk is expelled thru the duct (at the top).</a:t>
            </a:r>
          </a:p>
          <a:p>
            <a:r>
              <a:rPr lang="en-US" dirty="0"/>
              <a:t>On the R is an alveolus that is overfull, to the point that milk leaked out between the cells, to the area outside of the alveolus. This area is called the interstitial tissue. When milk leaks into the interstitial tissue, swelling occurs, making it hard for milk to leave thru the duct. This is, essentially, a clogged duct.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7376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What are clogged ducts?</a:t>
            </a:r>
          </a:p>
          <a:p>
            <a:r>
              <a:rPr lang="en-US" b="0" dirty="0"/>
              <a:t>These are regions where there is swelling in the breast tissue. The swelling makes it impossible for the milk to flow thru the ducts. It is essentially a localized area of engorgement. There is no such thing as a plug inside of a duct. The photo in this slide is a real microscopy view of breast tissue. You can see how numerous and tiny the ducts are. The white hand-drawn region is meant to portray an area of swelling due to milk production in that region being higher than what is being removed, causing milk to spill from the alveoli to the interstitial region.</a:t>
            </a:r>
          </a:p>
        </p:txBody>
      </p:sp>
      <p:sp>
        <p:nvSpPr>
          <p:cNvPr id="4" name="Slide Number Placeholder 3"/>
          <p:cNvSpPr>
            <a:spLocks noGrp="1"/>
          </p:cNvSpPr>
          <p:nvPr>
            <p:ph type="sldNum" sz="quarter" idx="10"/>
          </p:nvPr>
        </p:nvSpPr>
        <p:spPr/>
        <p:txBody>
          <a:bodyPr/>
          <a:lstStyle/>
          <a:p>
            <a:fld id="{856AAD7E-0EDC-4FF0-8AAE-5FE0F31ECC7B}" type="slidenum">
              <a:rPr lang="en-US" smtClean="0"/>
              <a:t>34</a:t>
            </a:fld>
            <a:endParaRPr lang="en-US"/>
          </a:p>
        </p:txBody>
      </p:sp>
    </p:spTree>
    <p:extLst>
      <p:ext uri="{BB962C8B-B14F-4D97-AF65-F5344CB8AC3E}">
        <p14:creationId xmlns:p14="http://schemas.microsoft.com/office/powerpoint/2010/main" val="21828533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lnSpc>
                <a:spcPct val="90000"/>
              </a:lnSpc>
            </a:pPr>
            <a:r>
              <a:rPr lang="en-US" b="1" baseline="0" dirty="0"/>
              <a:t>Have them answer this first, then the risk factors will be discussed in the next slide.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2520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Risk factors for clogged ducts include: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High milk production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Situations when there is higher milk production than what is being removed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Returning to work or maternal/infant separation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Women who are separated from their babies don’t remove milk as well using a pump as they do when the baby nurses. This lack of good milk removal increases the risk of clogged ducts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Longer duration of sleeping over night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also creates a situation of higher milk produced than what is being removed. Many women will wake up feeling as though they have mastitis. They have areas of swelling that have occurred over night.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Irregular feeding pattern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Some women who feed on an irregular schedule might go long periods of time with too much fullness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Restrictive clothing/underwire bra/seat belt/pump flange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Any situation that prevents milk removal increases the risk of clogs. Some restrictive clothing might make it hard to achieve adequate milk removal in some areas of the breasts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503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Symptoms of Plugged Ducts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1" dirty="0"/>
              <a:t>Tender localized area of fullness.</a:t>
            </a:r>
            <a:r>
              <a:rPr lang="en-US" sz="1200" b="1" kern="1200" dirty="0">
                <a:solidFill>
                  <a:schemeClr val="tx1"/>
                </a:solidFill>
                <a:effectLst/>
                <a:latin typeface="+mn-lt"/>
                <a:ea typeface="+mn-ea"/>
                <a:cs typeface="+mn-cs"/>
              </a:rPr>
              <a:t> </a:t>
            </a:r>
            <a:endParaRPr lang="en-US" b="1" dirty="0"/>
          </a:p>
          <a:p>
            <a:pPr lvl="1"/>
            <a:r>
              <a:rPr lang="en-US" baseline="0" dirty="0"/>
              <a:t>Lactating individuals</a:t>
            </a:r>
            <a:r>
              <a:rPr lang="en-US" b="0" baseline="0" dirty="0"/>
              <a:t> will feel this in one area of the breast, sometimes in a pie-shaped area of the breast</a:t>
            </a:r>
            <a:endParaRPr lang="en-US" b="0" dirty="0"/>
          </a:p>
          <a:p>
            <a:pPr lvl="1"/>
            <a:r>
              <a:rPr lang="en-US" b="1" dirty="0"/>
              <a:t>Pain radiates to/from the nipple during nursing</a:t>
            </a:r>
            <a:endParaRPr lang="en-US" b="0" dirty="0"/>
          </a:p>
          <a:p>
            <a:pPr lvl="1"/>
            <a:r>
              <a:rPr lang="en-US" b="1" dirty="0"/>
              <a:t>No breast redness or fever</a:t>
            </a:r>
          </a:p>
          <a:p>
            <a:pPr lvl="1"/>
            <a:r>
              <a:rPr lang="en-US" b="0" dirty="0"/>
              <a:t>A plug</a:t>
            </a:r>
            <a:r>
              <a:rPr lang="en-US" b="0" baseline="0" dirty="0"/>
              <a:t>ged area will have redness with fever if there is an infection. If there is not an infection, the parent should not have redness or fever</a:t>
            </a:r>
            <a:endParaRPr lang="en-US" b="0" dirty="0"/>
          </a:p>
          <a:p>
            <a:pPr lvl="1"/>
            <a:r>
              <a:rPr lang="en-US" b="1" dirty="0"/>
              <a:t>Drop in milk production because the breast does not fully drain</a:t>
            </a:r>
          </a:p>
          <a:p>
            <a:r>
              <a:rPr lang="en-US" baseline="0" dirty="0"/>
              <a:t>          These parents notice that the milk production has slowed. It is harder to express sufficient milk from the area that is not draining well</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37</a:t>
            </a:fld>
            <a:endParaRPr lang="en-US"/>
          </a:p>
        </p:txBody>
      </p:sp>
    </p:spTree>
    <p:extLst>
      <p:ext uri="{BB962C8B-B14F-4D97-AF65-F5344CB8AC3E}">
        <p14:creationId xmlns:p14="http://schemas.microsoft.com/office/powerpoint/2010/main" val="3603850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Treatment of Clogged Ducts</a:t>
            </a:r>
          </a:p>
          <a:p>
            <a:pPr lvl="1"/>
            <a:r>
              <a:rPr lang="en-US" b="1" dirty="0"/>
              <a:t>Rest</a:t>
            </a:r>
          </a:p>
          <a:p>
            <a:pPr lvl="1"/>
            <a:r>
              <a:rPr lang="en-US" b="1" dirty="0"/>
              <a:t>Adequate nursing/pumping</a:t>
            </a:r>
          </a:p>
          <a:p>
            <a:pPr lvl="1"/>
            <a:r>
              <a:rPr lang="en-US" b="0" dirty="0"/>
              <a:t>Use the best strategy to remove milk and stay on the same nursing or pumping schedule. Do not increase demand, as this can increase swelling.</a:t>
            </a:r>
          </a:p>
          <a:p>
            <a:pPr lvl="1"/>
            <a:r>
              <a:rPr lang="en-US" b="1" dirty="0"/>
              <a:t>Heat and avoid massaging the area</a:t>
            </a:r>
          </a:p>
          <a:p>
            <a:pPr lvl="1"/>
            <a:r>
              <a:rPr lang="en-US" b="0" dirty="0"/>
              <a:t>Cool compresses can reduce swelling in the region.</a:t>
            </a:r>
            <a:endParaRPr lang="en-US" b="0" baseline="0" dirty="0"/>
          </a:p>
          <a:p>
            <a:pPr lvl="1"/>
            <a:r>
              <a:rPr lang="en-US" b="1" baseline="0" dirty="0"/>
              <a:t>Ultrasound therapy</a:t>
            </a:r>
          </a:p>
          <a:p>
            <a:pPr lvl="1"/>
            <a:r>
              <a:rPr lang="en-US" b="0" baseline="0" dirty="0"/>
              <a:t>In some places, physical therapists are providing ultrasound therapy for plugged ducts</a:t>
            </a:r>
            <a:endParaRPr lang="en-US" b="0" dirty="0"/>
          </a:p>
          <a:p>
            <a:pPr lvl="1"/>
            <a:r>
              <a:rPr lang="en-US" b="1" dirty="0"/>
              <a:t>Vary nursing positions</a:t>
            </a:r>
          </a:p>
          <a:p>
            <a:pPr lvl="1"/>
            <a:r>
              <a:rPr lang="en-US" b="0" dirty="0"/>
              <a:t>Babies may be more effective at removing milk than the pump is, and varying positions may help.</a:t>
            </a:r>
          </a:p>
          <a:p>
            <a:pPr lvl="1"/>
            <a:r>
              <a:rPr lang="en-US" b="1" dirty="0"/>
              <a:t>If the swollen region does not resolve in 48 hours, the parent needs to be seen, to r/o an abscess, galactocele or other mass.</a:t>
            </a:r>
          </a:p>
          <a:p>
            <a:pPr lvl="1"/>
            <a:r>
              <a:rPr lang="en-US" b="0" dirty="0"/>
              <a:t>After 48 hours, the swelling should not be considered clogged ducts. An exam is needed at that point, and possibly an ultrasound</a:t>
            </a:r>
          </a:p>
          <a:p>
            <a:pPr lvl="1"/>
            <a:r>
              <a:rPr lang="en-US" b="1" dirty="0"/>
              <a:t>Lecithin 1200mg capsules twice a day for recurrent plugs</a:t>
            </a:r>
          </a:p>
          <a:p>
            <a:r>
              <a:rPr lang="en-US" baseline="0" dirty="0"/>
              <a:t>          Lecithin can help to prevent plugs in the future, for people prone to plugs.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20401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Now let’s talk about mastitis.</a:t>
            </a:r>
          </a:p>
          <a:p>
            <a:r>
              <a:rPr lang="en-US" dirty="0"/>
              <a:t>An old adage is that ‘Flu in the mother is mastitis until proven otherwise’. This is because</a:t>
            </a:r>
            <a:r>
              <a:rPr lang="en-US" baseline="0" dirty="0"/>
              <a:t> mastitis feels like the flu, with achy joints, fever, chills and headache. Sometimes the lactating individual does not realize that one or both breasts are pink and tender. This is because the entire body feels sore. In addition, in early mastitis the breast changes are a light pink, which can be hard to see depending on skin color, ability to see the breast, and lighting in the house.</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39</a:t>
            </a:fld>
            <a:endParaRPr lang="en-US"/>
          </a:p>
        </p:txBody>
      </p:sp>
    </p:spTree>
    <p:extLst>
      <p:ext uri="{BB962C8B-B14F-4D97-AF65-F5344CB8AC3E}">
        <p14:creationId xmlns:p14="http://schemas.microsoft.com/office/powerpoint/2010/main" val="2856466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r>
              <a:rPr lang="en-US" b="1" dirty="0"/>
              <a:t>Symptoms</a:t>
            </a:r>
            <a:r>
              <a:rPr lang="en-US" b="1" baseline="0" dirty="0"/>
              <a:t> of Acute Mastitis</a:t>
            </a:r>
            <a:endParaRPr lang="en-US" b="1" dirty="0"/>
          </a:p>
          <a:p>
            <a:pPr eaLnBrk="1" hangingPunct="1"/>
            <a:r>
              <a:rPr lang="en-US" dirty="0"/>
              <a:t>‘Flu’- with body aches, headache, fever, and nausea</a:t>
            </a:r>
          </a:p>
          <a:p>
            <a:pPr eaLnBrk="1" hangingPunct="1"/>
            <a:r>
              <a:rPr lang="en-US" dirty="0"/>
              <a:t>Early on there is</a:t>
            </a:r>
            <a:r>
              <a:rPr lang="en-US" baseline="0" dirty="0"/>
              <a:t> </a:t>
            </a:r>
            <a:r>
              <a:rPr lang="en-US" dirty="0"/>
              <a:t>minimal breast pain and pinkness, but these</a:t>
            </a:r>
            <a:r>
              <a:rPr lang="en-US" baseline="0" dirty="0"/>
              <a:t> symptoms worsen over time. The pink changes might be harder to identify on darker skin.</a:t>
            </a:r>
            <a:endParaRPr lang="en-US" dirty="0"/>
          </a:p>
          <a:p>
            <a:pPr eaLnBrk="1" hangingPunct="1"/>
            <a:r>
              <a:rPr lang="en-US" dirty="0"/>
              <a:t>In</a:t>
            </a:r>
            <a:r>
              <a:rPr lang="en-US" baseline="0" dirty="0"/>
              <a:t> a day or 2 the b</a:t>
            </a:r>
            <a:r>
              <a:rPr lang="en-US" dirty="0"/>
              <a:t>reast can become swollen,</a:t>
            </a:r>
            <a:r>
              <a:rPr lang="en-US" baseline="0" dirty="0"/>
              <a:t> more red, firm,</a:t>
            </a:r>
            <a:r>
              <a:rPr lang="en-US" dirty="0"/>
              <a:t> and very tender</a:t>
            </a:r>
          </a:p>
          <a:p>
            <a:pPr eaLnBrk="1" hangingPunct="1"/>
            <a:r>
              <a:rPr lang="en-US" dirty="0"/>
              <a:t>Nipples may have open sores</a:t>
            </a:r>
            <a:r>
              <a:rPr lang="en-US" baseline="0" dirty="0"/>
              <a:t> or blisters</a:t>
            </a:r>
            <a:endParaRPr lang="en-US" dirty="0"/>
          </a:p>
          <a:p>
            <a:pPr eaLnBrk="1" hangingPunct="1"/>
            <a:r>
              <a:rPr lang="en-US" dirty="0"/>
              <a:t>Many women notice that mastitis will follow a plugged duct, or she notices more</a:t>
            </a:r>
            <a:r>
              <a:rPr lang="en-US" baseline="0" dirty="0"/>
              <a:t> frequent plugged ducts while she has mastitis.</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40</a:t>
            </a:fld>
            <a:endParaRPr lang="en-US"/>
          </a:p>
        </p:txBody>
      </p:sp>
    </p:spTree>
    <p:extLst>
      <p:ext uri="{BB962C8B-B14F-4D97-AF65-F5344CB8AC3E}">
        <p14:creationId xmlns:p14="http://schemas.microsoft.com/office/powerpoint/2010/main" val="2673145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Pose this question to the group. The answers will be on the next slide</a:t>
            </a:r>
          </a:p>
        </p:txBody>
      </p:sp>
      <p:sp>
        <p:nvSpPr>
          <p:cNvPr id="4" name="Slide Number Placeholder 3"/>
          <p:cNvSpPr>
            <a:spLocks noGrp="1"/>
          </p:cNvSpPr>
          <p:nvPr>
            <p:ph type="sldNum" sz="quarter" idx="10"/>
          </p:nvPr>
        </p:nvSpPr>
        <p:spPr/>
        <p:txBody>
          <a:bodyPr/>
          <a:lstStyle/>
          <a:p>
            <a:fld id="{856AAD7E-0EDC-4FF0-8AAE-5FE0F31ECC7B}" type="slidenum">
              <a:rPr lang="en-US" smtClean="0"/>
              <a:t>41</a:t>
            </a:fld>
            <a:endParaRPr lang="en-US"/>
          </a:p>
        </p:txBody>
      </p:sp>
    </p:spTree>
    <p:extLst>
      <p:ext uri="{BB962C8B-B14F-4D97-AF65-F5344CB8AC3E}">
        <p14:creationId xmlns:p14="http://schemas.microsoft.com/office/powerpoint/2010/main" val="775497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Who is at risk for developing mastitis?</a:t>
            </a:r>
          </a:p>
          <a:p>
            <a:r>
              <a:rPr lang="en-US" b="0" dirty="0"/>
              <a:t>This data comes from a recent systematic review (Wilson, Wood et al 2020 JHL) of articles regarding the risk of mastitis, as well as the Academy of Breastfeeding Medicine protocol on the Mastitis Spectrum</a:t>
            </a:r>
          </a:p>
          <a:p>
            <a:r>
              <a:rPr lang="en-US" dirty="0"/>
              <a:t>Women</a:t>
            </a:r>
            <a:r>
              <a:rPr lang="en-US" baseline="0" dirty="0"/>
              <a:t> who are at higher risk include:</a:t>
            </a:r>
          </a:p>
          <a:p>
            <a:pPr marL="628650" lvl="1" indent="-171450">
              <a:buFontTx/>
              <a:buChar char="-"/>
            </a:pPr>
            <a:r>
              <a:rPr lang="en-US" dirty="0">
                <a:latin typeface="Comic Sans MS" panose="030F0702030302020204" pitchFamily="66" charset="0"/>
              </a:rPr>
              <a:t>Mothers who are in the first 26 weeks postpartum</a:t>
            </a:r>
          </a:p>
          <a:p>
            <a:pPr marL="628650" lvl="1" indent="-171450">
              <a:buFontTx/>
              <a:buChar char="-"/>
            </a:pPr>
            <a:r>
              <a:rPr lang="en-US" dirty="0">
                <a:latin typeface="Comic Sans MS" panose="030F0702030302020204" pitchFamily="66" charset="0"/>
              </a:rPr>
              <a:t>History of nipple damage/pain. The nipple wounds are the entrance way for infection. For this reason, it is so important to work on proper latch and positioning early.</a:t>
            </a:r>
          </a:p>
          <a:p>
            <a:pPr marL="628650" lvl="1" indent="-171450">
              <a:buFontTx/>
              <a:buChar char="-"/>
            </a:pPr>
            <a:r>
              <a:rPr lang="en-US" dirty="0">
                <a:latin typeface="Comic Sans MS" panose="030F0702030302020204" pitchFamily="66" charset="0"/>
              </a:rPr>
              <a:t>Staph aureus bacteria in milk</a:t>
            </a:r>
          </a:p>
          <a:p>
            <a:pPr marL="628650" lvl="1" indent="-171450">
              <a:buFontTx/>
              <a:buChar char="-"/>
            </a:pPr>
            <a:r>
              <a:rPr lang="en-US" dirty="0">
                <a:latin typeface="Comic Sans MS" panose="030F0702030302020204" pitchFamily="66" charset="0"/>
              </a:rPr>
              <a:t>IF the infant carries staph in their nose or has a staph infection on the skin</a:t>
            </a:r>
          </a:p>
          <a:p>
            <a:pPr marL="628650" lvl="1" indent="-171450">
              <a:buFontTx/>
              <a:buChar char="-"/>
            </a:pPr>
            <a:r>
              <a:rPr lang="en-US" dirty="0">
                <a:latin typeface="Comic Sans MS" panose="030F0702030302020204" pitchFamily="66" charset="0"/>
              </a:rPr>
              <a:t>High production or when the amount of milk being made is higher than what is being removed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755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15085-AEAB-2F8C-829A-B7C738575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23BF1-38F7-E5D4-E836-36F46284A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1214C-BCC8-D0D8-7D64-A6CACDE0FFC6}"/>
              </a:ext>
            </a:extLst>
          </p:cNvPr>
          <p:cNvSpPr>
            <a:spLocks noGrp="1"/>
          </p:cNvSpPr>
          <p:nvPr>
            <p:ph type="body" idx="1"/>
          </p:nvPr>
        </p:nvSpPr>
        <p:spPr/>
        <p:txBody>
          <a:bodyPr/>
          <a:lstStyle/>
          <a:p>
            <a:r>
              <a:rPr lang="en-US" dirty="0"/>
              <a:t>We are showing this slide again, emphasizing that because most cases of mastitis occur from clogged ducts, and many do not need antibiotics.</a:t>
            </a:r>
          </a:p>
        </p:txBody>
      </p:sp>
      <p:sp>
        <p:nvSpPr>
          <p:cNvPr id="4" name="Slide Number Placeholder 3">
            <a:extLst>
              <a:ext uri="{FF2B5EF4-FFF2-40B4-BE49-F238E27FC236}">
                <a16:creationId xmlns:a16="http://schemas.microsoft.com/office/drawing/2014/main" id="{F4681F3D-FC7E-EF36-929C-677B84F13A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3365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infectious mastitis may progress to infectious mastitis. We don’t have a good way to determine if a mastitis is infectious or not, so we must use clinical considerations. In other words, if there is a high fever, with other bodily symptoms such as dizziness, nausea, weakness, headache, then it will more likely be infectious.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17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lnSpc>
                <a:spcPct val="90000"/>
              </a:lnSpc>
            </a:pPr>
            <a:r>
              <a:rPr lang="en-US" dirty="0"/>
              <a:t>How do we treat mastitis?</a:t>
            </a:r>
          </a:p>
          <a:p>
            <a:pPr eaLnBrk="1" hangingPunct="1">
              <a:lnSpc>
                <a:spcPct val="90000"/>
              </a:lnSpc>
            </a:pPr>
            <a:r>
              <a:rPr lang="en-US" dirty="0"/>
              <a:t>First we want to determine if overfullness is the reason for the mastitis. This is a non-infectious mastitis, due to over fullness and swelling, causing the breast to feel warm and red. The mother will not typically have a fever, body aches, headache, or feel overall ill. </a:t>
            </a:r>
          </a:p>
          <a:p>
            <a:pPr eaLnBrk="1" hangingPunct="1">
              <a:lnSpc>
                <a:spcPct val="90000"/>
              </a:lnSpc>
            </a:pPr>
            <a:r>
              <a:rPr lang="en-US" dirty="0"/>
              <a:t>The individual needs to rest, apply moist heat or ice to the breast, whichever feels better, to the breast every few hours for about 15 minutes, and nurse or pump on a regular schedule. Do not increase frequency of pumping, as that will drive up production and increase risk of further infections</a:t>
            </a:r>
          </a:p>
          <a:p>
            <a:pPr eaLnBrk="1" hangingPunct="1">
              <a:lnSpc>
                <a:spcPct val="90000"/>
              </a:lnSpc>
            </a:pPr>
            <a:r>
              <a:rPr lang="en-US" dirty="0"/>
              <a:t>The milk is safe to give to the baby.</a:t>
            </a:r>
          </a:p>
          <a:p>
            <a:pPr eaLnBrk="1" hangingPunct="1">
              <a:lnSpc>
                <a:spcPct val="90000"/>
              </a:lnSpc>
            </a:pPr>
            <a:r>
              <a:rPr lang="en-US" dirty="0"/>
              <a:t>Antibiotics that are anti-staph are needed if the lactating person is ill with fever, body aches, and feeling generally ill. Common antibiotics include: dicloxacillin, clindamycin, cephalexin, </a:t>
            </a:r>
            <a:r>
              <a:rPr lang="en-US" dirty="0" err="1"/>
              <a:t>augmentin</a:t>
            </a:r>
            <a:endParaRPr lang="en-US" dirty="0"/>
          </a:p>
          <a:p>
            <a:pPr eaLnBrk="1" hangingPunct="1">
              <a:lnSpc>
                <a:spcPct val="90000"/>
              </a:lnSpc>
            </a:pPr>
            <a:r>
              <a:rPr lang="en-US" dirty="0"/>
              <a:t>Anti-inflammatories can help with fever, body aches, and decrease breast pain. Ibuprofen is the safest anti-inflammatory during lactation.</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45</a:t>
            </a:fld>
            <a:endParaRPr lang="en-US"/>
          </a:p>
        </p:txBody>
      </p:sp>
    </p:spTree>
    <p:extLst>
      <p:ext uri="{BB962C8B-B14F-4D97-AF65-F5344CB8AC3E}">
        <p14:creationId xmlns:p14="http://schemas.microsoft.com/office/powerpoint/2010/main" val="296085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NOT to do for mastitis</a:t>
            </a:r>
          </a:p>
          <a:p>
            <a:r>
              <a:rPr lang="en-US" dirty="0"/>
              <a:t>Avoid deep massage or vibration- these will aggravate the areas of edema, creating more swelling. These behaviors can lead to abscesses, galactoceles and phlegmon, which are serious complications of mastitis, and require physician/provider intervention.</a:t>
            </a:r>
          </a:p>
          <a:p>
            <a:r>
              <a:rPr lang="en-US" dirty="0"/>
              <a:t>Avoid increasing the frequency of nursing or pumping. Again, we are not trying to ‘get a plug out’. Increasing nursing or pumping is going to create more milk production. The milk does not have anywhere to go because of the swelling, so this will make the swelling worse.</a:t>
            </a:r>
          </a:p>
        </p:txBody>
      </p:sp>
      <p:sp>
        <p:nvSpPr>
          <p:cNvPr id="4" name="Slide Number Placeholder 3"/>
          <p:cNvSpPr>
            <a:spLocks noGrp="1"/>
          </p:cNvSpPr>
          <p:nvPr>
            <p:ph type="sldNum" sz="quarter" idx="5"/>
          </p:nvPr>
        </p:nvSpPr>
        <p:spPr/>
        <p:txBody>
          <a:bodyPr/>
          <a:lstStyle/>
          <a:p>
            <a:fld id="{856AAD7E-0EDC-4FF0-8AAE-5FE0F31ECC7B}" type="slidenum">
              <a:rPr lang="en-US" smtClean="0"/>
              <a:t>46</a:t>
            </a:fld>
            <a:endParaRPr lang="en-US"/>
          </a:p>
        </p:txBody>
      </p:sp>
    </p:spTree>
    <p:extLst>
      <p:ext uri="{BB962C8B-B14F-4D97-AF65-F5344CB8AC3E}">
        <p14:creationId xmlns:p14="http://schemas.microsoft.com/office/powerpoint/2010/main" val="2751225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Abscesses during lactation</a:t>
            </a:r>
          </a:p>
          <a:p>
            <a:r>
              <a:rPr lang="en-US" dirty="0"/>
              <a:t>These most often come from the belief that areas of swelling in the breast are ‘plugs in ducts’, leading mothers to deeply massage and vibrate the tissue to ‘get the plug out’. </a:t>
            </a:r>
          </a:p>
          <a:p>
            <a:r>
              <a:rPr lang="en-US" dirty="0"/>
              <a:t>If the abscess is small, a needle can be put into the abscess to withdraw the fluid. </a:t>
            </a:r>
          </a:p>
          <a:p>
            <a:r>
              <a:rPr lang="en-US" baseline="0" dirty="0"/>
              <a:t>Larger abscesses need to be open and drained, or a drain can be placed by the radiologist, to allow the material to drain out over a few days.</a:t>
            </a:r>
          </a:p>
          <a:p>
            <a:r>
              <a:rPr lang="en-US" baseline="0" dirty="0"/>
              <a:t>Antibiotics are given during the time treatment.</a:t>
            </a:r>
          </a:p>
          <a:p>
            <a:r>
              <a:rPr lang="en-US" baseline="0" dirty="0"/>
              <a:t>The fluid withdrawn from the abscess is cultured to identify the bacteria</a:t>
            </a:r>
          </a:p>
          <a:p>
            <a:r>
              <a:rPr lang="en-US" baseline="0" dirty="0"/>
              <a:t>Breastfeeding/pumping should continue as usual, and the milk can be given to the baby unless it has a great deal of infected fluid (pus)</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47</a:t>
            </a:fld>
            <a:endParaRPr lang="en-US"/>
          </a:p>
        </p:txBody>
      </p:sp>
    </p:spTree>
    <p:extLst>
      <p:ext uri="{BB962C8B-B14F-4D97-AF65-F5344CB8AC3E}">
        <p14:creationId xmlns:p14="http://schemas.microsoft.com/office/powerpoint/2010/main" val="4524887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to</a:t>
            </a:r>
            <a:r>
              <a:rPr lang="en-US" baseline="0" dirty="0"/>
              <a:t> present the differential diagnosis, and we will review each of these, other than the inadequate latch, which was reviewed in past sessions.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5015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Let’s first talk about Nipple Dermatitis</a:t>
            </a:r>
          </a:p>
          <a:p>
            <a:r>
              <a:rPr lang="en-US" b="1" dirty="0"/>
              <a:t>Causes often</a:t>
            </a:r>
            <a:r>
              <a:rPr lang="en-US" b="1" baseline="0" dirty="0"/>
              <a:t> include:</a:t>
            </a:r>
          </a:p>
          <a:p>
            <a:r>
              <a:rPr lang="en-US" b="1" baseline="0" dirty="0"/>
              <a:t>Underlying Eczema</a:t>
            </a:r>
          </a:p>
          <a:p>
            <a:r>
              <a:rPr lang="en-US" b="1" baseline="0" dirty="0"/>
              <a:t>Underlying psoriasis</a:t>
            </a:r>
          </a:p>
          <a:p>
            <a:r>
              <a:rPr lang="en-US" b="1" baseline="0" dirty="0"/>
              <a:t>A reaction to something that mom has come into contact with.</a:t>
            </a:r>
          </a:p>
          <a:p>
            <a:r>
              <a:rPr lang="en-US" b="0" baseline="0" dirty="0"/>
              <a:t>Reactions can be quite varied. Reactions can occur from things that come into contact with the breasts, such as breast pads or nipple creams. Sometimes parents have a reaction to something that is in the baby’s mouth, such as antibiotics or foods, once they start solids. For example, if the parent is allergic to penicillin and the baby is given Amoxicillin for an ear infection, the parent can develop a rash on the nipple/areolar region. Many lactating parents develop a rash due to the use of scented dish soap used to wash their flanges.</a:t>
            </a:r>
            <a:endParaRPr lang="en-US" b="0" dirty="0"/>
          </a:p>
        </p:txBody>
      </p:sp>
      <p:sp>
        <p:nvSpPr>
          <p:cNvPr id="4" name="Slide Number Placeholder 3"/>
          <p:cNvSpPr>
            <a:spLocks noGrp="1"/>
          </p:cNvSpPr>
          <p:nvPr>
            <p:ph type="sldNum" sz="quarter" idx="10"/>
          </p:nvPr>
        </p:nvSpPr>
        <p:spPr/>
        <p:txBody>
          <a:bodyPr/>
          <a:lstStyle/>
          <a:p>
            <a:fld id="{856AAD7E-0EDC-4FF0-8AAE-5FE0F31ECC7B}" type="slidenum">
              <a:rPr lang="en-US" smtClean="0"/>
              <a:t>49</a:t>
            </a:fld>
            <a:endParaRPr lang="en-US"/>
          </a:p>
        </p:txBody>
      </p:sp>
    </p:spTree>
    <p:extLst>
      <p:ext uri="{BB962C8B-B14F-4D97-AF65-F5344CB8AC3E}">
        <p14:creationId xmlns:p14="http://schemas.microsoft.com/office/powerpoint/2010/main" val="1488680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defRPr/>
            </a:pPr>
            <a:r>
              <a:rPr lang="en-US" b="1" dirty="0"/>
              <a:t>Nipple and Areolar Dermatitis</a:t>
            </a:r>
          </a:p>
          <a:p>
            <a:pPr eaLnBrk="1" hangingPunct="1">
              <a:lnSpc>
                <a:spcPct val="90000"/>
              </a:lnSpc>
            </a:pPr>
            <a:r>
              <a:rPr lang="en-US" sz="1200" b="1" dirty="0">
                <a:latin typeface="Comic Sans MS" panose="030F0702030302020204" pitchFamily="66" charset="0"/>
              </a:rPr>
              <a:t>Itchiness, pain</a:t>
            </a:r>
          </a:p>
          <a:p>
            <a:pPr eaLnBrk="1" hangingPunct="1">
              <a:lnSpc>
                <a:spcPct val="90000"/>
              </a:lnSpc>
            </a:pPr>
            <a:r>
              <a:rPr lang="en-US" sz="1200" b="0" dirty="0">
                <a:latin typeface="Comic Sans MS" panose="030F0702030302020204" pitchFamily="66" charset="0"/>
              </a:rPr>
              <a:t>Nursing</a:t>
            </a:r>
            <a:r>
              <a:rPr lang="en-US" sz="1200" b="0" baseline="0" dirty="0">
                <a:latin typeface="Comic Sans MS" panose="030F0702030302020204" pitchFamily="66" charset="0"/>
              </a:rPr>
              <a:t> is often uncomfortable</a:t>
            </a:r>
            <a:endParaRPr lang="en-US" sz="1200" b="0" dirty="0">
              <a:latin typeface="Comic Sans MS" panose="030F0702030302020204" pitchFamily="66" charset="0"/>
            </a:endParaRPr>
          </a:p>
          <a:p>
            <a:pPr eaLnBrk="1" hangingPunct="1">
              <a:lnSpc>
                <a:spcPct val="90000"/>
              </a:lnSpc>
            </a:pPr>
            <a:r>
              <a:rPr lang="en-US" sz="1200" b="1" dirty="0">
                <a:latin typeface="Comic Sans MS" panose="030F0702030302020204" pitchFamily="66" charset="0"/>
              </a:rPr>
              <a:t>Red, scaly</a:t>
            </a:r>
          </a:p>
          <a:p>
            <a:pPr eaLnBrk="1" hangingPunct="1">
              <a:lnSpc>
                <a:spcPct val="90000"/>
              </a:lnSpc>
            </a:pPr>
            <a:r>
              <a:rPr lang="en-US" sz="1200" b="0" dirty="0">
                <a:latin typeface="Comic Sans MS" panose="030F0702030302020204" pitchFamily="66" charset="0"/>
              </a:rPr>
              <a:t>The nipples will almost</a:t>
            </a:r>
            <a:r>
              <a:rPr lang="en-US" sz="1200" b="0" baseline="0" dirty="0">
                <a:latin typeface="Comic Sans MS" panose="030F0702030302020204" pitchFamily="66" charset="0"/>
              </a:rPr>
              <a:t> always look red and scaly in Caucasians. The redness might be hard to see in women of color, and instead the skin may appear irritated, raised, and scaly</a:t>
            </a:r>
            <a:endParaRPr lang="en-US" sz="1200" b="0" dirty="0">
              <a:latin typeface="Comic Sans MS" panose="030F0702030302020204" pitchFamily="66" charset="0"/>
            </a:endParaRPr>
          </a:p>
          <a:p>
            <a:pPr eaLnBrk="1" hangingPunct="1">
              <a:lnSpc>
                <a:spcPct val="90000"/>
              </a:lnSpc>
            </a:pPr>
            <a:r>
              <a:rPr lang="en-US" sz="1200" b="1" dirty="0">
                <a:latin typeface="Comic Sans MS" panose="030F0702030302020204" pitchFamily="66" charset="0"/>
              </a:rPr>
              <a:t>May start during pregnancy or any time postpartum</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50</a:t>
            </a:fld>
            <a:endParaRPr lang="en-US"/>
          </a:p>
        </p:txBody>
      </p:sp>
    </p:spTree>
    <p:extLst>
      <p:ext uri="{BB962C8B-B14F-4D97-AF65-F5344CB8AC3E}">
        <p14:creationId xmlns:p14="http://schemas.microsoft.com/office/powerpoint/2010/main" val="27530122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6AAD7E-0EDC-4FF0-8AAE-5FE0F31ECC7B}" type="slidenum">
              <a:rPr lang="en-US" smtClean="0"/>
              <a:t>51</a:t>
            </a:fld>
            <a:endParaRPr lang="en-US"/>
          </a:p>
        </p:txBody>
      </p:sp>
    </p:spTree>
    <p:extLst>
      <p:ext uri="{BB962C8B-B14F-4D97-AF65-F5344CB8AC3E}">
        <p14:creationId xmlns:p14="http://schemas.microsoft.com/office/powerpoint/2010/main" val="28070403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defRPr/>
            </a:pPr>
            <a:r>
              <a:rPr lang="en-US" b="1" dirty="0"/>
              <a:t>Treatment of Dermatitis</a:t>
            </a:r>
          </a:p>
          <a:p>
            <a:pPr eaLnBrk="1" hangingPunct="1">
              <a:lnSpc>
                <a:spcPct val="90000"/>
              </a:lnSpc>
            </a:pPr>
            <a:r>
              <a:rPr lang="en-US" sz="1200" b="1" dirty="0">
                <a:latin typeface="Comic Sans MS" panose="030F0702030302020204" pitchFamily="66" charset="0"/>
              </a:rPr>
              <a:t>Identify underlying  cause </a:t>
            </a:r>
          </a:p>
          <a:p>
            <a:pPr eaLnBrk="1" hangingPunct="1">
              <a:lnSpc>
                <a:spcPct val="90000"/>
              </a:lnSpc>
            </a:pPr>
            <a:r>
              <a:rPr lang="en-US" sz="1200" b="0" dirty="0">
                <a:latin typeface="Comic Sans MS" panose="030F0702030302020204" pitchFamily="66" charset="0"/>
              </a:rPr>
              <a:t>This is a process that providers do</a:t>
            </a:r>
            <a:r>
              <a:rPr lang="en-US" sz="1200" b="0" baseline="0" dirty="0">
                <a:latin typeface="Comic Sans MS" panose="030F0702030302020204" pitchFamily="66" charset="0"/>
              </a:rPr>
              <a:t> regularly when a person presents with a rash. In </a:t>
            </a:r>
            <a:r>
              <a:rPr lang="en-US" baseline="0" dirty="0"/>
              <a:t>lactating individuals</a:t>
            </a:r>
            <a:r>
              <a:rPr lang="en-US" sz="1200" b="0" baseline="0" dirty="0">
                <a:latin typeface="Comic Sans MS" panose="030F0702030302020204" pitchFamily="66" charset="0"/>
              </a:rPr>
              <a:t>, it is important to find out if the parent has underlying eczema or psoriasis</a:t>
            </a:r>
            <a:endParaRPr lang="en-US" sz="1200" b="0" dirty="0">
              <a:latin typeface="Comic Sans MS" panose="030F0702030302020204" pitchFamily="66" charset="0"/>
            </a:endParaRPr>
          </a:p>
          <a:p>
            <a:pPr eaLnBrk="1" hangingPunct="1">
              <a:lnSpc>
                <a:spcPct val="90000"/>
              </a:lnSpc>
            </a:pPr>
            <a:r>
              <a:rPr lang="en-US" sz="1200" b="1" dirty="0">
                <a:latin typeface="Comic Sans MS" panose="030F0702030302020204" pitchFamily="66" charset="0"/>
              </a:rPr>
              <a:t>Avoid irritants</a:t>
            </a:r>
          </a:p>
          <a:p>
            <a:pPr eaLnBrk="1" hangingPunct="1">
              <a:lnSpc>
                <a:spcPct val="90000"/>
              </a:lnSpc>
            </a:pPr>
            <a:r>
              <a:rPr lang="en-US" sz="1200" b="0" dirty="0">
                <a:latin typeface="Comic Sans MS" panose="030F0702030302020204" pitchFamily="66" charset="0"/>
              </a:rPr>
              <a:t>Once certain irritants</a:t>
            </a:r>
            <a:r>
              <a:rPr lang="en-US" sz="1200" b="0" baseline="0" dirty="0">
                <a:latin typeface="Comic Sans MS" panose="030F0702030302020204" pitchFamily="66" charset="0"/>
              </a:rPr>
              <a:t> are suspected, ask the parent to avoid them</a:t>
            </a:r>
            <a:endParaRPr lang="en-US" sz="1200" b="0" dirty="0">
              <a:latin typeface="Comic Sans MS" panose="030F0702030302020204" pitchFamily="66" charset="0"/>
            </a:endParaRPr>
          </a:p>
          <a:p>
            <a:pPr eaLnBrk="1" hangingPunct="1">
              <a:lnSpc>
                <a:spcPct val="90000"/>
              </a:lnSpc>
            </a:pPr>
            <a:r>
              <a:rPr lang="en-US" sz="1200" b="1" dirty="0">
                <a:latin typeface="Comic Sans MS" panose="030F0702030302020204" pitchFamily="66" charset="0"/>
              </a:rPr>
              <a:t>Frequent repeated </a:t>
            </a:r>
            <a:r>
              <a:rPr lang="en-US" sz="1200" b="1" dirty="0" err="1">
                <a:latin typeface="Comic Sans MS" panose="030F0702030302020204" pitchFamily="66" charset="0"/>
              </a:rPr>
              <a:t>moisturization</a:t>
            </a:r>
            <a:r>
              <a:rPr lang="en-US" sz="1200" b="1" dirty="0">
                <a:latin typeface="Comic Sans MS" panose="030F0702030302020204" pitchFamily="66" charset="0"/>
              </a:rPr>
              <a:t> with an oil/petroleum jelly</a:t>
            </a:r>
          </a:p>
          <a:p>
            <a:pPr eaLnBrk="1" hangingPunct="1">
              <a:lnSpc>
                <a:spcPct val="90000"/>
              </a:lnSpc>
            </a:pPr>
            <a:r>
              <a:rPr lang="en-US" sz="1200" b="0" dirty="0">
                <a:latin typeface="Comic Sans MS" panose="030F0702030302020204" pitchFamily="66" charset="0"/>
              </a:rPr>
              <a:t>Irritated skin</a:t>
            </a:r>
            <a:r>
              <a:rPr lang="en-US" sz="1200" b="0" baseline="0" dirty="0">
                <a:latin typeface="Comic Sans MS" panose="030F0702030302020204" pitchFamily="66" charset="0"/>
              </a:rPr>
              <a:t> tends to improve with </a:t>
            </a:r>
            <a:r>
              <a:rPr lang="en-US" sz="1200" b="0" baseline="0" dirty="0" err="1">
                <a:latin typeface="Comic Sans MS" panose="030F0702030302020204" pitchFamily="66" charset="0"/>
              </a:rPr>
              <a:t>moisturization</a:t>
            </a:r>
            <a:r>
              <a:rPr lang="en-US" sz="1200" b="0" baseline="0" dirty="0">
                <a:latin typeface="Comic Sans MS" panose="030F0702030302020204" pitchFamily="66" charset="0"/>
              </a:rPr>
              <a:t> using an oily barrier, such as coconut oil or petroleum jelly</a:t>
            </a:r>
            <a:endParaRPr lang="en-US" sz="1200" b="0" dirty="0">
              <a:latin typeface="Comic Sans MS" panose="030F0702030302020204" pitchFamily="66" charset="0"/>
            </a:endParaRPr>
          </a:p>
          <a:p>
            <a:pPr eaLnBrk="1" hangingPunct="1">
              <a:lnSpc>
                <a:spcPct val="90000"/>
              </a:lnSpc>
            </a:pPr>
            <a:r>
              <a:rPr lang="en-US" sz="1200" b="1" dirty="0">
                <a:latin typeface="Comic Sans MS" panose="030F0702030302020204" pitchFamily="66" charset="0"/>
              </a:rPr>
              <a:t>Topical Steroids</a:t>
            </a:r>
          </a:p>
          <a:p>
            <a:pPr eaLnBrk="1" hangingPunct="1">
              <a:lnSpc>
                <a:spcPct val="90000"/>
              </a:lnSpc>
            </a:pPr>
            <a:r>
              <a:rPr lang="en-US" sz="1200" b="0" dirty="0">
                <a:latin typeface="Comic Sans MS" panose="030F0702030302020204" pitchFamily="66" charset="0"/>
              </a:rPr>
              <a:t>Topical steroids tend</a:t>
            </a:r>
            <a:r>
              <a:rPr lang="en-US" sz="1200" b="0" baseline="0" dirty="0">
                <a:latin typeface="Comic Sans MS" panose="030F0702030302020204" pitchFamily="66" charset="0"/>
              </a:rPr>
              <a:t> to work well to reduced nipple pain, cracking and irritation, but the breastfeeding champions should not recommend steroids until the parent is seen by their physician or other provider</a:t>
            </a:r>
          </a:p>
          <a:p>
            <a:pPr marL="0" marR="0" indent="0" algn="l" defTabSz="914400" rtl="0" eaLnBrk="1" fontAlgn="auto" latinLnBrk="0" hangingPunct="1">
              <a:lnSpc>
                <a:spcPct val="90000"/>
              </a:lnSpc>
              <a:spcBef>
                <a:spcPts val="0"/>
              </a:spcBef>
              <a:spcAft>
                <a:spcPts val="0"/>
              </a:spcAft>
              <a:buClrTx/>
              <a:buSzTx/>
              <a:buFontTx/>
              <a:buNone/>
              <a:tabLst/>
              <a:defRPr/>
            </a:pPr>
            <a:r>
              <a:rPr lang="en-US" sz="1200" b="1" dirty="0">
                <a:latin typeface="Comic Sans MS" panose="030F0702030302020204" pitchFamily="66" charset="0"/>
              </a:rPr>
              <a:t>If not improving, see a dermatologist</a:t>
            </a:r>
          </a:p>
          <a:p>
            <a:pPr eaLnBrk="1" hangingPunct="1">
              <a:lnSpc>
                <a:spcPct val="90000"/>
              </a:lnSpc>
            </a:pPr>
            <a:r>
              <a:rPr lang="en-US" sz="1200" b="0" dirty="0">
                <a:latin typeface="Comic Sans MS" panose="030F0702030302020204" pitchFamily="66" charset="0"/>
              </a:rPr>
              <a:t>If the rash is not improving, they may need to see a dermatologist for</a:t>
            </a:r>
            <a:r>
              <a:rPr lang="en-US" sz="1200" b="0" baseline="0" dirty="0">
                <a:latin typeface="Comic Sans MS" panose="030F0702030302020204" pitchFamily="66" charset="0"/>
              </a:rPr>
              <a:t> a biopsy. A rare form of breast cancer is called Paget’s disease, which can present as a dermatitis of the nipple</a:t>
            </a:r>
            <a:endParaRPr lang="en-US" sz="1200" b="0" dirty="0">
              <a:latin typeface="Comic Sans MS" panose="030F0702030302020204" pitchFamily="66" charset="0"/>
            </a:endParaRP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52</a:t>
            </a:fld>
            <a:endParaRPr lang="en-US"/>
          </a:p>
        </p:txBody>
      </p:sp>
    </p:spTree>
    <p:extLst>
      <p:ext uri="{BB962C8B-B14F-4D97-AF65-F5344CB8AC3E}">
        <p14:creationId xmlns:p14="http://schemas.microsoft.com/office/powerpoint/2010/main" val="2753012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Lets talk about</a:t>
            </a:r>
            <a:r>
              <a:rPr lang="en-US" b="1" baseline="0" dirty="0"/>
              <a:t> Vasospasm of the Nipples</a:t>
            </a:r>
          </a:p>
          <a:p>
            <a:r>
              <a:rPr lang="en-US" b="0" baseline="0" dirty="0"/>
              <a:t>This is a common problem that can cause pain. It is also known as Raynaud’s syndrome</a:t>
            </a:r>
          </a:p>
          <a:p>
            <a:pPr eaLnBrk="1" hangingPunct="1">
              <a:defRPr/>
            </a:pPr>
            <a:r>
              <a:rPr lang="en-US" b="1" dirty="0"/>
              <a:t>Classic symptoms include:</a:t>
            </a:r>
          </a:p>
          <a:p>
            <a:pPr eaLnBrk="1" hangingPunct="1">
              <a:defRPr/>
            </a:pPr>
            <a:r>
              <a:rPr lang="en-US" b="1" dirty="0"/>
              <a:t>Nipple go thru</a:t>
            </a:r>
            <a:r>
              <a:rPr lang="en-US" b="1" baseline="0" dirty="0"/>
              <a:t> a cycle of color changes. </a:t>
            </a:r>
            <a:r>
              <a:rPr lang="en-US" baseline="0" dirty="0"/>
              <a:t>These occur because there is a decrease in blood flow to the nipples First the nipples turn pale, then dusky or blue, and then flush-red when the blood supply returns- this is the typical pattern of</a:t>
            </a:r>
            <a:r>
              <a:rPr lang="en-US" dirty="0"/>
              <a:t> vasospasm</a:t>
            </a:r>
          </a:p>
          <a:p>
            <a:pPr eaLnBrk="1" hangingPunct="1">
              <a:defRPr/>
            </a:pPr>
            <a:r>
              <a:rPr lang="en-US" b="1" dirty="0"/>
              <a:t>Nipple and breast pain can last a variable amount of time</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a:t>
            </a:r>
            <a:r>
              <a:rPr lang="en-US" b="0" baseline="0" dirty="0"/>
              <a:t> pain is associated with the color changes. Once the nipples are flush-red again, the pain is often going away.</a:t>
            </a:r>
            <a:r>
              <a:rPr lang="en-US" dirty="0"/>
              <a:t> The pain is a frequent burning of the nipples and sharp pains into breasts. Some parents describe a constant burning of the nipples during, after and between feedings. This is most often due to vasospasm.</a:t>
            </a:r>
            <a:endParaRPr lang="en-US" b="1" dirty="0"/>
          </a:p>
          <a:p>
            <a:pPr eaLnBrk="1" hangingPunct="1">
              <a:defRPr/>
            </a:pPr>
            <a:r>
              <a:rPr lang="en-US" b="1" dirty="0"/>
              <a:t>Triggered by cold</a:t>
            </a:r>
          </a:p>
          <a:p>
            <a:pPr eaLnBrk="1" hangingPunct="1">
              <a:defRPr/>
            </a:pPr>
            <a:r>
              <a:rPr lang="en-US" baseline="0" dirty="0"/>
              <a:t>Lactating individuals</a:t>
            </a:r>
            <a:r>
              <a:rPr lang="en-US" dirty="0"/>
              <a:t> will notice vasospasm</a:t>
            </a:r>
            <a:r>
              <a:rPr lang="en-US" baseline="0" dirty="0"/>
              <a:t> with feeding, especially if the infant is biting or causing suck trauma. A cold environment will also induce the same pain from vasospasm.</a:t>
            </a:r>
            <a:endParaRPr lang="en-US" dirty="0"/>
          </a:p>
          <a:p>
            <a:pPr lvl="1" eaLnBrk="1" hangingPunct="1">
              <a:buFontTx/>
              <a:buNone/>
              <a:defRPr/>
            </a:pPr>
            <a:endParaRPr lang="en-US" dirty="0"/>
          </a:p>
          <a:p>
            <a:endParaRPr lang="en-US" b="1" dirty="0"/>
          </a:p>
        </p:txBody>
      </p:sp>
      <p:sp>
        <p:nvSpPr>
          <p:cNvPr id="4" name="Slide Number Placeholder 3"/>
          <p:cNvSpPr>
            <a:spLocks noGrp="1"/>
          </p:cNvSpPr>
          <p:nvPr>
            <p:ph type="sldNum" sz="quarter" idx="10"/>
          </p:nvPr>
        </p:nvSpPr>
        <p:spPr/>
        <p:txBody>
          <a:bodyPr/>
          <a:lstStyle/>
          <a:p>
            <a:fld id="{856AAD7E-0EDC-4FF0-8AAE-5FE0F31ECC7B}" type="slidenum">
              <a:rPr lang="en-US" smtClean="0"/>
              <a:t>53</a:t>
            </a:fld>
            <a:endParaRPr lang="en-US"/>
          </a:p>
        </p:txBody>
      </p:sp>
    </p:spTree>
    <p:extLst>
      <p:ext uri="{BB962C8B-B14F-4D97-AF65-F5344CB8AC3E}">
        <p14:creationId xmlns:p14="http://schemas.microsoft.com/office/powerpoint/2010/main" val="7697593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a picture of a nipple that is pale in the early blanched vasospasm phase. Vasospasm usually starts as blanched, then proceeds to purple changes (cyanosis), then flush-red.</a:t>
            </a:r>
          </a:p>
        </p:txBody>
      </p:sp>
      <p:sp>
        <p:nvSpPr>
          <p:cNvPr id="4" name="Slide Number Placeholder 3"/>
          <p:cNvSpPr>
            <a:spLocks noGrp="1"/>
          </p:cNvSpPr>
          <p:nvPr>
            <p:ph type="sldNum" sz="quarter" idx="10"/>
          </p:nvPr>
        </p:nvSpPr>
        <p:spPr/>
        <p:txBody>
          <a:bodyPr/>
          <a:lstStyle/>
          <a:p>
            <a:fld id="{856AAD7E-0EDC-4FF0-8AAE-5FE0F31ECC7B}" type="slidenum">
              <a:rPr lang="en-US" smtClean="0"/>
              <a:t>54</a:t>
            </a:fld>
            <a:endParaRPr lang="en-US"/>
          </a:p>
        </p:txBody>
      </p:sp>
    </p:spTree>
    <p:extLst>
      <p:ext uri="{BB962C8B-B14F-4D97-AF65-F5344CB8AC3E}">
        <p14:creationId xmlns:p14="http://schemas.microsoft.com/office/powerpoint/2010/main" val="3448987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picture</a:t>
            </a:r>
            <a:r>
              <a:rPr lang="en-US" baseline="0" dirty="0"/>
              <a:t> of a nipple that has vasospasm. It is in the purple, or cyanotic stage.</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55</a:t>
            </a:fld>
            <a:endParaRPr lang="en-US"/>
          </a:p>
        </p:txBody>
      </p:sp>
    </p:spTree>
    <p:extLst>
      <p:ext uri="{BB962C8B-B14F-4D97-AF65-F5344CB8AC3E}">
        <p14:creationId xmlns:p14="http://schemas.microsoft.com/office/powerpoint/2010/main" val="6528711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Treatment of Vasospasm</a:t>
            </a:r>
            <a:endParaRPr lang="en-US" dirty="0"/>
          </a:p>
          <a:p>
            <a:r>
              <a:rPr lang="en-US" b="1" dirty="0"/>
              <a:t>Avoid infant biting</a:t>
            </a:r>
          </a:p>
          <a:p>
            <a:r>
              <a:rPr lang="en-US" b="1" dirty="0"/>
              <a:t> </a:t>
            </a:r>
            <a:r>
              <a:rPr lang="en-US" dirty="0"/>
              <a:t>Take the baby off the breast at the end of feeding when the baby is non-</a:t>
            </a:r>
            <a:r>
              <a:rPr lang="en-US" dirty="0" err="1"/>
              <a:t>nutritively</a:t>
            </a:r>
            <a:r>
              <a:rPr lang="en-US" dirty="0"/>
              <a:t> sucking,</a:t>
            </a:r>
            <a:r>
              <a:rPr lang="en-US" baseline="0" dirty="0"/>
              <a:t> meaning when the baby is no longer swallowing.</a:t>
            </a:r>
            <a:endParaRPr lang="en-US" dirty="0"/>
          </a:p>
          <a:p>
            <a:r>
              <a:rPr lang="en-US" b="1" dirty="0"/>
              <a:t>Apply heat immediately after nursing</a:t>
            </a:r>
          </a:p>
          <a:p>
            <a:pPr lvl="1"/>
            <a:r>
              <a:rPr lang="en-US" dirty="0"/>
              <a:t>There</a:t>
            </a:r>
            <a:r>
              <a:rPr lang="en-US" baseline="0" dirty="0"/>
              <a:t> are a few ways to do this. The parent can apply a h</a:t>
            </a:r>
            <a:r>
              <a:rPr lang="en-US" dirty="0"/>
              <a:t>eating pad on the low setting to</a:t>
            </a:r>
            <a:r>
              <a:rPr lang="en-US" baseline="0" dirty="0"/>
              <a:t> the nipples after covering with a bra</a:t>
            </a:r>
            <a:r>
              <a:rPr lang="en-US" dirty="0"/>
              <a:t> for a few minutes after nursing. Another way is to apply warm moist compresses.</a:t>
            </a:r>
            <a:r>
              <a:rPr lang="en-US" baseline="0" dirty="0"/>
              <a:t> Disposable diapers make nice moist compresses. The gel in the diaper retains heat well.</a:t>
            </a:r>
            <a:endParaRPr lang="en-US" dirty="0"/>
          </a:p>
          <a:p>
            <a:r>
              <a:rPr lang="en-US" b="1" dirty="0"/>
              <a:t>Keep breasts/nipples warm</a:t>
            </a:r>
          </a:p>
          <a:p>
            <a:r>
              <a:rPr lang="en-US" b="0" dirty="0"/>
              <a:t>Wear</a:t>
            </a:r>
            <a:r>
              <a:rPr lang="en-US" b="0" baseline="0" dirty="0"/>
              <a:t> warm clothes, keep bra on. Use wool or flannel nursing pads, or pieces of such fabric inside bra. </a:t>
            </a:r>
            <a:endParaRPr lang="en-US" dirty="0"/>
          </a:p>
          <a:p>
            <a:r>
              <a:rPr lang="en-US" b="1" dirty="0"/>
              <a:t>Medications</a:t>
            </a:r>
          </a:p>
          <a:p>
            <a:r>
              <a:rPr lang="en-US" b="0" dirty="0"/>
              <a:t>Certain medications that are also used for </a:t>
            </a:r>
            <a:r>
              <a:rPr lang="en-US" b="0" dirty="0" err="1"/>
              <a:t>Raynauds</a:t>
            </a:r>
            <a:r>
              <a:rPr lang="en-US" b="0" dirty="0"/>
              <a:t> of the hands and feet can open the blood vessels and prevent the blood vessels from clamping down, causing the vasospasm. </a:t>
            </a:r>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56</a:t>
            </a:fld>
            <a:endParaRPr lang="en-US"/>
          </a:p>
        </p:txBody>
      </p:sp>
    </p:spTree>
    <p:extLst>
      <p:ext uri="{BB962C8B-B14F-4D97-AF65-F5344CB8AC3E}">
        <p14:creationId xmlns:p14="http://schemas.microsoft.com/office/powerpoint/2010/main" val="29524562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Neuropathic nipple and breast pain.</a:t>
            </a:r>
          </a:p>
          <a:p>
            <a:r>
              <a:rPr lang="en-US" dirty="0"/>
              <a:t>This tends to be a very chronic persistent nipple and breast pain that occasionally is present in pregnancy, but usually is most noticeable during breastfeeding.</a:t>
            </a:r>
          </a:p>
          <a:p>
            <a:r>
              <a:rPr lang="en-US" dirty="0"/>
              <a:t>The parent complains of extreme nipple sensitivity, such that it is very hard to breastfeed, and the nipples are uncomfortably tender and sensitive between feeding. Pumping is just as uncomfortable as nursing.</a:t>
            </a:r>
          </a:p>
          <a:p>
            <a:r>
              <a:rPr lang="en-US" dirty="0"/>
              <a:t>The symptoms are similar to vasospasm, but do not improve with heat, and are not worse with cold.</a:t>
            </a:r>
          </a:p>
          <a:p>
            <a:r>
              <a:rPr lang="en-US" dirty="0"/>
              <a:t>It can be associated with anxiety and/or depression. </a:t>
            </a:r>
          </a:p>
          <a:p>
            <a:r>
              <a:rPr lang="en-US" dirty="0"/>
              <a:t>Unlike vasospasm, over production is not causative.</a:t>
            </a:r>
          </a:p>
          <a:p>
            <a:r>
              <a:rPr lang="en-US" dirty="0"/>
              <a:t>The most effective treatment are SSRI antidepressants. Even low doses </a:t>
            </a:r>
            <a:r>
              <a:rPr lang="en-US"/>
              <a:t>work very well.</a:t>
            </a:r>
            <a:endParaRPr lang="en-US" dirty="0"/>
          </a:p>
        </p:txBody>
      </p:sp>
      <p:sp>
        <p:nvSpPr>
          <p:cNvPr id="4" name="Slide Number Placeholder 3"/>
          <p:cNvSpPr>
            <a:spLocks noGrp="1"/>
          </p:cNvSpPr>
          <p:nvPr>
            <p:ph type="sldNum" sz="quarter" idx="5"/>
          </p:nvPr>
        </p:nvSpPr>
        <p:spPr/>
        <p:txBody>
          <a:bodyPr/>
          <a:lstStyle/>
          <a:p>
            <a:fld id="{856AAD7E-0EDC-4FF0-8AAE-5FE0F31ECC7B}" type="slidenum">
              <a:rPr lang="en-US" smtClean="0"/>
              <a:t>57</a:t>
            </a:fld>
            <a:endParaRPr lang="en-US"/>
          </a:p>
        </p:txBody>
      </p:sp>
    </p:spTree>
    <p:extLst>
      <p:ext uri="{BB962C8B-B14F-4D97-AF65-F5344CB8AC3E}">
        <p14:creationId xmlns:p14="http://schemas.microsoft.com/office/powerpoint/2010/main" val="2344933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56186-AFA9-32DF-BAC3-116DB27A0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1E6A3-5169-D821-3C87-D6A6A77CA68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75D41D4-0B34-2EAF-2799-8C807A99ED4E}"/>
              </a:ext>
            </a:extLst>
          </p:cNvPr>
          <p:cNvSpPr>
            <a:spLocks noGrp="1"/>
          </p:cNvSpPr>
          <p:nvPr>
            <p:ph type="body" idx="1"/>
          </p:nvPr>
        </p:nvSpPr>
        <p:spPr/>
        <p:txBody>
          <a:bodyPr/>
          <a:lstStyle/>
          <a:p>
            <a:r>
              <a:rPr lang="en-US" dirty="0"/>
              <a:t>These are very uncommon causes of nipple pain, and we won’t go into these in detail. We will discuss these briefly. Even though it was popular to believe that nipple pain is due to yeast, that is not the case. The most common causes of nipple pain are on the previous slides. </a:t>
            </a:r>
          </a:p>
        </p:txBody>
      </p:sp>
      <p:sp>
        <p:nvSpPr>
          <p:cNvPr id="4" name="Slide Number Placeholder 3">
            <a:extLst>
              <a:ext uri="{FF2B5EF4-FFF2-40B4-BE49-F238E27FC236}">
                <a16:creationId xmlns:a16="http://schemas.microsoft.com/office/drawing/2014/main" id="{819CA578-36F5-E6A4-4F22-24C12A983D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08301-B56E-4AF6-B120-C961000F0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0794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picture of herpes lesions of the breast.</a:t>
            </a:r>
            <a:r>
              <a:rPr lang="en-US" baseline="0" dirty="0"/>
              <a:t> You can see that these are no longer blistered, but are in the healing stage with scabs formed.</a:t>
            </a:r>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59</a:t>
            </a:fld>
            <a:endParaRPr lang="en-US"/>
          </a:p>
        </p:txBody>
      </p:sp>
    </p:spTree>
    <p:extLst>
      <p:ext uri="{BB962C8B-B14F-4D97-AF65-F5344CB8AC3E}">
        <p14:creationId xmlns:p14="http://schemas.microsoft.com/office/powerpoint/2010/main" val="21338232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1" dirty="0"/>
              <a:t>Herpes Simplex on the Breast</a:t>
            </a:r>
          </a:p>
          <a:p>
            <a:r>
              <a:rPr lang="en-US" sz="1100" b="1" dirty="0"/>
              <a:t>Herpes Simplex</a:t>
            </a:r>
          </a:p>
          <a:p>
            <a:pPr lvl="1"/>
            <a:r>
              <a:rPr lang="en-US" sz="1100" baseline="0" dirty="0"/>
              <a:t> Herpes Simplex can cause severe illness in an infant, so we don’t want infants exposed to this. </a:t>
            </a:r>
            <a:r>
              <a:rPr lang="en-US" sz="1100" dirty="0"/>
              <a:t>Most </a:t>
            </a:r>
            <a:r>
              <a:rPr lang="en-US" sz="1100" baseline="0" dirty="0"/>
              <a:t>lactating individuals</a:t>
            </a:r>
            <a:r>
              <a:rPr lang="en-US" sz="1100" dirty="0"/>
              <a:t> who develop</a:t>
            </a:r>
            <a:r>
              <a:rPr lang="en-US" sz="1100" baseline="0" dirty="0"/>
              <a:t> herpes simplex on their nipples/breasts contract the herpes from the infant or child, who had a case of cold sores.</a:t>
            </a:r>
            <a:endParaRPr lang="en-US" sz="1100" dirty="0"/>
          </a:p>
          <a:p>
            <a:r>
              <a:rPr lang="en-US" sz="1100" b="1" dirty="0"/>
              <a:t>Management of herpes</a:t>
            </a:r>
            <a:r>
              <a:rPr lang="en-US" sz="1100" b="1" baseline="0" dirty="0"/>
              <a:t> simplex</a:t>
            </a:r>
            <a:endParaRPr lang="en-US" sz="1100" b="1" dirty="0"/>
          </a:p>
          <a:p>
            <a:pPr lvl="1"/>
            <a:r>
              <a:rPr lang="en-US" sz="1100" b="1" dirty="0"/>
              <a:t>Avoid direct contact of lesions with baby</a:t>
            </a:r>
          </a:p>
          <a:p>
            <a:pPr lvl="1"/>
            <a:r>
              <a:rPr lang="en-US" sz="1100" b="0" dirty="0"/>
              <a:t>When</a:t>
            </a:r>
            <a:r>
              <a:rPr lang="en-US" sz="1100" b="0" baseline="0" dirty="0"/>
              <a:t> the lesions are blistered, they can give the baby herpes. Herpes infections in young infants can be fatal. If the parent contracted the blisters from a toddler with herpes around the mouth, then it probably won’t matter as much if the toddler keeps nursing with the nipple blisters.  But once the parent has herpes, it can come back and infect a new baby. So if the lesions occur after the birth of another infant, the new baby should not be exposed to the lesions.</a:t>
            </a:r>
            <a:endParaRPr lang="en-US" sz="1100" b="0" dirty="0"/>
          </a:p>
          <a:p>
            <a:pPr lvl="1"/>
            <a:r>
              <a:rPr lang="en-US" sz="1100" b="1" dirty="0"/>
              <a:t>Express and discard milk on affected breast</a:t>
            </a:r>
          </a:p>
          <a:p>
            <a:pPr lvl="1"/>
            <a:r>
              <a:rPr lang="en-US" sz="1100" b="0" dirty="0"/>
              <a:t>To prevent exposing a new baby</a:t>
            </a:r>
            <a:r>
              <a:rPr lang="en-US" sz="1100" b="0" baseline="0" dirty="0"/>
              <a:t> to herpes lesions, the parent will need to express and discard the milk from the affected breast, until the lesions are scabbed over. </a:t>
            </a:r>
            <a:r>
              <a:rPr lang="en-US" sz="1100" dirty="0"/>
              <a:t>The parent can continue to nurse on the other side. The parent</a:t>
            </a:r>
            <a:r>
              <a:rPr lang="en-US" sz="1100" baseline="0" dirty="0"/>
              <a:t> should keep the lesions covered</a:t>
            </a:r>
            <a:r>
              <a:rPr lang="en-US" sz="1100" dirty="0"/>
              <a:t> until the lesions are scabbed over.</a:t>
            </a:r>
          </a:p>
          <a:p>
            <a:endParaRPr lang="en-US" sz="1100" dirty="0"/>
          </a:p>
        </p:txBody>
      </p:sp>
      <p:sp>
        <p:nvSpPr>
          <p:cNvPr id="4" name="Slide Number Placeholder 3"/>
          <p:cNvSpPr>
            <a:spLocks noGrp="1"/>
          </p:cNvSpPr>
          <p:nvPr>
            <p:ph type="sldNum" sz="quarter" idx="10"/>
          </p:nvPr>
        </p:nvSpPr>
        <p:spPr/>
        <p:txBody>
          <a:bodyPr/>
          <a:lstStyle/>
          <a:p>
            <a:fld id="{856AAD7E-0EDC-4FF0-8AAE-5FE0F31ECC7B}" type="slidenum">
              <a:rPr lang="en-US" smtClean="0"/>
              <a:t>60</a:t>
            </a:fld>
            <a:endParaRPr lang="en-US"/>
          </a:p>
        </p:txBody>
      </p:sp>
    </p:spTree>
    <p:extLst>
      <p:ext uri="{BB962C8B-B14F-4D97-AF65-F5344CB8AC3E}">
        <p14:creationId xmlns:p14="http://schemas.microsoft.com/office/powerpoint/2010/main" val="4193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1" dirty="0"/>
              <a:t>Shingles on the Breast</a:t>
            </a:r>
          </a:p>
          <a:p>
            <a:r>
              <a:rPr lang="en-US" sz="1100" b="1" dirty="0"/>
              <a:t>Shingles- Reactivated Chickenpox</a:t>
            </a:r>
          </a:p>
          <a:p>
            <a:r>
              <a:rPr lang="en-US" sz="1100" b="0" dirty="0"/>
              <a:t>Shingles is an illness that is caused</a:t>
            </a:r>
            <a:r>
              <a:rPr lang="en-US" sz="1100" b="0" baseline="0" dirty="0"/>
              <a:t> by the chickenpox virus. Once a person has had chicken pox or has received the vaccine, the virus lives in the person’s body. At some point a large % of the population has an outbreak of shingles, which occurs along one nerve. It will occur as painful blisters along one side of the body. If it occurs in an area exposed to the baby, the baby can contract chicken pox.</a:t>
            </a:r>
          </a:p>
          <a:p>
            <a:r>
              <a:rPr lang="en-US" sz="1100" b="1" dirty="0"/>
              <a:t>Management of</a:t>
            </a:r>
            <a:r>
              <a:rPr lang="en-US" sz="1100" b="1" baseline="0" dirty="0"/>
              <a:t> shingles</a:t>
            </a:r>
            <a:endParaRPr lang="en-US" sz="1100" b="1" dirty="0"/>
          </a:p>
          <a:p>
            <a:pPr lvl="1"/>
            <a:r>
              <a:rPr lang="en-US" sz="1100" b="1" dirty="0"/>
              <a:t>Avoid direct contact of lesions with baby</a:t>
            </a:r>
          </a:p>
          <a:p>
            <a:pPr lvl="1"/>
            <a:r>
              <a:rPr lang="en-US" sz="1100" b="0" dirty="0"/>
              <a:t>When</a:t>
            </a:r>
            <a:r>
              <a:rPr lang="en-US" sz="1100" b="0" baseline="0" dirty="0"/>
              <a:t> the lesions are blistered, they can give the baby chickenpox</a:t>
            </a:r>
            <a:endParaRPr lang="en-US" sz="1100" b="0" dirty="0"/>
          </a:p>
          <a:p>
            <a:pPr lvl="1"/>
            <a:r>
              <a:rPr lang="en-US" sz="1100" b="1" dirty="0"/>
              <a:t>Express and discard milk on affected breast</a:t>
            </a:r>
          </a:p>
          <a:p>
            <a:pPr lvl="1"/>
            <a:r>
              <a:rPr lang="en-US" sz="1100" b="0" dirty="0"/>
              <a:t>To prevent exposing a new baby</a:t>
            </a:r>
            <a:r>
              <a:rPr lang="en-US" sz="1100" b="0" baseline="0" dirty="0"/>
              <a:t> to the shingles lesions, the parent will need to express and discard the milk from the affected breast, until the lesions are scabbed over. </a:t>
            </a:r>
            <a:r>
              <a:rPr lang="en-US" sz="1100" dirty="0"/>
              <a:t>The parent can continue to nurse on the other side. The breast with the lesions should be kept covered, so that the baby is not exposed to the lesions until they are scabbed over.</a:t>
            </a:r>
          </a:p>
          <a:p>
            <a:endParaRPr lang="en-US" sz="1100" dirty="0"/>
          </a:p>
        </p:txBody>
      </p:sp>
      <p:sp>
        <p:nvSpPr>
          <p:cNvPr id="4" name="Slide Number Placeholder 3"/>
          <p:cNvSpPr>
            <a:spLocks noGrp="1"/>
          </p:cNvSpPr>
          <p:nvPr>
            <p:ph type="sldNum" sz="quarter" idx="10"/>
          </p:nvPr>
        </p:nvSpPr>
        <p:spPr/>
        <p:txBody>
          <a:bodyPr/>
          <a:lstStyle/>
          <a:p>
            <a:fld id="{856AAD7E-0EDC-4FF0-8AAE-5FE0F31ECC7B}" type="slidenum">
              <a:rPr lang="en-US" smtClean="0"/>
              <a:t>61</a:t>
            </a:fld>
            <a:endParaRPr lang="en-US"/>
          </a:p>
        </p:txBody>
      </p:sp>
    </p:spTree>
    <p:extLst>
      <p:ext uri="{BB962C8B-B14F-4D97-AF65-F5344CB8AC3E}">
        <p14:creationId xmlns:p14="http://schemas.microsoft.com/office/powerpoint/2010/main" val="28609063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omic Sans MS" panose="030F0702030302020204" pitchFamily="66" charset="0"/>
              </a:rPr>
              <a:t>Symptoms</a:t>
            </a:r>
            <a:r>
              <a:rPr lang="en-US" b="1" baseline="0" dirty="0">
                <a:latin typeface="Comic Sans MS" panose="030F0702030302020204" pitchFamily="66" charset="0"/>
              </a:rPr>
              <a:t> of a Subacute Mastitis or Mammary </a:t>
            </a:r>
            <a:r>
              <a:rPr lang="en-US" b="1" baseline="0" dirty="0" err="1">
                <a:latin typeface="Comic Sans MS" panose="030F0702030302020204" pitchFamily="66" charset="0"/>
              </a:rPr>
              <a:t>Dysbiosis</a:t>
            </a:r>
            <a:endParaRPr lang="en-US" b="1" baseline="0" dirty="0">
              <a:latin typeface="Comic Sans MS" panose="030F0702030302020204" pitchFamily="66" charset="0"/>
            </a:endParaRPr>
          </a:p>
          <a:p>
            <a:r>
              <a:rPr lang="en-US" b="1" baseline="0" dirty="0">
                <a:latin typeface="Comic Sans MS" panose="030F0702030302020204" pitchFamily="66" charset="0"/>
              </a:rPr>
              <a:t>Nipple Pain</a:t>
            </a:r>
            <a:endParaRPr lang="en-US" b="1" dirty="0">
              <a:latin typeface="Comic Sans MS" panose="030F0702030302020204" pitchFamily="66" charset="0"/>
            </a:endParaRPr>
          </a:p>
          <a:p>
            <a:r>
              <a:rPr lang="en-US" dirty="0">
                <a:latin typeface="Comic Sans MS" panose="030F0702030302020204" pitchFamily="66" charset="0"/>
              </a:rPr>
              <a:t>The nipples are usually tender and latch hurts. Often the lactating parent will describe</a:t>
            </a:r>
            <a:r>
              <a:rPr lang="en-US" baseline="0" dirty="0">
                <a:latin typeface="Comic Sans MS" panose="030F0702030302020204" pitchFamily="66" charset="0"/>
              </a:rPr>
              <a:t> extreme nipple pain in the shower or when the nipples are touched.</a:t>
            </a:r>
            <a:endParaRPr lang="en-US" dirty="0">
              <a:latin typeface="Comic Sans MS" panose="030F0702030302020204" pitchFamily="66" charset="0"/>
            </a:endParaRPr>
          </a:p>
          <a:p>
            <a:r>
              <a:rPr lang="en-US" b="1" dirty="0">
                <a:latin typeface="Comic Sans MS" panose="030F0702030302020204" pitchFamily="66" charset="0"/>
              </a:rPr>
              <a:t>Deep breast pain after feeding</a:t>
            </a:r>
          </a:p>
          <a:p>
            <a:pPr lvl="1"/>
            <a:r>
              <a:rPr lang="en-US" dirty="0">
                <a:latin typeface="Comic Sans MS" panose="030F0702030302020204" pitchFamily="66" charset="0"/>
              </a:rPr>
              <a:t>This</a:t>
            </a:r>
            <a:r>
              <a:rPr lang="en-US" baseline="0" dirty="0">
                <a:latin typeface="Comic Sans MS" panose="030F0702030302020204" pitchFamily="66" charset="0"/>
              </a:rPr>
              <a:t> problem is o</a:t>
            </a:r>
            <a:r>
              <a:rPr lang="en-US" dirty="0">
                <a:latin typeface="Comic Sans MS" panose="030F0702030302020204" pitchFamily="66" charset="0"/>
              </a:rPr>
              <a:t>ften considered ‘yeast’ because</a:t>
            </a:r>
            <a:r>
              <a:rPr lang="en-US" baseline="0" dirty="0">
                <a:latin typeface="Comic Sans MS" panose="030F0702030302020204" pitchFamily="66" charset="0"/>
              </a:rPr>
              <a:t> of the sharp shooting breast pains and dull aching after feeding. Sometimes the pain starts about 30 minutes after nursing or pumping has finished.</a:t>
            </a:r>
            <a:endParaRPr lang="en-US" dirty="0">
              <a:latin typeface="Comic Sans MS" panose="030F0702030302020204" pitchFamily="66" charset="0"/>
            </a:endParaRPr>
          </a:p>
          <a:p>
            <a:r>
              <a:rPr lang="en-US" b="1" dirty="0">
                <a:latin typeface="Comic Sans MS" panose="030F0702030302020204" pitchFamily="66" charset="0"/>
              </a:rPr>
              <a:t>Breasts feel tender</a:t>
            </a:r>
          </a:p>
          <a:p>
            <a:r>
              <a:rPr lang="en-US" b="0" dirty="0">
                <a:latin typeface="Comic Sans MS" panose="030F0702030302020204" pitchFamily="66" charset="0"/>
              </a:rPr>
              <a:t>The parent will describe</a:t>
            </a:r>
            <a:r>
              <a:rPr lang="en-US" b="0" baseline="0" dirty="0">
                <a:latin typeface="Comic Sans MS" panose="030F0702030302020204" pitchFamily="66" charset="0"/>
              </a:rPr>
              <a:t> having breast tenderness when holding the baby against their chest, or when hugging the baby</a:t>
            </a:r>
            <a:endParaRPr lang="en-US" b="0" dirty="0">
              <a:latin typeface="Comic Sans MS" panose="030F0702030302020204" pitchFamily="66" charset="0"/>
            </a:endParaRPr>
          </a:p>
          <a:p>
            <a:r>
              <a:rPr lang="en-US" b="1" dirty="0">
                <a:latin typeface="Comic Sans MS" panose="030F0702030302020204" pitchFamily="66" charset="0"/>
              </a:rPr>
              <a:t>Recurrent plugged ducts</a:t>
            </a:r>
          </a:p>
          <a:p>
            <a:r>
              <a:rPr lang="en-US" b="0" dirty="0">
                <a:latin typeface="Comic Sans MS" panose="030F0702030302020204" pitchFamily="66" charset="0"/>
              </a:rPr>
              <a:t>The parent</a:t>
            </a:r>
            <a:r>
              <a:rPr lang="en-US" b="0" baseline="0" dirty="0">
                <a:latin typeface="Comic Sans MS" panose="030F0702030302020204" pitchFamily="66" charset="0"/>
              </a:rPr>
              <a:t> often describe having repeated plugs in their breasts. This is often associated with a decrease in her supply.</a:t>
            </a:r>
          </a:p>
          <a:p>
            <a:r>
              <a:rPr lang="en-US" b="1" baseline="0" dirty="0">
                <a:latin typeface="Comic Sans MS" panose="030F0702030302020204" pitchFamily="66" charset="0"/>
              </a:rPr>
              <a:t>Nipple Scabs or Cracks</a:t>
            </a:r>
            <a:endParaRPr lang="en-US" b="1" dirty="0">
              <a:latin typeface="Comic Sans MS" panose="030F0702030302020204" pitchFamily="66" charset="0"/>
            </a:endParaRPr>
          </a:p>
          <a:p>
            <a:r>
              <a:rPr lang="en-US" dirty="0">
                <a:latin typeface="Comic Sans MS" panose="030F0702030302020204" pitchFamily="66" charset="0"/>
              </a:rPr>
              <a:t>Nipples might</a:t>
            </a:r>
            <a:r>
              <a:rPr lang="en-US" baseline="0" dirty="0">
                <a:latin typeface="Comic Sans MS" panose="030F0702030302020204" pitchFamily="66" charset="0"/>
              </a:rPr>
              <a:t> </a:t>
            </a:r>
            <a:r>
              <a:rPr lang="en-US" dirty="0">
                <a:latin typeface="Comic Sans MS" panose="030F0702030302020204" pitchFamily="66" charset="0"/>
              </a:rPr>
              <a:t>have yellowish scabs at the tips,</a:t>
            </a:r>
            <a:r>
              <a:rPr lang="en-US" baseline="0" dirty="0">
                <a:latin typeface="Comic Sans MS" panose="030F0702030302020204" pitchFamily="66" charset="0"/>
              </a:rPr>
              <a:t> like the photo in this slide. Many parents have normal appearing nipples, and others might have cracks in their nipples that are not healing.</a:t>
            </a:r>
            <a:endParaRPr lang="en-US" dirty="0">
              <a:latin typeface="Comic Sans MS" panose="030F0702030302020204" pitchFamily="66"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869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Management</a:t>
            </a:r>
            <a:r>
              <a:rPr lang="en-US" sz="1100" b="1" baseline="0" dirty="0"/>
              <a:t> of a mammary </a:t>
            </a:r>
            <a:r>
              <a:rPr lang="en-US" sz="1100" b="1" baseline="0" dirty="0" err="1"/>
              <a:t>dysbiosis</a:t>
            </a:r>
            <a:endParaRPr lang="en-US" sz="1100" b="1" baseline="0" dirty="0"/>
          </a:p>
          <a:p>
            <a:r>
              <a:rPr lang="en-US" sz="1100" b="1" dirty="0"/>
              <a:t>This is a bacterial-overgrowth situation</a:t>
            </a:r>
          </a:p>
          <a:p>
            <a:r>
              <a:rPr lang="en-US" sz="1100" b="0" baseline="0" dirty="0"/>
              <a:t>Many </a:t>
            </a:r>
            <a:r>
              <a:rPr lang="en-US" sz="1100" baseline="0" dirty="0"/>
              <a:t>lactating individuals</a:t>
            </a:r>
            <a:r>
              <a:rPr lang="en-US" sz="1100" b="0" baseline="0" dirty="0"/>
              <a:t> will be told that they have a yeast infection. There is often 40-60% improvement in the pain with anti-</a:t>
            </a:r>
            <a:r>
              <a:rPr lang="en-US" sz="1100" b="0" baseline="0" dirty="0" err="1"/>
              <a:t>fungals</a:t>
            </a:r>
            <a:r>
              <a:rPr lang="en-US" sz="1100" b="0" baseline="0" dirty="0"/>
              <a:t>, likely because most individuals have this bacterial-overgrowth situation.</a:t>
            </a:r>
            <a:endParaRPr lang="en-US" sz="1100" b="1" dirty="0"/>
          </a:p>
          <a:p>
            <a:r>
              <a:rPr lang="en-US" sz="1100" b="1" dirty="0"/>
              <a:t>Breast exam and breastmilk culture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0" baseline="0" dirty="0"/>
              <a:t>These parents need a breast exam and a breast milk culture, that should be done by a knowledgeable professional</a:t>
            </a:r>
            <a:endParaRPr lang="en-US" sz="1100" b="1" dirty="0"/>
          </a:p>
          <a:p>
            <a:r>
              <a:rPr lang="en-US" sz="1100" b="1" dirty="0"/>
              <a:t>Reduce over-production</a:t>
            </a:r>
          </a:p>
          <a:p>
            <a:r>
              <a:rPr lang="en-US" sz="1100" baseline="0" dirty="0"/>
              <a:t>Lactating individuals</a:t>
            </a:r>
            <a:r>
              <a:rPr lang="en-US" sz="1100" b="0" baseline="0" dirty="0"/>
              <a:t> with over-production of milk will have very similar symptoms of breast and nipple pain. Treatment of over production is needed to help resolve the symptoms. The easiest way to do this is with block feeding, when the parent nurses from one breast for a 3-hour stretch, then nursing from the other for a 3-hour stretch. They continue to do this 24 hours a day. Usually within 2 days the supply is down significantly.</a:t>
            </a:r>
            <a:endParaRPr lang="en-US" sz="1100" b="0" dirty="0"/>
          </a:p>
          <a:p>
            <a:r>
              <a:rPr lang="en-US" sz="1100" b="1" dirty="0"/>
              <a:t>Antibiotics based on culture results</a:t>
            </a:r>
          </a:p>
          <a:p>
            <a:r>
              <a:rPr lang="en-US" sz="1100" b="0" dirty="0"/>
              <a:t>The</a:t>
            </a:r>
            <a:r>
              <a:rPr lang="en-US" sz="1100" b="0" baseline="0" dirty="0"/>
              <a:t> decision on antibiotics will be based on culture results</a:t>
            </a:r>
          </a:p>
          <a:p>
            <a:r>
              <a:rPr lang="en-US" sz="1100" b="1" dirty="0"/>
              <a:t>Probiotics</a:t>
            </a:r>
          </a:p>
          <a:p>
            <a:r>
              <a:rPr lang="en-US" sz="1100" b="0" baseline="0" dirty="0"/>
              <a:t>Some research shows that taking lactobacillus </a:t>
            </a:r>
            <a:r>
              <a:rPr lang="en-US" sz="1100" b="0" baseline="0" dirty="0" err="1"/>
              <a:t>salivarius</a:t>
            </a:r>
            <a:r>
              <a:rPr lang="en-US" sz="1100" b="0" baseline="0" dirty="0"/>
              <a:t> and lactobacillus fermentum might help breast infections, but it is unclear, there is not enough evidence for this yet. These are expensive. </a:t>
            </a:r>
          </a:p>
          <a:p>
            <a:r>
              <a:rPr lang="en-US" sz="1100" b="1" baseline="0" dirty="0"/>
              <a:t>If mammary dysbiosis is suspected </a:t>
            </a:r>
            <a:r>
              <a:rPr lang="en-US" sz="1100" b="0" baseline="0" dirty="0"/>
              <a:t>refer to a physician who is a breastfeeding medicine specialist, if possible.</a:t>
            </a:r>
            <a:endParaRPr lang="en-US" sz="1100" b="1" baseline="0" dirty="0"/>
          </a:p>
          <a:p>
            <a:endParaRPr lang="en-US" sz="1100" b="0" baseline="0" dirty="0"/>
          </a:p>
          <a:p>
            <a:endParaRPr lang="en-US" sz="1100"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734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‘Yeast’ Overgrowth of the Nipple and Breast</a:t>
            </a:r>
          </a:p>
          <a:p>
            <a:r>
              <a:rPr lang="en-US" sz="1200" b="0" dirty="0"/>
              <a:t>Yeast (Candida albicans) lives in and on our bodies normally.  It is when it becomes out of balance</a:t>
            </a:r>
            <a:r>
              <a:rPr lang="en-US" sz="1200" b="0" baseline="0" dirty="0"/>
              <a:t> with the “good” bacteria that it can cause symptoms.  So it is not an “infection” in the sense it is somewhere where it does not belong</a:t>
            </a:r>
            <a:endParaRPr lang="en-US" sz="1200" b="1" dirty="0"/>
          </a:p>
          <a:p>
            <a:r>
              <a:rPr lang="en-US" sz="1200" b="1" dirty="0"/>
              <a:t>Typical symptoms when yeast is suspected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The</a:t>
            </a:r>
            <a:r>
              <a:rPr lang="en-US" sz="1200" b="0" baseline="0" dirty="0"/>
              <a:t> typical nipple symptoms of what many consider yeast include nipple burning, itching, ‘shards of glass’ pain, sharp shooting pains, and nipple redness. . It occurs on BOTH sides. There is no evidence as of now that yeast can “infect” the breast…most breast pain associated with red and sore nipples is referred pain from the nipples.</a:t>
            </a:r>
          </a:p>
          <a:p>
            <a:r>
              <a:rPr lang="en-US" sz="1200" b="1" baseline="0" dirty="0"/>
              <a:t>Classic Risks</a:t>
            </a:r>
          </a:p>
          <a:p>
            <a:r>
              <a:rPr lang="en-US" sz="1200" b="0" baseline="0" dirty="0"/>
              <a:t>Lactating parents are at risk for candida infection of the nipples if the infant has oral thrush (yeast), or if they have diabetes.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a:t>Often treated by phone</a:t>
            </a:r>
          </a:p>
          <a:p>
            <a:r>
              <a:rPr lang="en-US" baseline="0" dirty="0"/>
              <a:t>Lactating individuals</a:t>
            </a:r>
            <a:r>
              <a:rPr lang="en-US" sz="1200" b="0" baseline="0" dirty="0"/>
              <a:t> often call their doctor’s office and describe their symptoms, and are given treatment in the form of topical creams or oral anti-</a:t>
            </a:r>
            <a:r>
              <a:rPr lang="en-US" sz="1200" b="0" baseline="0" dirty="0" err="1"/>
              <a:t>fungals</a:t>
            </a:r>
            <a:r>
              <a:rPr lang="en-US" sz="1200" b="0" baseline="0" dirty="0"/>
              <a:t> Unfortunately, many of these </a:t>
            </a:r>
            <a:r>
              <a:rPr lang="en-US" baseline="0" dirty="0"/>
              <a:t>lactating individuals</a:t>
            </a:r>
            <a:r>
              <a:rPr lang="en-US" sz="1200" b="0" baseline="0" dirty="0"/>
              <a:t> don’t improve 100%. They often improve to a certain degree because they usually don’t have a yeast infection. </a:t>
            </a:r>
          </a:p>
          <a:p>
            <a:r>
              <a:rPr lang="en-US" sz="1200" b="1" baseline="0" dirty="0"/>
              <a:t>Symptoms are often not due to yeast</a:t>
            </a:r>
          </a:p>
          <a:p>
            <a:r>
              <a:rPr lang="en-US" sz="1200" b="0" baseline="0" dirty="0"/>
              <a:t>There are several other reasons for nipple pain, such as over production, vasospasm or mammary dysbiosis. Yeast is very over-diagnosed.</a:t>
            </a:r>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69395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When</a:t>
            </a:r>
            <a:r>
              <a:rPr lang="en-US" b="1" baseline="0" dirty="0"/>
              <a:t> to Consider Treatment for Yeast</a:t>
            </a:r>
          </a:p>
          <a:p>
            <a:r>
              <a:rPr lang="en-US" b="1" dirty="0"/>
              <a:t>Classic symptoms as described on the previous slide</a:t>
            </a:r>
          </a:p>
          <a:p>
            <a:r>
              <a:rPr lang="en-US" b="1" baseline="0" dirty="0"/>
              <a:t>Dermatitis is much more likely as a diagnosis than yeast, so if the physician/provider should be certain that the rash is not due to dermatitis.</a:t>
            </a:r>
          </a:p>
          <a:p>
            <a:r>
              <a:rPr lang="en-US" b="1" baseline="0" dirty="0"/>
              <a:t>Known Infant Thrush</a:t>
            </a:r>
          </a:p>
          <a:p>
            <a:r>
              <a:rPr lang="en-US" b="0" baseline="0" dirty="0"/>
              <a:t>If the baby has been diagnosed with thrush AND </a:t>
            </a:r>
            <a:r>
              <a:rPr lang="en-US" baseline="0" dirty="0"/>
              <a:t>lactating individual</a:t>
            </a:r>
            <a:r>
              <a:rPr lang="en-US" b="0" baseline="0" dirty="0"/>
              <a:t> has symptoms of nipple redness, soreness and itchiness, there is a higher likelihood that the mother has yeast.</a:t>
            </a:r>
          </a:p>
          <a:p>
            <a:r>
              <a:rPr lang="en-US" b="1" baseline="0" dirty="0"/>
              <a:t>If nipples look normal and she has pain</a:t>
            </a:r>
          </a:p>
          <a:p>
            <a:r>
              <a:rPr lang="en-US" b="0" baseline="0" dirty="0"/>
              <a:t>If the </a:t>
            </a:r>
            <a:r>
              <a:rPr lang="en-US" baseline="0" dirty="0"/>
              <a:t>lactating individual’s</a:t>
            </a:r>
            <a:r>
              <a:rPr lang="en-US" b="0" baseline="0" dirty="0"/>
              <a:t> nipples appear normal, it is not yeast.</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97678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photo of an pretty advanced bleb.</a:t>
            </a:r>
          </a:p>
          <a:p>
            <a:r>
              <a:rPr lang="en-US" dirty="0"/>
              <a:t>It is a milk colored lesion at the tip of the nipple</a:t>
            </a:r>
          </a:p>
          <a:p>
            <a:r>
              <a:rPr lang="en-US" dirty="0"/>
              <a:t>It may or may not be bothersome.</a:t>
            </a:r>
          </a:p>
          <a:p>
            <a:r>
              <a:rPr lang="en-US" dirty="0"/>
              <a:t>Sometimes these are associated with tugging and pulling on the nipple. For others, it is associated with a deep plug</a:t>
            </a:r>
          </a:p>
        </p:txBody>
      </p:sp>
      <p:sp>
        <p:nvSpPr>
          <p:cNvPr id="4" name="Slide Number Placeholder 3"/>
          <p:cNvSpPr>
            <a:spLocks noGrp="1"/>
          </p:cNvSpPr>
          <p:nvPr>
            <p:ph type="sldNum" sz="quarter" idx="5"/>
          </p:nvPr>
        </p:nvSpPr>
        <p:spPr/>
        <p:txBody>
          <a:bodyPr/>
          <a:lstStyle/>
          <a:p>
            <a:fld id="{856AAD7E-0EDC-4FF0-8AAE-5FE0F31ECC7B}" type="slidenum">
              <a:rPr lang="en-US" smtClean="0"/>
              <a:t>66</a:t>
            </a:fld>
            <a:endParaRPr lang="en-US"/>
          </a:p>
        </p:txBody>
      </p:sp>
    </p:spTree>
    <p:extLst>
      <p:ext uri="{BB962C8B-B14F-4D97-AF65-F5344CB8AC3E}">
        <p14:creationId xmlns:p14="http://schemas.microsoft.com/office/powerpoint/2010/main" val="17461036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Treatment of a Bleb</a:t>
            </a:r>
          </a:p>
          <a:p>
            <a:r>
              <a:rPr lang="en-US" dirty="0"/>
              <a:t>If it does not bother the parent, they can leave it alone.</a:t>
            </a:r>
          </a:p>
          <a:p>
            <a:r>
              <a:rPr lang="en-US" dirty="0"/>
              <a:t>If it is painful, the most effective treatment is a topical steroid, which is typically by prescription.</a:t>
            </a:r>
          </a:p>
          <a:p>
            <a:r>
              <a:rPr lang="en-US" dirty="0"/>
              <a:t>Surgical unroofing does not help and can cause nipple trauma and scarring.</a:t>
            </a:r>
          </a:p>
          <a:p>
            <a:r>
              <a:rPr lang="en-US" dirty="0"/>
              <a:t>If blebs are recurrent, underlying difficulties with over production and/or clogged ducts needs to be addressed</a:t>
            </a:r>
          </a:p>
          <a:p>
            <a:endParaRPr lang="en-US" dirty="0"/>
          </a:p>
        </p:txBody>
      </p:sp>
      <p:sp>
        <p:nvSpPr>
          <p:cNvPr id="4" name="Slide Number Placeholder 3"/>
          <p:cNvSpPr>
            <a:spLocks noGrp="1"/>
          </p:cNvSpPr>
          <p:nvPr>
            <p:ph type="sldNum" sz="quarter" idx="5"/>
          </p:nvPr>
        </p:nvSpPr>
        <p:spPr/>
        <p:txBody>
          <a:bodyPr/>
          <a:lstStyle/>
          <a:p>
            <a:fld id="{856AAD7E-0EDC-4FF0-8AAE-5FE0F31ECC7B}" type="slidenum">
              <a:rPr lang="en-US" smtClean="0"/>
              <a:t>67</a:t>
            </a:fld>
            <a:endParaRPr lang="en-US"/>
          </a:p>
        </p:txBody>
      </p:sp>
    </p:spTree>
    <p:extLst>
      <p:ext uri="{BB962C8B-B14F-4D97-AF65-F5344CB8AC3E}">
        <p14:creationId xmlns:p14="http://schemas.microsoft.com/office/powerpoint/2010/main" val="6436910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Infant Biting</a:t>
            </a:r>
          </a:p>
          <a:p>
            <a:r>
              <a:rPr lang="en-US" dirty="0"/>
              <a:t>Infant</a:t>
            </a:r>
            <a:r>
              <a:rPr lang="en-US" baseline="0" dirty="0"/>
              <a:t> biting is a common problem</a:t>
            </a:r>
          </a:p>
          <a:p>
            <a:r>
              <a:rPr lang="en-US" b="1" baseline="0" dirty="0"/>
              <a:t>Most often teething- </a:t>
            </a:r>
            <a:r>
              <a:rPr lang="en-US" baseline="0" dirty="0"/>
              <a:t>Usually infant biting is a problem that occurs when babies start to teeth, earliest around 3 months, but usually after 4 months. For the most part, they will be dealing with biting due to teething.</a:t>
            </a:r>
          </a:p>
          <a:p>
            <a:r>
              <a:rPr lang="en-US" b="1" baseline="0" dirty="0"/>
              <a:t>Other Causes- </a:t>
            </a:r>
            <a:r>
              <a:rPr lang="en-US" baseline="0" dirty="0"/>
              <a:t>Occasionally there are other causes of biting</a:t>
            </a:r>
          </a:p>
          <a:p>
            <a:r>
              <a:rPr lang="en-US" b="1" baseline="0" dirty="0"/>
              <a:t>Newborn bite reflex- </a:t>
            </a:r>
            <a:r>
              <a:rPr lang="en-US" b="0" baseline="0" dirty="0"/>
              <a:t>This is also known as the ‘tonic bite reflex’ It occurs in babies under 2 months, only when the tongue is inside the mouth. If is a simple reflex that usually goes away by 2 months, but can be worse if the baby is tongue tied. If the infant is under 2 months of age and is biting the baby should be referred to a lactation consultant.</a:t>
            </a:r>
            <a:endParaRPr lang="en-US" b="1" baseline="0" dirty="0"/>
          </a:p>
          <a:p>
            <a:r>
              <a:rPr lang="en-US" b="1" dirty="0"/>
              <a:t>Milk flow</a:t>
            </a:r>
            <a:r>
              <a:rPr lang="en-US" b="0" dirty="0"/>
              <a:t>- Babies might bite down early in the first several</a:t>
            </a:r>
            <a:r>
              <a:rPr lang="en-US" b="0" baseline="0" dirty="0"/>
              <a:t> weeks if the milk flow is fast or heavy, such that the baby has trouble controlling the flow. Biting down on the nipple can help to slow the flow, but also obviously hurts the parent.</a:t>
            </a:r>
            <a:endParaRPr lang="en-US" b="1" dirty="0"/>
          </a:p>
        </p:txBody>
      </p:sp>
      <p:sp>
        <p:nvSpPr>
          <p:cNvPr id="4" name="Slide Number Placeholder 3"/>
          <p:cNvSpPr>
            <a:spLocks noGrp="1"/>
          </p:cNvSpPr>
          <p:nvPr>
            <p:ph type="sldNum" sz="quarter" idx="10"/>
          </p:nvPr>
        </p:nvSpPr>
        <p:spPr/>
        <p:txBody>
          <a:bodyPr/>
          <a:lstStyle/>
          <a:p>
            <a:fld id="{856AAD7E-0EDC-4FF0-8AAE-5FE0F31ECC7B}" type="slidenum">
              <a:rPr lang="en-US" smtClean="0"/>
              <a:t>68</a:t>
            </a:fld>
            <a:endParaRPr lang="en-US"/>
          </a:p>
        </p:txBody>
      </p:sp>
    </p:spTree>
    <p:extLst>
      <p:ext uri="{BB962C8B-B14F-4D97-AF65-F5344CB8AC3E}">
        <p14:creationId xmlns:p14="http://schemas.microsoft.com/office/powerpoint/2010/main" val="39594278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defRPr/>
            </a:pPr>
            <a:r>
              <a:rPr lang="en-US" b="1" dirty="0"/>
              <a:t>Infant Biting</a:t>
            </a:r>
          </a:p>
          <a:p>
            <a:pPr eaLnBrk="1" hangingPunct="1">
              <a:defRPr/>
            </a:pPr>
            <a:r>
              <a:rPr lang="en-US" b="1" dirty="0"/>
              <a:t>Occurs with teething</a:t>
            </a:r>
          </a:p>
          <a:p>
            <a:pPr eaLnBrk="1" hangingPunct="1">
              <a:defRPr/>
            </a:pPr>
            <a:r>
              <a:rPr lang="en-US" b="0" dirty="0"/>
              <a:t>Most biting will occur when the baby</a:t>
            </a:r>
            <a:r>
              <a:rPr lang="en-US" b="0" baseline="0" dirty="0"/>
              <a:t> is teething, which is 3 months at the earliest, so let’s just focus on teething as a cause of biting.</a:t>
            </a:r>
            <a:endParaRPr lang="en-US" b="0" dirty="0"/>
          </a:p>
          <a:p>
            <a:pPr eaLnBrk="1" hangingPunct="1">
              <a:defRPr/>
            </a:pPr>
            <a:r>
              <a:rPr lang="en-US" b="1" dirty="0"/>
              <a:t>During non-nutritive sucking</a:t>
            </a:r>
          </a:p>
          <a:p>
            <a:pPr eaLnBrk="1" hangingPunct="1">
              <a:defRPr/>
            </a:pPr>
            <a:r>
              <a:rPr lang="en-US" b="0" dirty="0"/>
              <a:t>Biting</a:t>
            </a:r>
            <a:r>
              <a:rPr lang="en-US" b="0" baseline="0" dirty="0"/>
              <a:t> due to teething is most likely to occur at the end of a feeding, when the baby is no longer swallowing. When the baby swallows, the tongue stays over the lower gum line. When swallowing is over and the milk is not flowing, the baby will retract the tongue, allowing the baby to bite down.</a:t>
            </a:r>
            <a:endParaRPr lang="en-US" b="0" dirty="0"/>
          </a:p>
          <a:p>
            <a:pPr eaLnBrk="1" hangingPunct="1">
              <a:defRPr/>
            </a:pPr>
            <a:r>
              <a:rPr lang="en-US" b="1" dirty="0"/>
              <a:t>Treatment</a:t>
            </a:r>
          </a:p>
          <a:p>
            <a:pPr lvl="1">
              <a:defRPr/>
            </a:pPr>
            <a:r>
              <a:rPr lang="en-US" b="1" dirty="0"/>
              <a:t>Keep the baby close</a:t>
            </a:r>
          </a:p>
          <a:p>
            <a:pPr lvl="1">
              <a:defRPr/>
            </a:pPr>
            <a:r>
              <a:rPr lang="en-US" b="0" dirty="0"/>
              <a:t>This</a:t>
            </a:r>
            <a:r>
              <a:rPr lang="en-US" b="0" baseline="0" dirty="0"/>
              <a:t> means keeping the nose and chin close to the breast, so that the baby cannot pull back and bit down on the nipple. By keeping the  baby close to the breast, the baby’s mouth will stay wider open.</a:t>
            </a:r>
            <a:endParaRPr lang="en-US" b="0" dirty="0"/>
          </a:p>
          <a:p>
            <a:pPr lvl="1">
              <a:defRPr/>
            </a:pPr>
            <a:r>
              <a:rPr lang="en-US" b="1" dirty="0"/>
              <a:t>Avoid non-nutritive sucking</a:t>
            </a:r>
            <a:endParaRPr lang="en-US" b="0" dirty="0"/>
          </a:p>
          <a:p>
            <a:pPr lvl="1">
              <a:defRPr/>
            </a:pPr>
            <a:r>
              <a:rPr lang="en-US" b="0" dirty="0"/>
              <a:t>If</a:t>
            </a:r>
            <a:r>
              <a:rPr lang="en-US" b="0" baseline="0" dirty="0"/>
              <a:t> the baby seems to  be done swallowing and is non-</a:t>
            </a:r>
            <a:r>
              <a:rPr lang="en-US" b="0" baseline="0" dirty="0" err="1"/>
              <a:t>nutritively</a:t>
            </a:r>
            <a:r>
              <a:rPr lang="en-US" b="0" baseline="0" dirty="0"/>
              <a:t> sucking, the baby is more likely to bite. When the baby seems to be in a biting mood or stage, it is best to take the baby off the breast when he is done swallowing to prevent biting.</a:t>
            </a:r>
            <a:endParaRPr lang="en-US" b="0" dirty="0"/>
          </a:p>
          <a:p>
            <a:pPr lvl="1">
              <a:defRPr/>
            </a:pPr>
            <a:r>
              <a:rPr lang="en-US" b="1" dirty="0"/>
              <a:t>Alternative for infant teething</a:t>
            </a:r>
            <a:endParaRPr lang="en-US" b="0" dirty="0"/>
          </a:p>
          <a:p>
            <a:pPr lvl="1">
              <a:defRPr/>
            </a:pPr>
            <a:r>
              <a:rPr lang="en-US" b="0" dirty="0"/>
              <a:t>When the baby begins</a:t>
            </a:r>
            <a:r>
              <a:rPr lang="en-US" b="0" baseline="0" dirty="0"/>
              <a:t> to bite, take the baby off and offer a cool moist cloth to bite on, or a chilled teething toy</a:t>
            </a:r>
            <a:endParaRPr lang="en-US" b="1"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69</a:t>
            </a:fld>
            <a:endParaRPr lang="en-US"/>
          </a:p>
        </p:txBody>
      </p:sp>
    </p:spTree>
    <p:extLst>
      <p:ext uri="{BB962C8B-B14F-4D97-AF65-F5344CB8AC3E}">
        <p14:creationId xmlns:p14="http://schemas.microsoft.com/office/powerpoint/2010/main" val="1379379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topics covered in this session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AAD7E-0EDC-4FF0-8AAE-5FE0F31EC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27735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a:t>
            </a:r>
            <a:r>
              <a:rPr lang="en-US" baseline="0" dirty="0"/>
              <a:t> is C</a:t>
            </a:r>
          </a:p>
          <a:p>
            <a:r>
              <a:rPr lang="en-US" baseline="0" dirty="0"/>
              <a:t>A is not correct because the problem is nipple trauma, not pure vasospasm. The nipple trauma needs to be corrected.</a:t>
            </a:r>
          </a:p>
          <a:p>
            <a:r>
              <a:rPr lang="en-US" baseline="0" dirty="0"/>
              <a:t>B is not correct. Pale pinched nipples do not represent yeast.</a:t>
            </a:r>
          </a:p>
        </p:txBody>
      </p:sp>
      <p:sp>
        <p:nvSpPr>
          <p:cNvPr id="4" name="Slide Number Placeholder 3"/>
          <p:cNvSpPr>
            <a:spLocks noGrp="1"/>
          </p:cNvSpPr>
          <p:nvPr>
            <p:ph type="sldNum" sz="quarter" idx="10"/>
          </p:nvPr>
        </p:nvSpPr>
        <p:spPr/>
        <p:txBody>
          <a:bodyPr/>
          <a:lstStyle/>
          <a:p>
            <a:fld id="{856AAD7E-0EDC-4FF0-8AAE-5FE0F31ECC7B}" type="slidenum">
              <a:rPr lang="en-US" smtClean="0"/>
              <a:t>71</a:t>
            </a:fld>
            <a:endParaRPr lang="en-US"/>
          </a:p>
        </p:txBody>
      </p:sp>
    </p:spTree>
    <p:extLst>
      <p:ext uri="{BB962C8B-B14F-4D97-AF65-F5344CB8AC3E}">
        <p14:creationId xmlns:p14="http://schemas.microsoft.com/office/powerpoint/2010/main" val="15652865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a:t>
            </a:r>
            <a:r>
              <a:rPr lang="en-US" baseline="0" dirty="0"/>
              <a:t> correct answer is F.</a:t>
            </a:r>
          </a:p>
          <a:p>
            <a:r>
              <a:rPr lang="en-US" baseline="0" dirty="0"/>
              <a:t>All of these problems are possible.</a:t>
            </a:r>
          </a:p>
          <a:p>
            <a:r>
              <a:rPr lang="en-US" baseline="0" dirty="0"/>
              <a:t>This is why sore nipples cannot be managed over the phone</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72</a:t>
            </a:fld>
            <a:endParaRPr lang="en-US"/>
          </a:p>
        </p:txBody>
      </p:sp>
    </p:spTree>
    <p:extLst>
      <p:ext uri="{BB962C8B-B14F-4D97-AF65-F5344CB8AC3E}">
        <p14:creationId xmlns:p14="http://schemas.microsoft.com/office/powerpoint/2010/main" val="27784362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A</a:t>
            </a:r>
          </a:p>
          <a:p>
            <a:r>
              <a:rPr lang="en-US" dirty="0"/>
              <a:t>She has had sore nipples for almost</a:t>
            </a:r>
            <a:r>
              <a:rPr lang="en-US" baseline="0" dirty="0"/>
              <a:t> 3 weeks, so she needs an evaluation to rule out problems such as prolonged nonnutritive sucking, pump trauma, or a skin problem like eczema.</a:t>
            </a:r>
          </a:p>
          <a:p>
            <a:r>
              <a:rPr lang="en-US" baseline="0" dirty="0"/>
              <a:t>B is incorrect. IF the sucking is not traumatic, then she should continue to nurse. In this case, she just has pain with latch, and not during feeding, which means that the baby is probably doing a fine job sucking. These are probably not healing because she is allowing her nipples to stick to the breast pad. These sores will heal faster if they no longer stick to a bra or breast pad.</a:t>
            </a:r>
          </a:p>
          <a:p>
            <a:r>
              <a:rPr lang="en-US" baseline="0" dirty="0"/>
              <a:t>C is incorrect. Nipple shields can cause a drop in milk production, reduce milk transfer, and can cause more nipple pain and trauma because the baby often ends up sucking on the nipple and not the breast, causing the nipple shield to press down on the nipple sores. Also, the baby might start to refuse to nurse without the nipple shield.</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73</a:t>
            </a:fld>
            <a:endParaRPr lang="en-US"/>
          </a:p>
        </p:txBody>
      </p:sp>
    </p:spTree>
    <p:extLst>
      <p:ext uri="{BB962C8B-B14F-4D97-AF65-F5344CB8AC3E}">
        <p14:creationId xmlns:p14="http://schemas.microsoft.com/office/powerpoint/2010/main" val="506219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a:t>
            </a:r>
            <a:r>
              <a:rPr lang="en-US" baseline="0" dirty="0"/>
              <a:t> answer is A</a:t>
            </a:r>
          </a:p>
          <a:p>
            <a:r>
              <a:rPr lang="en-US" baseline="0" dirty="0"/>
              <a:t>B is incorrect. Nipple pain cannot be evaluated on the phone. The latch needs to be checked, and a breast exam is necessary for signs of yeast or other changes such as vasospasm</a:t>
            </a:r>
          </a:p>
          <a:p>
            <a:r>
              <a:rPr lang="en-US" baseline="0" dirty="0"/>
              <a:t>C is incorrect, for the same reasons as outlined above.</a:t>
            </a:r>
          </a:p>
          <a:p>
            <a:r>
              <a:rPr lang="en-US" baseline="0" dirty="0"/>
              <a:t>D. Is incorrect, women do not need to throw out their milk if yeast is suspected. There is no evidence for this. Most women don’t have a yeast infection</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74</a:t>
            </a:fld>
            <a:endParaRPr lang="en-US"/>
          </a:p>
        </p:txBody>
      </p:sp>
    </p:spTree>
    <p:extLst>
      <p:ext uri="{BB962C8B-B14F-4D97-AF65-F5344CB8AC3E}">
        <p14:creationId xmlns:p14="http://schemas.microsoft.com/office/powerpoint/2010/main" val="23946806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a:t>
            </a:r>
            <a:r>
              <a:rPr lang="en-US" baseline="0" dirty="0"/>
              <a:t> answer is A</a:t>
            </a:r>
          </a:p>
          <a:p>
            <a:r>
              <a:rPr lang="en-US" baseline="0" dirty="0"/>
              <a:t>B is incorrect. She has had the problem for 4 days ,so needs to be seen. Excessive breast stimulation will make it worse</a:t>
            </a:r>
          </a:p>
          <a:p>
            <a:r>
              <a:rPr lang="en-US" baseline="0" dirty="0"/>
              <a:t>C is incorrect. It is possible that she has too much milk, but this advice will not help solve her current problem. </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75</a:t>
            </a:fld>
            <a:endParaRPr lang="en-US"/>
          </a:p>
        </p:txBody>
      </p:sp>
    </p:spTree>
    <p:extLst>
      <p:ext uri="{BB962C8B-B14F-4D97-AF65-F5344CB8AC3E}">
        <p14:creationId xmlns:p14="http://schemas.microsoft.com/office/powerpoint/2010/main" val="2312341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a:t>
            </a:r>
            <a:r>
              <a:rPr lang="en-US" baseline="0" dirty="0"/>
              <a:t> answer is B</a:t>
            </a:r>
          </a:p>
          <a:p>
            <a:r>
              <a:rPr lang="en-US" baseline="0" dirty="0"/>
              <a:t>A is incorrect. We don’t want the baby exposed to shingles, since the baby could contract chickenpox</a:t>
            </a:r>
          </a:p>
          <a:p>
            <a:r>
              <a:rPr lang="en-US" baseline="0" dirty="0"/>
              <a:t>C is incorrect. The expressed milk can have chickenpox in it, so it needs to be dumped</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76</a:t>
            </a:fld>
            <a:endParaRPr lang="en-US"/>
          </a:p>
        </p:txBody>
      </p:sp>
    </p:spTree>
    <p:extLst>
      <p:ext uri="{BB962C8B-B14F-4D97-AF65-F5344CB8AC3E}">
        <p14:creationId xmlns:p14="http://schemas.microsoft.com/office/powerpoint/2010/main" val="35390671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C</a:t>
            </a:r>
          </a:p>
          <a:p>
            <a:r>
              <a:rPr lang="en-US" dirty="0"/>
              <a:t>A</a:t>
            </a:r>
            <a:r>
              <a:rPr lang="en-US" baseline="0" dirty="0"/>
              <a:t> is incorrect, since there are strategies to deal with this</a:t>
            </a:r>
          </a:p>
          <a:p>
            <a:r>
              <a:rPr lang="en-US" baseline="0" dirty="0"/>
              <a:t>B is incorrect. Pumping and bottle feeding is not sustainable for most moms. She has a higher likelihood of weaning early if she switches to pumping and bottle feeding.</a:t>
            </a:r>
          </a:p>
          <a:p>
            <a:r>
              <a:rPr lang="en-US" baseline="0" dirty="0"/>
              <a:t>D is incorrect. Scaring the baby might frighten the baby into a nursing strike.</a:t>
            </a:r>
            <a:endParaRPr lang="en-US" dirty="0"/>
          </a:p>
          <a:p>
            <a:endParaRPr lang="en-US" dirty="0"/>
          </a:p>
        </p:txBody>
      </p:sp>
      <p:sp>
        <p:nvSpPr>
          <p:cNvPr id="4" name="Slide Number Placeholder 3"/>
          <p:cNvSpPr>
            <a:spLocks noGrp="1"/>
          </p:cNvSpPr>
          <p:nvPr>
            <p:ph type="sldNum" sz="quarter" idx="10"/>
          </p:nvPr>
        </p:nvSpPr>
        <p:spPr/>
        <p:txBody>
          <a:bodyPr/>
          <a:lstStyle/>
          <a:p>
            <a:fld id="{856AAD7E-0EDC-4FF0-8AAE-5FE0F31ECC7B}" type="slidenum">
              <a:rPr lang="en-US" smtClean="0"/>
              <a:t>77</a:t>
            </a:fld>
            <a:endParaRPr lang="en-US"/>
          </a:p>
        </p:txBody>
      </p:sp>
    </p:spTree>
    <p:extLst>
      <p:ext uri="{BB962C8B-B14F-4D97-AF65-F5344CB8AC3E}">
        <p14:creationId xmlns:p14="http://schemas.microsoft.com/office/powerpoint/2010/main" val="2076517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9527328-9B31-43C3-8F52-019722F4BD63}"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752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559BF210-DEA7-4C47-91B5-73849E817736}" type="datetime1">
              <a:rPr lang="en-US" smtClean="0">
                <a:solidFill>
                  <a:prstClr val="black">
                    <a:tint val="75000"/>
                  </a:prstClr>
                </a:solidFill>
              </a:rPr>
              <a:t>7/9/2025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2625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alpha val="0"/>
          </a:srgb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3826E-EB13-47AF-BB34-ED701406DCE6}"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4844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7A7DB9-ADAE-4430-8355-195375BAD095}"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4697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38CF22-E832-44B2-A76E-3FC85A098746}"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27A6660A-1BCE-4C32-9AF9-9167E9C4C8D9}"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4977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sng"/>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D1DAC8-3B51-4B6E-AB7D-91B705C6F5DB}"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03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alphaModFix amt="34000"/>
            <a:lum/>
          </a:blip>
          <a:srcRect/>
          <a:stretch>
            <a:fillRect t="-18000" b="-18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95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1">
          <a:blip r:embed="rId2">
            <a:alphaModFix amt="32000"/>
            <a:lum/>
          </a:blip>
          <a:srcRect/>
          <a:stretch>
            <a:fillRect t="-20000" b="-20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0225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Blank">
    <p:bg>
      <p:bgPr>
        <a:blipFill dpi="0" rotWithShape="1">
          <a:blip r:embed="rId2">
            <a:alphaModFix amt="32000"/>
            <a:lum/>
          </a:blip>
          <a:srcRect/>
          <a:stretch>
            <a:fillRect t="-2000" b="-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993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Blank">
    <p:bg>
      <p:bgPr>
        <a:blipFill dpi="0" rotWithShape="1">
          <a:blip r:embed="rId2">
            <a:alphaModFix amt="32000"/>
            <a:lum/>
          </a:blip>
          <a:srcRect/>
          <a:stretch>
            <a:fillRect t="-12000" b="-1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3544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Blank">
    <p:bg>
      <p:bgPr>
        <a:blipFill dpi="0" rotWithShape="1">
          <a:blip r:embed="rId2">
            <a:alphaModFix amt="68000"/>
            <a:lum/>
          </a:blip>
          <a:srcRect/>
          <a:stretch>
            <a:fillRect t="-16000" b="-16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364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Blank">
    <p:bg>
      <p:bgPr>
        <a:blipFill dpi="0" rotWithShape="1">
          <a:blip r:embed="rId2">
            <a:alphaModFix amt="52000"/>
            <a:lum/>
          </a:blip>
          <a:srcRect/>
          <a:stretch>
            <a:fillRect t="-7000" b="-7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3291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Blank">
    <p:bg>
      <p:bgPr>
        <a:blipFill dpi="0" rotWithShape="1">
          <a:blip r:embed="rId2">
            <a:alphaModFix amt="52000"/>
            <a:lum/>
          </a:blip>
          <a:srcRect/>
          <a:stretch>
            <a:fillRect t="-9000" b="-9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462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Blank">
    <p:bg>
      <p:bgPr>
        <a:blipFill dpi="0" rotWithShape="1">
          <a:blip r:embed="rId2">
            <a:alphaModFix amt="60000"/>
            <a:lum/>
          </a:blip>
          <a:srcRect/>
          <a:stretch>
            <a:fillRect t="-2000" b="-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116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494906"/>
            <a:ext cx="11582400" cy="1066800"/>
          </a:xfrm>
        </p:spPr>
        <p:txBody>
          <a:bodyPr>
            <a:normAutofit/>
          </a:bodyPr>
          <a:lstStyle>
            <a:lvl1pPr algn="l">
              <a:defRPr sz="44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04800" y="5584116"/>
            <a:ext cx="11582400" cy="762000"/>
          </a:xfrm>
        </p:spPr>
        <p:txBody>
          <a:bodyPr anchor="ctr">
            <a:normAutofit/>
          </a:bodyPr>
          <a:lstStyle>
            <a:lvl1pPr marL="0" indent="0" algn="l">
              <a:buNone/>
              <a:defRPr sz="2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684DA17-4D43-492A-82DD-A9B6869B476A}"/>
              </a:ext>
            </a:extLst>
          </p:cNvPr>
          <p:cNvSpPr>
            <a:spLocks noGrp="1"/>
          </p:cNvSpPr>
          <p:nvPr>
            <p:ph type="dt" sz="half" idx="10"/>
          </p:nvPr>
        </p:nvSpPr>
        <p:spPr/>
        <p:txBody>
          <a:bodyPr/>
          <a:lstStyle>
            <a:lvl1pPr>
              <a:defRPr/>
            </a:lvl1pPr>
          </a:lstStyle>
          <a:p>
            <a:fld id="{E592917B-C68E-4BCF-A0C2-4592D1997896}"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511C24E-8176-4E4B-AFBB-9423D1D4C23A}"/>
              </a:ext>
            </a:extLst>
          </p:cNvPr>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B8B14AB-637E-4B05-95EC-FFD9420352E8}"/>
              </a:ext>
            </a:extLst>
          </p:cNvPr>
          <p:cNvSpPr>
            <a:spLocks noGrp="1"/>
          </p:cNvSpPr>
          <p:nvPr>
            <p:ph type="sldNum" sz="quarter" idx="12"/>
          </p:nvPr>
        </p:nvSpPr>
        <p:spPr/>
        <p:txBody>
          <a:bodyPr/>
          <a:lstStyle>
            <a:lvl1pPr>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874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337AAAD9-790A-49F4-82A9-8C9FEB59B6A9}" type="datetime1">
              <a:rPr lang="en-US" smtClean="0">
                <a:solidFill>
                  <a:prstClr val="white">
                    <a:tint val="75000"/>
                  </a:prstClr>
                </a:solidFill>
              </a:rPr>
              <a:pPr>
                <a:defRPr/>
              </a:pPr>
              <a:t>7/9/2025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B6F15528-21DE-4FAA-801E-634DDDAF4B2B}"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0127387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50232"/>
          </a:xfrm>
        </p:spPr>
        <p:txBody>
          <a:bodyPr/>
          <a:lstStyle>
            <a:lvl1pPr>
              <a:defRPr b="1"/>
            </a:lvl1pPr>
          </a:lstStyle>
          <a:p>
            <a:r>
              <a:rPr lang="en-US"/>
              <a:t>Click to edit Master title style</a:t>
            </a:r>
          </a:p>
        </p:txBody>
      </p:sp>
      <p:sp>
        <p:nvSpPr>
          <p:cNvPr id="3" name="Content Placeholder 2"/>
          <p:cNvSpPr>
            <a:spLocks noGrp="1"/>
          </p:cNvSpPr>
          <p:nvPr>
            <p:ph idx="1"/>
          </p:nvPr>
        </p:nvSpPr>
        <p:spPr>
          <a:xfrm>
            <a:off x="609600" y="1022690"/>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800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solidFill>
                  <a:schemeClr val="tx1"/>
                </a:solidFill>
                <a:latin typeface="Malgun Gothic" panose="020B0503020000020004" pitchFamily="34" charset="-127"/>
                <a:ea typeface="Malgun Gothic" panose="020B0503020000020004" pitchFamily="34" charset="-127"/>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latin typeface="Malgun Gothic" panose="020B0503020000020004" pitchFamily="34" charset="-127"/>
                <a:ea typeface="Malgun Gothic" panose="020B0503020000020004" pitchFamily="34" charset="-127"/>
              </a:defRPr>
            </a:lvl1pPr>
            <a:lvl2pPr>
              <a:defRPr>
                <a:solidFill>
                  <a:schemeClr val="tx1"/>
                </a:solidFill>
                <a:latin typeface="Malgun Gothic" panose="020B0503020000020004" pitchFamily="34" charset="-127"/>
                <a:ea typeface="Malgun Gothic" panose="020B0503020000020004" pitchFamily="34" charset="-127"/>
              </a:defRPr>
            </a:lvl2pPr>
            <a:lvl3pPr>
              <a:defRPr>
                <a:solidFill>
                  <a:schemeClr val="tx1"/>
                </a:solidFill>
                <a:latin typeface="Malgun Gothic" panose="020B0503020000020004" pitchFamily="34" charset="-127"/>
                <a:ea typeface="Malgun Gothic" panose="020B0503020000020004" pitchFamily="34" charset="-127"/>
              </a:defRPr>
            </a:lvl3pPr>
            <a:lvl4pPr>
              <a:defRPr>
                <a:solidFill>
                  <a:schemeClr val="tx1"/>
                </a:solidFill>
                <a:latin typeface="Malgun Gothic" panose="020B0503020000020004" pitchFamily="34" charset="-127"/>
                <a:ea typeface="Malgun Gothic" panose="020B0503020000020004" pitchFamily="34" charset="-127"/>
              </a:defRPr>
            </a:lvl4pPr>
            <a:lvl5pPr>
              <a:defRPr>
                <a:solidFill>
                  <a:schemeClr val="tx1"/>
                </a:solidFill>
                <a:latin typeface="Malgun Gothic" panose="020B0503020000020004" pitchFamily="34" charset="-127"/>
                <a:ea typeface="Malgun Gothic" panose="020B0503020000020004" pitchFamily="34" charset="-12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0579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012828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1952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FE0672-4C20-D84D-8E27-862867477F12}"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579DF3-0B8D-544D-BC21-098CF7DF963E}" type="slidenum">
              <a:rPr lang="en-US" smtClean="0"/>
              <a:t>‹#›</a:t>
            </a:fld>
            <a:endParaRPr lang="en-US"/>
          </a:p>
        </p:txBody>
      </p:sp>
    </p:spTree>
    <p:extLst>
      <p:ext uri="{BB962C8B-B14F-4D97-AF65-F5344CB8AC3E}">
        <p14:creationId xmlns:p14="http://schemas.microsoft.com/office/powerpoint/2010/main" val="232807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FE0672-4C20-D84D-8E27-862867477F12}"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579DF3-0B8D-544D-BC21-098CF7DF963E}" type="slidenum">
              <a:rPr lang="en-US" smtClean="0"/>
              <a:t>‹#›</a:t>
            </a:fld>
            <a:endParaRPr lang="en-US"/>
          </a:p>
        </p:txBody>
      </p:sp>
    </p:spTree>
    <p:extLst>
      <p:ext uri="{BB962C8B-B14F-4D97-AF65-F5344CB8AC3E}">
        <p14:creationId xmlns:p14="http://schemas.microsoft.com/office/powerpoint/2010/main" val="3106174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FE0672-4C20-D84D-8E27-862867477F12}" type="datetimeFigureOut">
              <a:rPr lang="en-US" smtClean="0"/>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579DF3-0B8D-544D-BC21-098CF7DF963E}" type="slidenum">
              <a:rPr lang="en-US" smtClean="0"/>
              <a:t>‹#›</a:t>
            </a:fld>
            <a:endParaRPr lang="en-US"/>
          </a:p>
        </p:txBody>
      </p:sp>
    </p:spTree>
    <p:extLst>
      <p:ext uri="{BB962C8B-B14F-4D97-AF65-F5344CB8AC3E}">
        <p14:creationId xmlns:p14="http://schemas.microsoft.com/office/powerpoint/2010/main" val="3333482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FE0672-4C20-D84D-8E27-862867477F12}" type="datetimeFigureOut">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579DF3-0B8D-544D-BC21-098CF7DF963E}" type="slidenum">
              <a:rPr lang="en-US" smtClean="0"/>
              <a:t>‹#›</a:t>
            </a:fld>
            <a:endParaRPr lang="en-US"/>
          </a:p>
        </p:txBody>
      </p:sp>
    </p:spTree>
    <p:extLst>
      <p:ext uri="{BB962C8B-B14F-4D97-AF65-F5344CB8AC3E}">
        <p14:creationId xmlns:p14="http://schemas.microsoft.com/office/powerpoint/2010/main" val="2587033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tx">
  <p:cSld name="1_Title and Content">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838200" y="365125"/>
            <a:ext cx="10515600" cy="1325564"/>
          </a:xfrm>
          <a:prstGeom prst="rect">
            <a:avLst/>
          </a:prstGeom>
          <a:noFill/>
          <a:ln>
            <a:noFill/>
          </a:ln>
        </p:spPr>
        <p:txBody>
          <a:bodyPr spcFirstLastPara="1" wrap="square" lIns="45700" tIns="45700" rIns="45700" bIns="45700" anchor="ctr" anchorCtr="0">
            <a:normAutofit/>
          </a:bodyPr>
          <a:lstStyle>
            <a:lvl1pPr lvl="0" algn="ctr">
              <a:lnSpc>
                <a:spcPct val="90000"/>
              </a:lnSpc>
              <a:spcBef>
                <a:spcPts val="0"/>
              </a:spcBef>
              <a:spcAft>
                <a:spcPts val="0"/>
              </a:spcAft>
              <a:buClr>
                <a:srgbClr val="000000"/>
              </a:buClr>
              <a:buSzPts val="1800"/>
              <a:buNone/>
              <a:defRPr/>
            </a:lvl1pPr>
            <a:lvl2pPr lvl="1" algn="ctr">
              <a:lnSpc>
                <a:spcPct val="90000"/>
              </a:lnSpc>
              <a:spcBef>
                <a:spcPts val="0"/>
              </a:spcBef>
              <a:spcAft>
                <a:spcPts val="0"/>
              </a:spcAft>
              <a:buClr>
                <a:srgbClr val="000000"/>
              </a:buClr>
              <a:buSzPts val="1800"/>
              <a:buNone/>
              <a:defRPr/>
            </a:lvl2pPr>
            <a:lvl3pPr lvl="2" algn="ctr">
              <a:lnSpc>
                <a:spcPct val="90000"/>
              </a:lnSpc>
              <a:spcBef>
                <a:spcPts val="0"/>
              </a:spcBef>
              <a:spcAft>
                <a:spcPts val="0"/>
              </a:spcAft>
              <a:buClr>
                <a:srgbClr val="000000"/>
              </a:buClr>
              <a:buSzPts val="1800"/>
              <a:buNone/>
              <a:defRPr/>
            </a:lvl3pPr>
            <a:lvl4pPr lvl="3" algn="ctr">
              <a:lnSpc>
                <a:spcPct val="90000"/>
              </a:lnSpc>
              <a:spcBef>
                <a:spcPts val="0"/>
              </a:spcBef>
              <a:spcAft>
                <a:spcPts val="0"/>
              </a:spcAft>
              <a:buClr>
                <a:srgbClr val="000000"/>
              </a:buClr>
              <a:buSzPts val="1800"/>
              <a:buNone/>
              <a:defRPr/>
            </a:lvl4pPr>
            <a:lvl5pPr lvl="4" algn="ctr">
              <a:lnSpc>
                <a:spcPct val="90000"/>
              </a:lnSpc>
              <a:spcBef>
                <a:spcPts val="0"/>
              </a:spcBef>
              <a:spcAft>
                <a:spcPts val="0"/>
              </a:spcAft>
              <a:buClr>
                <a:srgbClr val="000000"/>
              </a:buClr>
              <a:buSzPts val="1800"/>
              <a:buNone/>
              <a:defRPr/>
            </a:lvl5pPr>
            <a:lvl6pPr lvl="5" algn="ctr">
              <a:lnSpc>
                <a:spcPct val="90000"/>
              </a:lnSpc>
              <a:spcBef>
                <a:spcPts val="0"/>
              </a:spcBef>
              <a:spcAft>
                <a:spcPts val="0"/>
              </a:spcAft>
              <a:buClr>
                <a:srgbClr val="000000"/>
              </a:buClr>
              <a:buSzPts val="1800"/>
              <a:buNone/>
              <a:defRPr/>
            </a:lvl6pPr>
            <a:lvl7pPr lvl="6" algn="ctr">
              <a:lnSpc>
                <a:spcPct val="90000"/>
              </a:lnSpc>
              <a:spcBef>
                <a:spcPts val="0"/>
              </a:spcBef>
              <a:spcAft>
                <a:spcPts val="0"/>
              </a:spcAft>
              <a:buClr>
                <a:srgbClr val="000000"/>
              </a:buClr>
              <a:buSzPts val="1800"/>
              <a:buNone/>
              <a:defRPr/>
            </a:lvl7pPr>
            <a:lvl8pPr lvl="7" algn="ctr">
              <a:lnSpc>
                <a:spcPct val="90000"/>
              </a:lnSpc>
              <a:spcBef>
                <a:spcPts val="0"/>
              </a:spcBef>
              <a:spcAft>
                <a:spcPts val="0"/>
              </a:spcAft>
              <a:buClr>
                <a:srgbClr val="000000"/>
              </a:buClr>
              <a:buSzPts val="1800"/>
              <a:buNone/>
              <a:defRPr/>
            </a:lvl8pPr>
            <a:lvl9pPr lvl="8" algn="ctr">
              <a:lnSpc>
                <a:spcPct val="90000"/>
              </a:lnSpc>
              <a:spcBef>
                <a:spcPts val="0"/>
              </a:spcBef>
              <a:spcAft>
                <a:spcPts val="0"/>
              </a:spcAft>
              <a:buClr>
                <a:srgbClr val="000000"/>
              </a:buClr>
              <a:buSzPts val="1800"/>
              <a:buNone/>
              <a:defRPr/>
            </a:lvl9pPr>
          </a:lstStyle>
          <a:p>
            <a:endParaRPr/>
          </a:p>
        </p:txBody>
      </p:sp>
      <p:sp>
        <p:nvSpPr>
          <p:cNvPr id="11" name="Google Shape;11;p3"/>
          <p:cNvSpPr txBox="1">
            <a:spLocks noGrp="1"/>
          </p:cNvSpPr>
          <p:nvPr>
            <p:ph type="body" idx="1"/>
          </p:nvPr>
        </p:nvSpPr>
        <p:spPr>
          <a:xfrm>
            <a:off x="838200" y="1825625"/>
            <a:ext cx="105156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2" name="Google Shape;12;p3"/>
          <p:cNvSpPr txBox="1">
            <a:spLocks noGrp="1"/>
          </p:cNvSpPr>
          <p:nvPr>
            <p:ph type="sldNum" idx="12"/>
          </p:nvPr>
        </p:nvSpPr>
        <p:spPr>
          <a:xfrm>
            <a:off x="11001825" y="6400434"/>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34636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59771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Malgun Gothic" panose="020B0503020000020004" pitchFamily="34" charset="-127"/>
                <a:ea typeface="Malgun Gothic" panose="020B0503020000020004" pitchFamily="34" charset="-127"/>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latin typeface="Malgun Gothic" panose="020B0503020000020004" pitchFamily="34" charset="-127"/>
                <a:ea typeface="Malgun Gothic" panose="020B0503020000020004" pitchFamily="34" charset="-127"/>
              </a:defRPr>
            </a:lvl1pPr>
            <a:lvl2pPr>
              <a:defRPr>
                <a:solidFill>
                  <a:schemeClr val="bg1"/>
                </a:solidFill>
                <a:latin typeface="Malgun Gothic" panose="020B0503020000020004" pitchFamily="34" charset="-127"/>
                <a:ea typeface="Malgun Gothic" panose="020B0503020000020004" pitchFamily="34" charset="-127"/>
              </a:defRPr>
            </a:lvl2pPr>
            <a:lvl3pPr>
              <a:defRPr>
                <a:solidFill>
                  <a:schemeClr val="bg1"/>
                </a:solidFill>
                <a:latin typeface="Malgun Gothic" panose="020B0503020000020004" pitchFamily="34" charset="-127"/>
                <a:ea typeface="Malgun Gothic" panose="020B0503020000020004" pitchFamily="34" charset="-127"/>
              </a:defRPr>
            </a:lvl3pPr>
            <a:lvl4pPr>
              <a:defRPr>
                <a:solidFill>
                  <a:schemeClr val="bg1"/>
                </a:solidFill>
                <a:latin typeface="Malgun Gothic" panose="020B0503020000020004" pitchFamily="34" charset="-127"/>
                <a:ea typeface="Malgun Gothic" panose="020B0503020000020004" pitchFamily="34" charset="-127"/>
              </a:defRPr>
            </a:lvl4pPr>
            <a:lvl5pPr>
              <a:defRPr>
                <a:solidFill>
                  <a:schemeClr val="bg1"/>
                </a:solidFill>
                <a:latin typeface="Malgun Gothic" panose="020B0503020000020004" pitchFamily="34" charset="-127"/>
                <a:ea typeface="Malgun Gothic" panose="020B0503020000020004" pitchFamily="34" charset="-12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9963563"/>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57683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2438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bg>
      <p:bgPr shadeToTitle="1">
        <a:blipFill dpi="0" rotWithShape="1">
          <a:blip r:embed="rId2">
            <a:alphaModFix amt="3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919F02D-A1A7-4192-8B4D-219F8BAC4D28}"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78D61E2-10AF-4478-96B8-45BFE13B079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86598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sng"/>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D1DAC8-3B51-4B6E-AB7D-91B705C6F5DB}"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6635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4514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alphaModFix amt="34000"/>
            <a:lum/>
          </a:blip>
          <a:srcRect/>
          <a:stretch>
            <a:fillRect t="-18000" b="-18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36127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1">
          <a:blip r:embed="rId2">
            <a:alphaModFix amt="32000"/>
            <a:lum/>
          </a:blip>
          <a:srcRect/>
          <a:stretch>
            <a:fillRect t="-20000" b="-20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941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3_Blank">
    <p:bg>
      <p:bgPr>
        <a:blipFill dpi="0" rotWithShape="1">
          <a:blip r:embed="rId2">
            <a:alphaModFix amt="32000"/>
            <a:lum/>
          </a:blip>
          <a:srcRect/>
          <a:stretch>
            <a:fillRect t="-2000" b="-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06613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4_Blank">
    <p:bg>
      <p:bgPr>
        <a:blipFill dpi="0" rotWithShape="1">
          <a:blip r:embed="rId2">
            <a:alphaModFix amt="32000"/>
            <a:lum/>
          </a:blip>
          <a:srcRect/>
          <a:stretch>
            <a:fillRect t="-12000" b="-1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68361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5_Blank">
    <p:bg>
      <p:bgPr>
        <a:blipFill dpi="0" rotWithShape="1">
          <a:blip r:embed="rId2">
            <a:alphaModFix amt="68000"/>
            <a:lum/>
          </a:blip>
          <a:srcRect/>
          <a:stretch>
            <a:fillRect t="-16000" b="-16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804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6_Blank">
    <p:bg>
      <p:bgPr>
        <a:blipFill dpi="0" rotWithShape="1">
          <a:blip r:embed="rId2">
            <a:alphaModFix amt="52000"/>
            <a:lum/>
          </a:blip>
          <a:srcRect/>
          <a:stretch>
            <a:fillRect t="-7000" b="-7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36169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7_Blank">
    <p:bg>
      <p:bgPr>
        <a:blipFill dpi="0" rotWithShape="1">
          <a:blip r:embed="rId2">
            <a:alphaModFix amt="52000"/>
            <a:lum/>
          </a:blip>
          <a:srcRect/>
          <a:stretch>
            <a:fillRect t="-9000" b="-9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906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8_Blank">
    <p:bg>
      <p:bgPr>
        <a:blipFill dpi="0" rotWithShape="1">
          <a:blip r:embed="rId2">
            <a:alphaModFix amt="60000"/>
            <a:lum/>
          </a:blip>
          <a:srcRect/>
          <a:stretch>
            <a:fillRect t="-2000" b="-2000"/>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4DFFD-C07C-405F-8E57-B548C2F0AA01}"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3611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9527328-9B31-43C3-8F52-019722F4BD63}"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64864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559BF210-DEA7-4C47-91B5-73849E817736}" type="datetime1">
              <a:rPr lang="en-US" smtClean="0">
                <a:solidFill>
                  <a:prstClr val="black">
                    <a:tint val="75000"/>
                  </a:prstClr>
                </a:solidFill>
              </a:rPr>
              <a:t>7/9/2025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4213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alpha val="0"/>
          </a:srgb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3826E-EB13-47AF-BB34-ED701406DCE6}"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00724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7A7DB9-ADAE-4430-8355-195375BAD095}"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66543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3.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theme" Target="../theme/theme4.xml"/><Relationship Id="rId1" Type="http://schemas.openxmlformats.org/officeDocument/2006/relationships/slideLayout" Target="../slideLayouts/slideLayout16.xml"/><Relationship Id="rId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7.xml"/><Relationship Id="rId1" Type="http://schemas.openxmlformats.org/officeDocument/2006/relationships/slideLayout" Target="../slideLayouts/slideLayout19.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9.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8.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image" Target="../media/image1.emf"/></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3.xml"/><Relationship Id="rId1" Type="http://schemas.openxmlformats.org/officeDocument/2006/relationships/slideLayout" Target="../slideLayouts/slideLayout3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emf"/><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1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1.emf"/><Relationship Id="rId5" Type="http://schemas.openxmlformats.org/officeDocument/2006/relationships/theme" Target="../theme/theme15.xml"/><Relationship Id="rId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2BA48D-6CB8-4102-B330-6DD14B472607}"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Oval 6"/>
          <p:cNvSpPr/>
          <p:nvPr userDrawn="1"/>
        </p:nvSpPr>
        <p:spPr>
          <a:xfrm>
            <a:off x="149547" y="6308727"/>
            <a:ext cx="483891" cy="460128"/>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93810324"/>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7" r:id="rId3"/>
    <p:sldLayoutId id="2147483804" r:id="rId4"/>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0A031738-AEAB-4C21-979F-2979F6798469}" type="datetime1">
              <a:rPr lang="en-US" smtClean="0">
                <a:solidFill>
                  <a:prstClr val="black">
                    <a:tint val="75000"/>
                  </a:prstClr>
                </a:solidFill>
                <a:latin typeface="Times New Roman" charset="0"/>
              </a:rPr>
              <a:t>7/9/2025</a:t>
            </a:fld>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3C9EA30E-4DED-4342-AFB0-7BA9DBCA614D}" type="slidenum">
              <a:rPr lang="en-US" smtClean="0">
                <a:solidFill>
                  <a:prstClr val="black">
                    <a:tint val="75000"/>
                  </a:prstClr>
                </a:solidFill>
                <a:latin typeface="Times New Roman" charset="0"/>
              </a:rPr>
              <a:pPr fontAlgn="base">
                <a:spcBef>
                  <a:spcPct val="0"/>
                </a:spcBef>
                <a:spcAft>
                  <a:spcPct val="0"/>
                </a:spcAft>
                <a:defRPr/>
              </a:pPr>
              <a:t>‹#›</a:t>
            </a:fld>
            <a:endParaRPr lang="en-US">
              <a:solidFill>
                <a:prstClr val="black">
                  <a:tint val="75000"/>
                </a:prstClr>
              </a:solidFill>
              <a:latin typeface="Times New Roman" charset="0"/>
            </a:endParaRPr>
          </a:p>
        </p:txBody>
      </p:sp>
      <p:sp>
        <p:nvSpPr>
          <p:cNvPr id="8" name="Oval 7">
            <a:extLst>
              <a:ext uri="{FF2B5EF4-FFF2-40B4-BE49-F238E27FC236}">
                <a16:creationId xmlns:a16="http://schemas.microsoft.com/office/drawing/2014/main" id="{B9772882-33FE-48D0-1AAC-3A2FFA910697}"/>
              </a:ext>
            </a:extLst>
          </p:cNvPr>
          <p:cNvSpPr/>
          <p:nvPr userDrawn="1"/>
        </p:nvSpPr>
        <p:spPr>
          <a:xfrm>
            <a:off x="149547" y="6308727"/>
            <a:ext cx="483891" cy="46012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91705260"/>
      </p:ext>
    </p:extLst>
  </p:cSld>
  <p:clrMap bg1="lt1" tx1="dk1" bg2="lt2" tx2="dk2" accent1="accent1" accent2="accent2" accent3="accent3" accent4="accent4" accent5="accent5" accent6="accent6" hlink="hlink" folHlink="folHlink"/>
  <p:sldLayoutIdLst>
    <p:sldLayoutId id="2147483813"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AAC592-FD3B-4E6C-B948-267200A7EEC1}"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4DDF140A-0363-87AC-ECF0-9630D25B4DC5}"/>
              </a:ext>
            </a:extLst>
          </p:cNvPr>
          <p:cNvSpPr/>
          <p:nvPr userDrawn="1"/>
        </p:nvSpPr>
        <p:spPr>
          <a:xfrm>
            <a:off x="149547" y="6308727"/>
            <a:ext cx="483891" cy="460128"/>
          </a:xfrm>
          <a:prstGeom prst="ellipse">
            <a:avLst/>
          </a:prstGeom>
          <a:blipFill dpi="0" rotWithShape="1">
            <a:blip r:embed="rId1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12393304"/>
      </p:ext>
    </p:extLst>
  </p:cSld>
  <p:clrMap bg1="lt1" tx1="dk1" bg2="lt2" tx2="dk2" accent1="accent1" accent2="accent2" accent3="accent3" accent4="accent4" accent5="accent5" accent6="accent6" hlink="hlink" folHlink="folHlink"/>
  <p:sldLayoutIdLst>
    <p:sldLayoutId id="2147483835" r:id="rId1"/>
    <p:sldLayoutId id="2147483840"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7AE36B4-74EF-4528-A4D2-672E457BCE14}"/>
              </a:ext>
            </a:extLst>
          </p:cNvPr>
          <p:cNvSpPr>
            <a:spLocks noGrp="1"/>
          </p:cNvSpPr>
          <p:nvPr>
            <p:ph type="title"/>
          </p:nvPr>
        </p:nvSpPr>
        <p:spPr bwMode="auto">
          <a:xfrm>
            <a:off x="3251200" y="152400"/>
            <a:ext cx="863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771C698-FC56-47DD-9715-ED2D1D7D0806}"/>
              </a:ext>
            </a:extLst>
          </p:cNvPr>
          <p:cNvSpPr>
            <a:spLocks noGrp="1"/>
          </p:cNvSpPr>
          <p:nvPr>
            <p:ph type="body" idx="1"/>
          </p:nvPr>
        </p:nvSpPr>
        <p:spPr bwMode="auto">
          <a:xfrm>
            <a:off x="304800" y="1600200"/>
            <a:ext cx="1158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E3382BE-B04B-4CB8-AF26-46EAE87CEFA4}"/>
              </a:ext>
            </a:extLst>
          </p:cNvPr>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F22BA48D-6CB8-4102-B330-6DD14B472607}"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B7F0B74-A734-4221-968D-E358616545C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61773B9-EEB8-4EF0-A8D8-4AF4C0ACA1CD}"/>
              </a:ext>
            </a:extLst>
          </p:cNvPr>
          <p:cNvSpPr>
            <a:spLocks noGrp="1"/>
          </p:cNvSpPr>
          <p:nvPr>
            <p:ph type="sldNum" sz="quarter" idx="4"/>
          </p:nvPr>
        </p:nvSpPr>
        <p:spPr>
          <a:xfrm>
            <a:off x="90424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2" name="Oval 1">
            <a:extLst>
              <a:ext uri="{FF2B5EF4-FFF2-40B4-BE49-F238E27FC236}">
                <a16:creationId xmlns:a16="http://schemas.microsoft.com/office/drawing/2014/main" id="{4473FAAA-6906-0E8A-5B64-965FE9CF335D}"/>
              </a:ext>
            </a:extLst>
          </p:cNvPr>
          <p:cNvSpPr/>
          <p:nvPr userDrawn="1"/>
        </p:nvSpPr>
        <p:spPr>
          <a:xfrm>
            <a:off x="149547" y="6308727"/>
            <a:ext cx="483891" cy="460128"/>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72166303"/>
      </p:ext>
    </p:extLst>
  </p:cSld>
  <p:clrMap bg1="lt1" tx1="dk1" bg2="lt2" tx2="dk2" accent1="accent1" accent2="accent2" accent3="accent3" accent4="accent4" accent5="accent5" accent6="accent6" hlink="hlink" folHlink="folHlink"/>
  <p:sldLayoutIdLst>
    <p:sldLayoutId id="2147483913" r:id="rId1"/>
  </p:sldLayoutIdLst>
  <p:hf hdr="0" ftr="0" dt="0"/>
  <p:txStyles>
    <p:titleStyle>
      <a:lvl1pPr algn="l" rtl="0" eaLnBrk="1" fontAlgn="base" hangingPunct="1">
        <a:spcBef>
          <a:spcPct val="0"/>
        </a:spcBef>
        <a:spcAft>
          <a:spcPct val="0"/>
        </a:spcAft>
        <a:defRPr sz="4000" kern="1200">
          <a:solidFill>
            <a:schemeClr val="bg1"/>
          </a:solidFill>
          <a:latin typeface="+mj-lt"/>
          <a:ea typeface="+mj-ea"/>
          <a:cs typeface="+mj-cs"/>
        </a:defRPr>
      </a:lvl1pPr>
      <a:lvl2pPr algn="l" rtl="0" eaLnBrk="1" fontAlgn="base" hangingPunct="1">
        <a:spcBef>
          <a:spcPct val="0"/>
        </a:spcBef>
        <a:spcAft>
          <a:spcPct val="0"/>
        </a:spcAft>
        <a:defRPr sz="4000">
          <a:solidFill>
            <a:schemeClr val="bg1"/>
          </a:solidFill>
          <a:latin typeface="Calibri" panose="020F0502020204030204" pitchFamily="34" charset="0"/>
        </a:defRPr>
      </a:lvl2pPr>
      <a:lvl3pPr algn="l" rtl="0" eaLnBrk="1" fontAlgn="base" hangingPunct="1">
        <a:spcBef>
          <a:spcPct val="0"/>
        </a:spcBef>
        <a:spcAft>
          <a:spcPct val="0"/>
        </a:spcAft>
        <a:defRPr sz="4000">
          <a:solidFill>
            <a:schemeClr val="bg1"/>
          </a:solidFill>
          <a:latin typeface="Calibri" panose="020F0502020204030204" pitchFamily="34" charset="0"/>
        </a:defRPr>
      </a:lvl3pPr>
      <a:lvl4pPr algn="l" rtl="0" eaLnBrk="1" fontAlgn="base" hangingPunct="1">
        <a:spcBef>
          <a:spcPct val="0"/>
        </a:spcBef>
        <a:spcAft>
          <a:spcPct val="0"/>
        </a:spcAft>
        <a:defRPr sz="4000">
          <a:solidFill>
            <a:schemeClr val="bg1"/>
          </a:solidFill>
          <a:latin typeface="Calibri" panose="020F0502020204030204" pitchFamily="34" charset="0"/>
        </a:defRPr>
      </a:lvl4pPr>
      <a:lvl5pPr algn="l" rtl="0" eaLnBrk="1" fontAlgn="base" hangingPunct="1">
        <a:spcBef>
          <a:spcPct val="0"/>
        </a:spcBef>
        <a:spcAft>
          <a:spcPct val="0"/>
        </a:spcAft>
        <a:defRPr sz="4000">
          <a:solidFill>
            <a:schemeClr val="bg1"/>
          </a:solidFill>
          <a:latin typeface="Calibri" panose="020F0502020204030204" pitchFamily="34" charset="0"/>
        </a:defRPr>
      </a:lvl5pPr>
      <a:lvl6pPr marL="457200" algn="l" rtl="0" eaLnBrk="1" fontAlgn="base" hangingPunct="1">
        <a:spcBef>
          <a:spcPct val="0"/>
        </a:spcBef>
        <a:spcAft>
          <a:spcPct val="0"/>
        </a:spcAft>
        <a:defRPr sz="4000">
          <a:solidFill>
            <a:schemeClr val="bg1"/>
          </a:solidFill>
          <a:latin typeface="Calibri" panose="020F0502020204030204" pitchFamily="34" charset="0"/>
        </a:defRPr>
      </a:lvl6pPr>
      <a:lvl7pPr marL="914400" algn="l" rtl="0" eaLnBrk="1" fontAlgn="base" hangingPunct="1">
        <a:spcBef>
          <a:spcPct val="0"/>
        </a:spcBef>
        <a:spcAft>
          <a:spcPct val="0"/>
        </a:spcAft>
        <a:defRPr sz="4000">
          <a:solidFill>
            <a:schemeClr val="bg1"/>
          </a:solidFill>
          <a:latin typeface="Calibri" panose="020F0502020204030204" pitchFamily="34" charset="0"/>
        </a:defRPr>
      </a:lvl7pPr>
      <a:lvl8pPr marL="1371600" algn="l" rtl="0" eaLnBrk="1" fontAlgn="base" hangingPunct="1">
        <a:spcBef>
          <a:spcPct val="0"/>
        </a:spcBef>
        <a:spcAft>
          <a:spcPct val="0"/>
        </a:spcAft>
        <a:defRPr sz="4000">
          <a:solidFill>
            <a:schemeClr val="bg1"/>
          </a:solidFill>
          <a:latin typeface="Calibri" panose="020F0502020204030204" pitchFamily="34" charset="0"/>
        </a:defRPr>
      </a:lvl8pPr>
      <a:lvl9pPr marL="1828800" algn="l" rtl="0" eaLnBrk="1" fontAlgn="base" hangingPunct="1">
        <a:spcBef>
          <a:spcPct val="0"/>
        </a:spcBef>
        <a:spcAft>
          <a:spcPct val="0"/>
        </a:spcAft>
        <a:defRPr sz="4000">
          <a:solidFill>
            <a:schemeClr val="bg1"/>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E08A61B-5246-4088-B0DF-707C4688193D}"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C28D8A0A-7655-6D50-E1CB-70E23F76BF83}"/>
              </a:ext>
            </a:extLst>
          </p:cNvPr>
          <p:cNvSpPr/>
          <p:nvPr userDrawn="1"/>
        </p:nvSpPr>
        <p:spPr>
          <a:xfrm>
            <a:off x="149547" y="6308727"/>
            <a:ext cx="483891" cy="46012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52182932"/>
      </p:ext>
    </p:extLst>
  </p:cSld>
  <p:clrMap bg1="lt1" tx1="dk1" bg2="lt2" tx2="dk2" accent1="accent1" accent2="accent2" accent3="accent3" accent4="accent4" accent5="accent5" accent6="accent6" hlink="hlink" folHlink="folHlink"/>
  <p:sldLayoutIdLst>
    <p:sldLayoutId id="2147483926"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txBox="1">
            <a:spLocks/>
          </p:cNvSpPr>
          <p:nvPr userDrawn="1"/>
        </p:nvSpPr>
        <p:spPr>
          <a:xfrm>
            <a:off x="9753600" y="6500895"/>
            <a:ext cx="2348099" cy="303946"/>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marL="0" indent="0" algn="l" defTabSz="914400">
              <a:tabLst>
                <a:tab pos="1543050" algn="r"/>
                <a:tab pos="5486400" algn="r"/>
              </a:tabLst>
              <a:defRPr/>
            </a:pPr>
            <a:fld id="{3C9EA30E-4DED-4342-AFB0-7BA9DBCA614D}" type="slidenum">
              <a:rPr lang="en-US" sz="900" smtClean="0">
                <a:solidFill>
                  <a:schemeClr val="tx1"/>
                </a:solidFill>
                <a:latin typeface="Comic Sans MS" panose="030F0702030302020204" pitchFamily="66" charset="0"/>
              </a:rPr>
              <a:pPr marL="0" indent="0" algn="l" defTabSz="914400">
                <a:tabLst>
                  <a:tab pos="1543050" algn="r"/>
                  <a:tab pos="5486400" algn="r"/>
                </a:tabLst>
                <a:defRPr/>
              </a:pPr>
              <a:t>‹#›</a:t>
            </a:fld>
            <a:endParaRPr lang="en-US" sz="900" dirty="0">
              <a:solidFill>
                <a:schemeClr val="tx1"/>
              </a:solidFill>
              <a:latin typeface="Comic Sans MS" panose="030F0702030302020204" pitchFamily="66" charset="0"/>
            </a:endParaRPr>
          </a:p>
        </p:txBody>
      </p:sp>
      <p:sp>
        <p:nvSpPr>
          <p:cNvPr id="4" name="Oval 3">
            <a:extLst>
              <a:ext uri="{FF2B5EF4-FFF2-40B4-BE49-F238E27FC236}">
                <a16:creationId xmlns:a16="http://schemas.microsoft.com/office/drawing/2014/main" id="{A07DFD72-9463-7678-5744-5D6BF8DAD042}"/>
              </a:ext>
            </a:extLst>
          </p:cNvPr>
          <p:cNvSpPr/>
          <p:nvPr userDrawn="1"/>
        </p:nvSpPr>
        <p:spPr>
          <a:xfrm>
            <a:off x="149547" y="6308727"/>
            <a:ext cx="483891" cy="46012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52896457"/>
      </p:ext>
    </p:extLst>
  </p:cSld>
  <p:clrMap bg1="lt1" tx1="dk1" bg2="lt2" tx2="dk2" accent1="accent1" accent2="accent2" accent3="accent3" accent4="accent4" accent5="accent5" accent6="accent6" hlink="hlink" folHlink="folHlink"/>
  <p:sldLayoutIdLst>
    <p:sldLayoutId id="2147483928" r:id="rId1"/>
  </p:sldLayoutIdLst>
  <p:hf hdr="0" ftr="0" dt="0"/>
  <p:txStyles>
    <p:titleStyle>
      <a:lvl1pPr algn="ctr" defTabSz="685800" rtl="0" eaLnBrk="1" latinLnBrk="0" hangingPunct="1">
        <a:spcBef>
          <a:spcPct val="0"/>
        </a:spcBef>
        <a:buNone/>
        <a:defRPr sz="3300" kern="1200">
          <a:solidFill>
            <a:schemeClr val="tx1"/>
          </a:solidFill>
          <a:latin typeface="Malgun Gothic" panose="020B0503020000020004" pitchFamily="34" charset="-127"/>
          <a:ea typeface="Malgun Gothic" panose="020B0503020000020004" pitchFamily="34" charset="-127"/>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algun Gothic" panose="020B0503020000020004" pitchFamily="34" charset="-127"/>
          <a:ea typeface="Malgun Gothic" panose="020B0503020000020004" pitchFamily="34" charset="-127"/>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algun Gothic" panose="020B0503020000020004" pitchFamily="34" charset="-127"/>
          <a:ea typeface="Malgun Gothic" panose="020B0503020000020004" pitchFamily="34" charset="-127"/>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algun Gothic" panose="020B0503020000020004" pitchFamily="34" charset="-127"/>
          <a:ea typeface="Malgun Gothic" panose="020B0503020000020004" pitchFamily="34" charset="-127"/>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algun Gothic" panose="020B0503020000020004" pitchFamily="34" charset="-127"/>
          <a:ea typeface="Malgun Gothic" panose="020B0503020000020004" pitchFamily="34" charset="-127"/>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algun Gothic" panose="020B0503020000020004" pitchFamily="34" charset="-127"/>
          <a:ea typeface="Malgun Gothic" panose="020B0503020000020004" pitchFamily="34" charset="-127"/>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9753600" y="6500895"/>
            <a:ext cx="2348099" cy="303946"/>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marL="0" indent="0" algn="l" defTabSz="914400">
              <a:tabLst>
                <a:tab pos="1543050" algn="r"/>
                <a:tab pos="5486400" algn="r"/>
              </a:tabLst>
              <a:defRPr/>
            </a:pPr>
            <a:r>
              <a:rPr lang="en-US" sz="900" dirty="0">
                <a:solidFill>
                  <a:schemeClr val="tx1"/>
                </a:solidFill>
                <a:latin typeface="Comic Sans MS" panose="030F0702030302020204" pitchFamily="66" charset="0"/>
              </a:rPr>
              <a:t>© IABLE  </a:t>
            </a:r>
            <a:fld id="{3C9EA30E-4DED-4342-AFB0-7BA9DBCA614D}" type="slidenum">
              <a:rPr lang="en-US" sz="900" smtClean="0">
                <a:solidFill>
                  <a:schemeClr val="tx1"/>
                </a:solidFill>
                <a:latin typeface="Comic Sans MS" panose="030F0702030302020204" pitchFamily="66" charset="0"/>
              </a:rPr>
              <a:pPr marL="0" indent="0" algn="l" defTabSz="914400">
                <a:tabLst>
                  <a:tab pos="1543050" algn="r"/>
                  <a:tab pos="5486400" algn="r"/>
                </a:tabLst>
                <a:defRPr/>
              </a:pPr>
              <a:t>‹#›</a:t>
            </a:fld>
            <a:endParaRPr lang="en-US" sz="900" dirty="0">
              <a:solidFill>
                <a:schemeClr val="tx1"/>
              </a:solidFill>
              <a:latin typeface="Comic Sans MS" panose="030F0702030302020204" pitchFamily="66" charset="0"/>
            </a:endParaRPr>
          </a:p>
        </p:txBody>
      </p:sp>
      <p:sp>
        <p:nvSpPr>
          <p:cNvPr id="4" name="Oval 3">
            <a:extLst>
              <a:ext uri="{FF2B5EF4-FFF2-40B4-BE49-F238E27FC236}">
                <a16:creationId xmlns:a16="http://schemas.microsoft.com/office/drawing/2014/main" id="{59FC9602-9207-A409-9A07-D908D68888DE}"/>
              </a:ext>
            </a:extLst>
          </p:cNvPr>
          <p:cNvSpPr/>
          <p:nvPr userDrawn="1"/>
        </p:nvSpPr>
        <p:spPr>
          <a:xfrm>
            <a:off x="149547" y="6308727"/>
            <a:ext cx="483891" cy="46012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73694405"/>
      </p:ext>
    </p:extLst>
  </p:cSld>
  <p:clrMap bg1="lt1" tx1="dk1" bg2="lt2" tx2="dk2" accent1="accent1" accent2="accent2" accent3="accent3" accent4="accent4" accent5="accent5" accent6="accent6" hlink="hlink" folHlink="folHlink"/>
  <p:sldLayoutIdLst>
    <p:sldLayoutId id="2147483938" r:id="rId1"/>
  </p:sldLayoutIdLst>
  <p:hf hdr="0" ftr="0" dt="0"/>
  <p:txStyles>
    <p:titleStyle>
      <a:lvl1pPr algn="ctr" defTabSz="685800" rtl="0" eaLnBrk="1" latinLnBrk="0" hangingPunct="1">
        <a:spcBef>
          <a:spcPct val="0"/>
        </a:spcBef>
        <a:buNone/>
        <a:defRPr sz="3300" kern="1200">
          <a:solidFill>
            <a:schemeClr val="tx1"/>
          </a:solidFill>
          <a:latin typeface="Comic Sans MS" pitchFamily="66" charset="0"/>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Comic Sans MS" pitchFamily="66" charset="0"/>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Comic Sans MS" pitchFamily="66" charset="0"/>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Comic Sans MS" pitchFamily="66" charset="0"/>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Comic Sans MS" pitchFamily="66" charset="0"/>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Comic Sans MS" pitchFamily="66"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2BA48D-6CB8-4102-B330-6DD14B472607}"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48178961-6209-97DB-0A95-72CA06A2D1DB}"/>
              </a:ext>
            </a:extLst>
          </p:cNvPr>
          <p:cNvSpPr/>
          <p:nvPr userDrawn="1"/>
        </p:nvSpPr>
        <p:spPr>
          <a:xfrm>
            <a:off x="149547" y="6308727"/>
            <a:ext cx="483891" cy="460128"/>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96485085"/>
      </p:ext>
    </p:extLst>
  </p:cSld>
  <p:clrMap bg1="lt1" tx1="dk1" bg2="lt2" tx2="dk2" accent1="accent1" accent2="accent2" accent3="accent3" accent4="accent4" accent5="accent5" accent6="accent6" hlink="hlink" folHlink="folHlink"/>
  <p:sldLayoutIdLst>
    <p:sldLayoutId id="2147483941" r:id="rId1"/>
    <p:sldLayoutId id="2147483946"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FE0672-4C20-D84D-8E27-862867477F12}" type="datetimeFigureOut">
              <a:rPr lang="en-US" smtClean="0"/>
              <a:t>7/9/2025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79DF3-0B8D-544D-BC21-098CF7DF963E}" type="slidenum">
              <a:rPr lang="en-US" smtClean="0"/>
              <a:t>‹#›</a:t>
            </a:fld>
            <a:endParaRPr lang="en-US"/>
          </a:p>
        </p:txBody>
      </p:sp>
    </p:spTree>
    <p:extLst>
      <p:ext uri="{BB962C8B-B14F-4D97-AF65-F5344CB8AC3E}">
        <p14:creationId xmlns:p14="http://schemas.microsoft.com/office/powerpoint/2010/main" val="2806972409"/>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7/9/2025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758965235"/>
      </p:ext>
    </p:extLst>
  </p:cSld>
  <p:clrMap bg1="lt1" tx1="dk1" bg2="lt2" tx2="dk2" accent1="accent1" accent2="accent2" accent3="accent3" accent4="accent4" accent5="accent5" accent6="accent6" hlink="hlink" folHlink="folHlink"/>
  <p:sldLayoutIdLst>
    <p:sldLayoutId id="214748395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4902729"/>
      </p:ext>
    </p:extLst>
  </p:cSld>
  <p:clrMap bg1="lt1" tx1="dk1" bg2="lt2" tx2="dk2" accent1="accent1" accent2="accent2" accent3="accent3" accent4="accent4" accent5="accent5" accent6="accent6" hlink="hlink" folHlink="folHlink"/>
  <p:sldLayoutIdLst>
    <p:sldLayoutId id="2147483956" r:id="rId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7/9/2025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Oval 8">
            <a:extLst>
              <a:ext uri="{FF2B5EF4-FFF2-40B4-BE49-F238E27FC236}">
                <a16:creationId xmlns:a16="http://schemas.microsoft.com/office/drawing/2014/main" id="{8D2B806E-1A90-A6A5-5E42-97B443C67828}"/>
              </a:ext>
            </a:extLst>
          </p:cNvPr>
          <p:cNvSpPr/>
          <p:nvPr userDrawn="1"/>
        </p:nvSpPr>
        <p:spPr>
          <a:xfrm>
            <a:off x="149548" y="6405937"/>
            <a:ext cx="342822" cy="34655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Slide Number Placeholder 5">
            <a:extLst>
              <a:ext uri="{FF2B5EF4-FFF2-40B4-BE49-F238E27FC236}">
                <a16:creationId xmlns:a16="http://schemas.microsoft.com/office/drawing/2014/main" id="{932BB5BF-05E8-7EB7-E15B-6718F6EE0C22}"/>
              </a:ext>
            </a:extLst>
          </p:cNvPr>
          <p:cNvSpPr txBox="1">
            <a:spLocks/>
          </p:cNvSpPr>
          <p:nvPr userDrawn="1"/>
        </p:nvSpPr>
        <p:spPr>
          <a:xfrm>
            <a:off x="9524163" y="6538912"/>
            <a:ext cx="2348099" cy="303946"/>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marL="0" indent="0" algn="l" defTabSz="914400">
              <a:tabLst>
                <a:tab pos="1543050" algn="r"/>
                <a:tab pos="5486400" algn="r"/>
              </a:tabLst>
              <a:defRPr/>
            </a:pPr>
            <a:r>
              <a:rPr lang="en-US" sz="900" dirty="0">
                <a:solidFill>
                  <a:schemeClr val="tx1"/>
                </a:solidFill>
                <a:latin typeface="Calibri" panose="020F0502020204030204" pitchFamily="34" charset="0"/>
                <a:cs typeface="Calibri" panose="020F0502020204030204" pitchFamily="34" charset="0"/>
              </a:rPr>
              <a:t>©  IABLE</a:t>
            </a:r>
            <a:r>
              <a:rPr lang="en-US" sz="900" baseline="0" dirty="0">
                <a:solidFill>
                  <a:schemeClr val="tx1"/>
                </a:solidFill>
                <a:latin typeface="Calibri" panose="020F0502020204030204" pitchFamily="34" charset="0"/>
                <a:cs typeface="Calibri" panose="020F0502020204030204" pitchFamily="34" charset="0"/>
              </a:rPr>
              <a:t>   </a:t>
            </a:r>
            <a:fld id="{3C9EA30E-4DED-4342-AFB0-7BA9DBCA614D}" type="slidenum">
              <a:rPr lang="en-US" sz="900" smtClean="0">
                <a:solidFill>
                  <a:schemeClr val="tx1"/>
                </a:solidFill>
                <a:latin typeface="Calibri" panose="020F0502020204030204" pitchFamily="34" charset="0"/>
                <a:cs typeface="Calibri" panose="020F0502020204030204" pitchFamily="34" charset="0"/>
              </a:rPr>
              <a:pPr marL="0" indent="0" algn="l" defTabSz="914400">
                <a:tabLst>
                  <a:tab pos="1543050" algn="r"/>
                  <a:tab pos="5486400" algn="r"/>
                </a:tabLst>
                <a:defRPr/>
              </a:pPr>
              <a:t>‹#›</a:t>
            </a:fld>
            <a:endParaRPr lang="en-US" sz="9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4551847"/>
      </p:ext>
    </p:extLst>
  </p:cSld>
  <p:clrMap bg1="lt1" tx1="dk1" bg2="lt2" tx2="dk2" accent1="accent1" accent2="accent2" accent3="accent3" accent4="accent4" accent5="accent5" accent6="accent6" hlink="hlink" folHlink="folHlink"/>
  <p:sldLayoutIdLst>
    <p:sldLayoutId id="2147483958" r:id="rId1"/>
    <p:sldLayoutId id="214748395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FE0184ED-AE1C-49E8-A860-9C883A0BF61C}" type="datetime1">
              <a:rPr lang="en-US" smtClean="0">
                <a:solidFill>
                  <a:prstClr val="black">
                    <a:tint val="75000"/>
                  </a:prstClr>
                </a:solidFill>
                <a:latin typeface="Times New Roman" charset="0"/>
              </a:rPr>
              <a:t>7/9/2025</a:t>
            </a:fld>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3C9EA30E-4DED-4342-AFB0-7BA9DBCA614D}" type="slidenum">
              <a:rPr lang="en-US" smtClean="0">
                <a:solidFill>
                  <a:prstClr val="black">
                    <a:tint val="75000"/>
                  </a:prstClr>
                </a:solidFill>
                <a:latin typeface="Times New Roman" charset="0"/>
              </a:rPr>
              <a:pPr fontAlgn="base">
                <a:spcBef>
                  <a:spcPct val="0"/>
                </a:spcBef>
                <a:spcAft>
                  <a:spcPct val="0"/>
                </a:spcAft>
                <a:defRPr/>
              </a:pPr>
              <a:t>‹#›</a:t>
            </a:fld>
            <a:endParaRPr lang="en-US">
              <a:solidFill>
                <a:prstClr val="black">
                  <a:tint val="75000"/>
                </a:prstClr>
              </a:solidFill>
              <a:latin typeface="Times New Roman" charset="0"/>
            </a:endParaRPr>
          </a:p>
        </p:txBody>
      </p:sp>
      <p:sp>
        <p:nvSpPr>
          <p:cNvPr id="8" name="Oval 7">
            <a:extLst>
              <a:ext uri="{FF2B5EF4-FFF2-40B4-BE49-F238E27FC236}">
                <a16:creationId xmlns:a16="http://schemas.microsoft.com/office/drawing/2014/main" id="{2B9632F1-F473-4EB2-A8CB-8DB46ED639B0}"/>
              </a:ext>
            </a:extLst>
          </p:cNvPr>
          <p:cNvSpPr/>
          <p:nvPr userDrawn="1"/>
        </p:nvSpPr>
        <p:spPr>
          <a:xfrm>
            <a:off x="149548" y="6405937"/>
            <a:ext cx="342822" cy="34655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02679571"/>
      </p:ext>
    </p:extLst>
  </p:cSld>
  <p:clrMap bg1="lt1" tx1="dk1" bg2="lt2" tx2="dk2" accent1="accent1" accent2="accent2" accent3="accent3" accent4="accent4" accent5="accent5" accent6="accent6" hlink="hlink" folHlink="folHlink"/>
  <p:sldLayoutIdLst>
    <p:sldLayoutId id="2147483961"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AAC592-FD3B-4E6C-B948-267200A7EEC1}"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958C46B7-62E0-4285-017E-E6E0E8865895}"/>
              </a:ext>
            </a:extLst>
          </p:cNvPr>
          <p:cNvSpPr/>
          <p:nvPr userDrawn="1"/>
        </p:nvSpPr>
        <p:spPr>
          <a:xfrm>
            <a:off x="149548" y="6405937"/>
            <a:ext cx="342822" cy="34655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99429878"/>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2BA48D-6CB8-4102-B330-6DD14B472607}"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Oval 6"/>
          <p:cNvSpPr/>
          <p:nvPr userDrawn="1"/>
        </p:nvSpPr>
        <p:spPr>
          <a:xfrm>
            <a:off x="149547" y="6405937"/>
            <a:ext cx="483891" cy="362918"/>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9794527"/>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1.xml"/><Relationship Id="rId1" Type="http://schemas.openxmlformats.org/officeDocument/2006/relationships/tags" Target="../tags/tag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7.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customXml" Target="../ink/ink1.xml"/><Relationship Id="rId21" Type="http://schemas.openxmlformats.org/officeDocument/2006/relationships/image" Target="../media/image41.png"/><Relationship Id="rId7" Type="http://schemas.openxmlformats.org/officeDocument/2006/relationships/image" Target="../media/image34.png"/><Relationship Id="rId12" Type="http://schemas.openxmlformats.org/officeDocument/2006/relationships/customXml" Target="../ink/ink5.xml"/><Relationship Id="rId17" Type="http://schemas.openxmlformats.org/officeDocument/2006/relationships/image" Target="../media/image39.png"/><Relationship Id="rId25" Type="http://schemas.openxmlformats.org/officeDocument/2006/relationships/image" Target="../media/image43.png"/><Relationship Id="rId2" Type="http://schemas.openxmlformats.org/officeDocument/2006/relationships/notesSlide" Target="../notesSlides/notesSlide34.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36.png"/><Relationship Id="rId24" Type="http://schemas.openxmlformats.org/officeDocument/2006/relationships/customXml" Target="../ink/ink11.xml"/><Relationship Id="rId5" Type="http://schemas.openxmlformats.org/officeDocument/2006/relationships/image" Target="../media/image33.png"/><Relationship Id="rId15" Type="http://schemas.openxmlformats.org/officeDocument/2006/relationships/image" Target="../media/image38.png"/><Relationship Id="rId23" Type="http://schemas.openxmlformats.org/officeDocument/2006/relationships/image" Target="../media/image42.png"/><Relationship Id="rId28" Type="http://schemas.openxmlformats.org/officeDocument/2006/relationships/customXml" Target="../ink/ink13.xml"/><Relationship Id="rId10" Type="http://schemas.openxmlformats.org/officeDocument/2006/relationships/customXml" Target="../ink/ink4.xml"/><Relationship Id="rId19" Type="http://schemas.openxmlformats.org/officeDocument/2006/relationships/image" Target="../media/image40.png"/><Relationship Id="rId31"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35.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44.png"/><Relationship Id="rId30" Type="http://schemas.openxmlformats.org/officeDocument/2006/relationships/customXml" Target="../ink/ink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51.svg"/></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8.xml"/><Relationship Id="rId1" Type="http://schemas.openxmlformats.org/officeDocument/2006/relationships/slideLayout" Target="../slideLayouts/slideLayout3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8.xml"/><Relationship Id="rId1" Type="http://schemas.openxmlformats.org/officeDocument/2006/relationships/slideLayout" Target="../slideLayouts/slideLayout3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4.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42.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42.xml"/><Relationship Id="rId4" Type="http://schemas.openxmlformats.org/officeDocument/2006/relationships/image" Target="../media/image66.gif"/></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0.xml"/><Relationship Id="rId1" Type="http://schemas.openxmlformats.org/officeDocument/2006/relationships/tags" Target="../tags/tag16.xml"/><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8.xml"/><Relationship Id="rId1" Type="http://schemas.openxmlformats.org/officeDocument/2006/relationships/tags" Target="../tags/tag17.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1.xml"/><Relationship Id="rId1" Type="http://schemas.openxmlformats.org/officeDocument/2006/relationships/tags" Target="../tags/tag20.xml"/><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8.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914400"/>
            <a:ext cx="9144000" cy="1470025"/>
          </a:xfrm>
          <a:effectLst>
            <a:outerShdw blurRad="76200" dist="38100" dir="2700000" algn="tl" rotWithShape="0">
              <a:prstClr val="black">
                <a:alpha val="43000"/>
              </a:prstClr>
            </a:outerShdw>
          </a:effectLst>
        </p:spPr>
        <p:txBody>
          <a:bodyPr>
            <a:noAutofit/>
          </a:bodyPr>
          <a:lstStyle/>
          <a:p>
            <a:r>
              <a:rPr lang="en-US" b="1" dirty="0">
                <a:solidFill>
                  <a:srgbClr val="3333CC"/>
                </a:solidFill>
                <a:latin typeface="Calibri" panose="020F0502020204030204" pitchFamily="34" charset="0"/>
                <a:cs typeface="Calibri" panose="020F0502020204030204" pitchFamily="34" charset="0"/>
              </a:rPr>
              <a:t>The Outpatient</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Breastfeeding </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Champion Program</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Session 4</a:t>
            </a:r>
          </a:p>
        </p:txBody>
      </p:sp>
      <p:sp>
        <p:nvSpPr>
          <p:cNvPr id="3" name="Slide Number Placeholder 2"/>
          <p:cNvSpPr>
            <a:spLocks noGrp="1"/>
          </p:cNvSpPr>
          <p:nvPr>
            <p:ph type="sldNum" sz="quarter" idx="12"/>
          </p:nvPr>
        </p:nvSpPr>
        <p:spPr/>
        <p:txBody>
          <a:bodyPr/>
          <a:lstStyle/>
          <a:p>
            <a:pPr>
              <a:defRPr/>
            </a:pPr>
            <a:fld id="{D1ECC04B-8F2A-423C-90F6-A0C3105CE29F}" type="slidenum">
              <a:rPr lang="en-US">
                <a:solidFill>
                  <a:prstClr val="white">
                    <a:tint val="75000"/>
                  </a:prstClr>
                </a:solidFill>
                <a:latin typeface="Calibri"/>
              </a:rPr>
              <a:pPr>
                <a:defRPr/>
              </a:pPr>
              <a:t>1</a:t>
            </a:fld>
            <a:endParaRPr lang="en-US">
              <a:solidFill>
                <a:prstClr val="white">
                  <a:tint val="75000"/>
                </a:prstClr>
              </a:solidFill>
              <a:latin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2234" y="3108456"/>
            <a:ext cx="8247531" cy="3505200"/>
          </a:xfrm>
          <a:prstGeom prst="rect">
            <a:avLst/>
          </a:prstGeom>
        </p:spPr>
      </p:pic>
    </p:spTree>
    <p:extLst>
      <p:ext uri="{BB962C8B-B14F-4D97-AF65-F5344CB8AC3E}">
        <p14:creationId xmlns:p14="http://schemas.microsoft.com/office/powerpoint/2010/main" val="2785131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6611" y="457201"/>
            <a:ext cx="7886700" cy="3024554"/>
          </a:xfrm>
        </p:spPr>
        <p:txBody>
          <a:bodyPr>
            <a:normAutofit fontScale="92500"/>
          </a:bodyPr>
          <a:lstStyle/>
          <a:p>
            <a:pPr marL="285750" indent="-285750"/>
            <a:r>
              <a:rPr lang="en-US" dirty="0"/>
              <a:t>The Instructor has no conflicts of interest to disclose</a:t>
            </a:r>
          </a:p>
          <a:p>
            <a:pPr marL="285750" indent="-285750"/>
            <a:r>
              <a:rPr lang="en-US" dirty="0"/>
              <a:t>Continuing medical education credits (CMEs) and continuing education recognition points (CERPs) for IBCLE are awarded commensurate with participation and complete/submission of the evaluation form</a:t>
            </a:r>
          </a:p>
          <a:p>
            <a:pPr marL="285750" indent="-285750"/>
            <a:r>
              <a:rPr lang="en-US" dirty="0"/>
              <a:t>CMEs can be used for nursing credits</a:t>
            </a:r>
          </a:p>
          <a:p>
            <a:endParaRPr lang="en-US" dirty="0"/>
          </a:p>
        </p:txBody>
      </p:sp>
      <p:pic>
        <p:nvPicPr>
          <p:cNvPr id="1026" name="Picture 2" descr="Globe_BFKnowledgeable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809999"/>
            <a:ext cx="660654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126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Session 4 OBC</a:t>
            </a:r>
          </a:p>
        </p:txBody>
      </p:sp>
      <p:sp>
        <p:nvSpPr>
          <p:cNvPr id="3" name="Content Placeholder 2"/>
          <p:cNvSpPr>
            <a:spLocks noGrp="1"/>
          </p:cNvSpPr>
          <p:nvPr>
            <p:ph idx="1"/>
          </p:nvPr>
        </p:nvSpPr>
        <p:spPr/>
        <p:txBody>
          <a:bodyPr>
            <a:normAutofit/>
          </a:bodyPr>
          <a:lstStyle/>
          <a:p>
            <a:r>
              <a:rPr lang="en-US" dirty="0">
                <a:solidFill>
                  <a:schemeClr val="tx1"/>
                </a:solidFill>
              </a:rPr>
              <a:t>Sore Nipples- The Most Common Causes</a:t>
            </a:r>
          </a:p>
          <a:p>
            <a:r>
              <a:rPr lang="en-US" dirty="0">
                <a:solidFill>
                  <a:schemeClr val="tx1"/>
                </a:solidFill>
              </a:rPr>
              <a:t>Managing Nipple Sores</a:t>
            </a:r>
          </a:p>
          <a:p>
            <a:r>
              <a:rPr lang="en-US" dirty="0">
                <a:solidFill>
                  <a:schemeClr val="tx1"/>
                </a:solidFill>
              </a:rPr>
              <a:t>Breast Swelling and Engorgement</a:t>
            </a:r>
          </a:p>
          <a:p>
            <a:r>
              <a:rPr lang="en-US" dirty="0">
                <a:solidFill>
                  <a:schemeClr val="tx1"/>
                </a:solidFill>
              </a:rPr>
              <a:t>Infant Biting</a:t>
            </a:r>
          </a:p>
          <a:p>
            <a:r>
              <a:rPr lang="en-US" dirty="0">
                <a:solidFill>
                  <a:schemeClr val="tx1"/>
                </a:solidFill>
              </a:rPr>
              <a:t>Infectious Causes of Breast/Nipple Pain</a:t>
            </a:r>
          </a:p>
          <a:p>
            <a:r>
              <a:rPr lang="en-US" dirty="0">
                <a:solidFill>
                  <a:schemeClr val="tx1"/>
                </a:solidFill>
              </a:rPr>
              <a:t>Non-Infectious Causes of Breast/Nipple Pain</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2619304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Objectives for Session 4</a:t>
            </a:r>
          </a:p>
        </p:txBody>
      </p:sp>
      <p:sp>
        <p:nvSpPr>
          <p:cNvPr id="3" name="Content Placeholder 2"/>
          <p:cNvSpPr>
            <a:spLocks noGrp="1"/>
          </p:cNvSpPr>
          <p:nvPr>
            <p:ph idx="1"/>
          </p:nvPr>
        </p:nvSpPr>
        <p:spPr/>
        <p:txBody>
          <a:bodyPr>
            <a:normAutofit/>
          </a:bodyPr>
          <a:lstStyle/>
          <a:p>
            <a:r>
              <a:rPr lang="en-US" dirty="0"/>
              <a:t>Describe at least 4 common causes of nipple and breast pain during lactation.</a:t>
            </a:r>
          </a:p>
          <a:p>
            <a:r>
              <a:rPr lang="en-US" dirty="0"/>
              <a:t>Identify 3 main pieces of advice to give individuals who call with cracked sore nipples.</a:t>
            </a:r>
          </a:p>
          <a:p>
            <a:r>
              <a:rPr lang="en-US" dirty="0"/>
              <a:t>Manage initial recommendations for sore nipples over the phone.</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4</a:t>
            </a:fld>
            <a:endParaRPr lang="en-US">
              <a:solidFill>
                <a:prstClr val="black">
                  <a:tint val="75000"/>
                </a:prstClr>
              </a:solidFill>
              <a:latin typeface="Calibri"/>
            </a:endParaRPr>
          </a:p>
        </p:txBody>
      </p:sp>
    </p:spTree>
    <p:extLst>
      <p:ext uri="{BB962C8B-B14F-4D97-AF65-F5344CB8AC3E}">
        <p14:creationId xmlns:p14="http://schemas.microsoft.com/office/powerpoint/2010/main" val="429248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Objectives for Session 4</a:t>
            </a:r>
          </a:p>
        </p:txBody>
      </p:sp>
      <p:sp>
        <p:nvSpPr>
          <p:cNvPr id="3" name="Content Placeholder 2"/>
          <p:cNvSpPr>
            <a:spLocks noGrp="1"/>
          </p:cNvSpPr>
          <p:nvPr>
            <p:ph idx="1"/>
          </p:nvPr>
        </p:nvSpPr>
        <p:spPr/>
        <p:txBody>
          <a:bodyPr>
            <a:normAutofit/>
          </a:bodyPr>
          <a:lstStyle/>
          <a:p>
            <a:r>
              <a:rPr lang="en-US" dirty="0"/>
              <a:t>Describe </a:t>
            </a:r>
          </a:p>
          <a:p>
            <a:pPr lvl="1"/>
            <a:r>
              <a:rPr lang="en-US" dirty="0"/>
              <a:t>3 instructions typically given to the lactating parent with acute mastitis.</a:t>
            </a:r>
          </a:p>
          <a:p>
            <a:pPr lvl="1"/>
            <a:r>
              <a:rPr lang="en-US" dirty="0"/>
              <a:t>How to advise the lactating parent who might have shingles or herpes on a breast.</a:t>
            </a:r>
          </a:p>
          <a:p>
            <a:pPr lvl="1"/>
            <a:r>
              <a:rPr lang="en-US" dirty="0"/>
              <a:t>Typical advice given to an individual with clogged ducts.</a:t>
            </a:r>
          </a:p>
          <a:p>
            <a:pPr lvl="1"/>
            <a:r>
              <a:rPr lang="en-US" dirty="0"/>
              <a:t>How to identify and advise care of vasospasm.</a:t>
            </a:r>
          </a:p>
          <a:p>
            <a:pPr lvl="1"/>
            <a:r>
              <a:rPr lang="en-US" dirty="0"/>
              <a:t>Initial advice in the care of nipple dermatitis.</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5</a:t>
            </a:fld>
            <a:endParaRPr lang="en-US">
              <a:solidFill>
                <a:prstClr val="black">
                  <a:tint val="75000"/>
                </a:prstClr>
              </a:solidFill>
              <a:latin typeface="Calibri"/>
            </a:endParaRPr>
          </a:p>
        </p:txBody>
      </p:sp>
    </p:spTree>
    <p:extLst>
      <p:ext uri="{BB962C8B-B14F-4D97-AF65-F5344CB8AC3E}">
        <p14:creationId xmlns:p14="http://schemas.microsoft.com/office/powerpoint/2010/main" val="331767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
        <p:nvSpPr>
          <p:cNvPr id="2" name="TPQuestion"/>
          <p:cNvSpPr>
            <a:spLocks noGrp="1"/>
          </p:cNvSpPr>
          <p:nvPr>
            <p:ph type="title" idx="4294967295"/>
          </p:nvPr>
        </p:nvSpPr>
        <p:spPr>
          <a:xfrm>
            <a:off x="304800" y="533400"/>
            <a:ext cx="11277600" cy="1143000"/>
          </a:xfrm>
        </p:spPr>
        <p:txBody>
          <a:bodyPr>
            <a:noAutofit/>
          </a:bodyPr>
          <a:lstStyle/>
          <a:p>
            <a:r>
              <a:rPr lang="en-US" sz="3600" dirty="0"/>
              <a:t>Mom calls you on day 4 </a:t>
            </a:r>
            <a:r>
              <a:rPr lang="en-US" sz="3600" dirty="0" err="1"/>
              <a:t>pp</a:t>
            </a:r>
            <a:r>
              <a:rPr lang="en-US" sz="3600" dirty="0"/>
              <a:t> because her baby, who was nursing fine, now won’t latch. Her breasts feel very heavy, and the infant is crying. Your initial recommendations are:</a:t>
            </a:r>
          </a:p>
        </p:txBody>
      </p:sp>
      <p:sp>
        <p:nvSpPr>
          <p:cNvPr id="3" name="TPAnswers"/>
          <p:cNvSpPr>
            <a:spLocks noGrp="1"/>
          </p:cNvSpPr>
          <p:nvPr>
            <p:ph type="body" idx="4294967295"/>
            <p:custDataLst>
              <p:tags r:id="rId2"/>
            </p:custDataLst>
          </p:nvPr>
        </p:nvSpPr>
        <p:spPr>
          <a:xfrm>
            <a:off x="1138509" y="2182814"/>
            <a:ext cx="10524581" cy="4173537"/>
          </a:xfrm>
        </p:spPr>
        <p:txBody>
          <a:bodyPr>
            <a:normAutofit/>
          </a:bodyPr>
          <a:lstStyle/>
          <a:p>
            <a:pPr marL="514350" indent="-514350">
              <a:buFont typeface="Arial" pitchFamily="34" charset="0"/>
              <a:buAutoNum type="alphaUcPeriod"/>
            </a:pPr>
            <a:r>
              <a:rPr lang="en-US" dirty="0"/>
              <a:t>The baby might be sick and should be seen ASAP</a:t>
            </a:r>
          </a:p>
          <a:p>
            <a:pPr marL="514350" indent="-514350">
              <a:buFont typeface="Arial" pitchFamily="34" charset="0"/>
              <a:buAutoNum type="alphaUcPeriod"/>
            </a:pPr>
            <a:r>
              <a:rPr lang="en-US" dirty="0"/>
              <a:t>Her breasts are probably engorged, and the baby cannot grasp the breast. Express some milk so the breast is more compressible.</a:t>
            </a:r>
          </a:p>
          <a:p>
            <a:pPr marL="514350" indent="-514350">
              <a:buFont typeface="Arial" pitchFamily="34" charset="0"/>
              <a:buAutoNum type="alphaUcPeriod"/>
            </a:pPr>
            <a:r>
              <a:rPr lang="en-US" dirty="0"/>
              <a:t>She should bottle feed the baby because the baby clearly does not want to nurse anymore.</a:t>
            </a:r>
          </a:p>
        </p:txBody>
      </p:sp>
      <p:sp>
        <p:nvSpPr>
          <p:cNvPr id="4" name="4-Point Star 3"/>
          <p:cNvSpPr/>
          <p:nvPr/>
        </p:nvSpPr>
        <p:spPr>
          <a:xfrm>
            <a:off x="528909" y="30861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ustDataLst>
      <p:tags r:id="rId1"/>
    </p:custDataLst>
    <p:extLst>
      <p:ext uri="{BB962C8B-B14F-4D97-AF65-F5344CB8AC3E}">
        <p14:creationId xmlns:p14="http://schemas.microsoft.com/office/powerpoint/2010/main" val="182407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6000"/>
            <a:lum/>
          </a:blip>
          <a:srcRect/>
          <a:stretch>
            <a:fillRect t="-2000" b="-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a:t>
            </a:fld>
            <a:endParaRPr lang="en-US">
              <a:solidFill>
                <a:prstClr val="black">
                  <a:tint val="75000"/>
                </a:prstClr>
              </a:solidFill>
            </a:endParaRPr>
          </a:p>
        </p:txBody>
      </p:sp>
      <p:sp>
        <p:nvSpPr>
          <p:cNvPr id="2" name="Title 1"/>
          <p:cNvSpPr>
            <a:spLocks noGrp="1"/>
          </p:cNvSpPr>
          <p:nvPr>
            <p:ph type="title" idx="4294967295"/>
          </p:nvPr>
        </p:nvSpPr>
        <p:spPr>
          <a:xfrm>
            <a:off x="381000" y="158297"/>
            <a:ext cx="11582400" cy="2540539"/>
          </a:xfrm>
        </p:spPr>
        <p:txBody>
          <a:bodyPr>
            <a:noAutofit/>
          </a:bodyPr>
          <a:lstStyle/>
          <a:p>
            <a:pPr algn="l"/>
            <a:r>
              <a:rPr lang="en-US" sz="3200" dirty="0"/>
              <a:t>A parent calls concerned that their term 10-day old baby is nursing too often, every 2 hours, and that his partner does not have enough milk. He reports 3 stools &amp; 6 wet diapers/day. When seen on day 3, the baby’s weight was up 1 oz (30g) from day 2. </a:t>
            </a:r>
            <a:r>
              <a:rPr lang="en-US" sz="3200" b="1" dirty="0"/>
              <a:t>You advise:</a:t>
            </a:r>
          </a:p>
        </p:txBody>
      </p:sp>
      <p:sp>
        <p:nvSpPr>
          <p:cNvPr id="4" name="TPAnswers">
            <a:extLst>
              <a:ext uri="{FF2B5EF4-FFF2-40B4-BE49-F238E27FC236}">
                <a16:creationId xmlns:a16="http://schemas.microsoft.com/office/drawing/2014/main" id="{6D3849F7-3159-4C92-BAAD-EA1D356ED323}"/>
              </a:ext>
            </a:extLst>
          </p:cNvPr>
          <p:cNvSpPr txBox="1">
            <a:spLocks/>
          </p:cNvSpPr>
          <p:nvPr>
            <p:custDataLst>
              <p:tags r:id="rId1"/>
            </p:custDataLst>
          </p:nvPr>
        </p:nvSpPr>
        <p:spPr>
          <a:xfrm>
            <a:off x="1170676" y="3042428"/>
            <a:ext cx="10183124" cy="3496484"/>
          </a:xfrm>
          <a:prstGeom prst="rect">
            <a:avLst/>
          </a:prstGeom>
          <a:no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t>Everything sounds fine, keep the 2-week exam appt. The feeding frequency sounds normal.</a:t>
            </a:r>
          </a:p>
          <a:p>
            <a:pPr marL="514350" indent="-514350">
              <a:buFont typeface="Arial" pitchFamily="34" charset="0"/>
              <a:buAutoNum type="alphaUcPeriod"/>
            </a:pPr>
            <a:r>
              <a:rPr lang="en-US" dirty="0"/>
              <a:t>Ask family to come in for a visit and weight check.</a:t>
            </a:r>
          </a:p>
          <a:p>
            <a:pPr marL="514350" indent="-514350">
              <a:buFont typeface="Arial" pitchFamily="34" charset="0"/>
              <a:buAutoNum type="alphaUcPeriod"/>
            </a:pPr>
            <a:r>
              <a:rPr lang="en-US" dirty="0"/>
              <a:t>Advise the lactating parent to switch to pumping and bottle feeding so they can measure the amount of milk she has.</a:t>
            </a:r>
          </a:p>
        </p:txBody>
      </p:sp>
      <p:sp>
        <p:nvSpPr>
          <p:cNvPr id="5" name="4-Point Star 3">
            <a:extLst>
              <a:ext uri="{FF2B5EF4-FFF2-40B4-BE49-F238E27FC236}">
                <a16:creationId xmlns:a16="http://schemas.microsoft.com/office/drawing/2014/main" id="{8779D9C1-ACE2-4A6C-8DCA-3E8BEAC1D245}"/>
              </a:ext>
            </a:extLst>
          </p:cNvPr>
          <p:cNvSpPr/>
          <p:nvPr/>
        </p:nvSpPr>
        <p:spPr>
          <a:xfrm>
            <a:off x="561076" y="410487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84080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8</a:t>
            </a:fld>
            <a:endParaRPr lang="en-US">
              <a:solidFill>
                <a:prstClr val="black">
                  <a:tint val="75000"/>
                </a:prstClr>
              </a:solidFill>
            </a:endParaRPr>
          </a:p>
        </p:txBody>
      </p:sp>
      <p:sp>
        <p:nvSpPr>
          <p:cNvPr id="2" name="TPQuestion"/>
          <p:cNvSpPr>
            <a:spLocks noGrp="1"/>
          </p:cNvSpPr>
          <p:nvPr>
            <p:ph type="title" idx="4294967295"/>
          </p:nvPr>
        </p:nvSpPr>
        <p:spPr>
          <a:xfrm>
            <a:off x="381000" y="1308100"/>
            <a:ext cx="4749800" cy="685800"/>
          </a:xfrm>
        </p:spPr>
        <p:txBody>
          <a:bodyPr>
            <a:noAutofit/>
          </a:bodyPr>
          <a:lstStyle/>
          <a:p>
            <a:r>
              <a:rPr lang="en-US" sz="4000" dirty="0"/>
              <a:t>This same baby comes in for a weight check. You advise:</a:t>
            </a:r>
          </a:p>
        </p:txBody>
      </p:sp>
      <p:sp>
        <p:nvSpPr>
          <p:cNvPr id="3" name="TPAnswers"/>
          <p:cNvSpPr>
            <a:spLocks noGrp="1"/>
          </p:cNvSpPr>
          <p:nvPr>
            <p:ph type="body" idx="4294967295"/>
            <p:custDataLst>
              <p:tags r:id="rId2"/>
            </p:custDataLst>
          </p:nvPr>
        </p:nvSpPr>
        <p:spPr>
          <a:xfrm>
            <a:off x="1104900" y="3219450"/>
            <a:ext cx="10239914" cy="3482975"/>
          </a:xfrm>
        </p:spPr>
        <p:txBody>
          <a:bodyPr>
            <a:normAutofit/>
          </a:bodyPr>
          <a:lstStyle/>
          <a:p>
            <a:pPr marL="514350" indent="-514350">
              <a:buFont typeface="Arial" pitchFamily="34" charset="0"/>
              <a:buAutoNum type="alphaUcPeriod"/>
            </a:pPr>
            <a:r>
              <a:rPr lang="en-US" sz="2800" dirty="0"/>
              <a:t>Things are fine, your baby gained another 2 oz and has another 4 days to get to birth weight.</a:t>
            </a:r>
          </a:p>
          <a:p>
            <a:pPr marL="514350" indent="-514350">
              <a:buFont typeface="Arial" pitchFamily="34" charset="0"/>
              <a:buAutoNum type="alphaUcPeriod"/>
            </a:pPr>
            <a:r>
              <a:rPr lang="en-US" sz="2800" dirty="0"/>
              <a:t>The baby is gaining slowly, lets try to figure out why this is.</a:t>
            </a:r>
          </a:p>
          <a:p>
            <a:pPr marL="514350" indent="-514350">
              <a:buFont typeface="Arial" pitchFamily="34" charset="0"/>
              <a:buAutoNum type="alphaUcPeriod"/>
            </a:pPr>
            <a:r>
              <a:rPr lang="en-US" sz="2800" dirty="0"/>
              <a:t>The parent’s milk production is low, and formula should be given after breastfeeding.</a:t>
            </a:r>
          </a:p>
          <a:p>
            <a:pPr marL="514350" indent="-514350">
              <a:buFont typeface="Arial" pitchFamily="34" charset="0"/>
              <a:buAutoNum type="alphaUcPeriod"/>
            </a:pPr>
            <a:r>
              <a:rPr lang="en-US" sz="2800" dirty="0"/>
              <a:t>B&amp;C</a:t>
            </a:r>
          </a:p>
        </p:txBody>
      </p:sp>
      <p:sp>
        <p:nvSpPr>
          <p:cNvPr id="4" name="4-Point Star 3"/>
          <p:cNvSpPr/>
          <p:nvPr/>
        </p:nvSpPr>
        <p:spPr>
          <a:xfrm>
            <a:off x="218536" y="41148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7" name="Table 6">
            <a:extLst>
              <a:ext uri="{FF2B5EF4-FFF2-40B4-BE49-F238E27FC236}">
                <a16:creationId xmlns:a16="http://schemas.microsoft.com/office/drawing/2014/main" id="{E3F2FD24-33A7-4B00-8F41-9CF222CF422A}"/>
              </a:ext>
            </a:extLst>
          </p:cNvPr>
          <p:cNvGraphicFramePr>
            <a:graphicFrameLocks noGrp="1"/>
          </p:cNvGraphicFramePr>
          <p:nvPr>
            <p:extLst>
              <p:ext uri="{D42A27DB-BD31-4B8C-83A1-F6EECF244321}">
                <p14:modId xmlns:p14="http://schemas.microsoft.com/office/powerpoint/2010/main" val="3395311215"/>
              </p:ext>
            </p:extLst>
          </p:nvPr>
        </p:nvGraphicFramePr>
        <p:xfrm>
          <a:off x="5486400" y="614680"/>
          <a:ext cx="6096000" cy="20726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42022391"/>
                    </a:ext>
                  </a:extLst>
                </a:gridCol>
                <a:gridCol w="3048000">
                  <a:extLst>
                    <a:ext uri="{9D8B030D-6E8A-4147-A177-3AD203B41FA5}">
                      <a16:colId xmlns:a16="http://schemas.microsoft.com/office/drawing/2014/main" val="3940989298"/>
                    </a:ext>
                  </a:extLst>
                </a:gridCol>
              </a:tblGrid>
              <a:tr h="485140">
                <a:tc>
                  <a:txBody>
                    <a:bodyPr/>
                    <a:lstStyle/>
                    <a:p>
                      <a:r>
                        <a:rPr lang="en-US" sz="2800" dirty="0"/>
                        <a:t>Birth Weight</a:t>
                      </a:r>
                    </a:p>
                  </a:txBody>
                  <a:tcPr>
                    <a:solidFill>
                      <a:schemeClr val="accent3"/>
                    </a:solidFill>
                  </a:tcPr>
                </a:tc>
                <a:tc>
                  <a:txBody>
                    <a:bodyPr/>
                    <a:lstStyle/>
                    <a:p>
                      <a:r>
                        <a:rPr lang="en-US" sz="2800" dirty="0"/>
                        <a:t>8 </a:t>
                      </a:r>
                      <a:r>
                        <a:rPr lang="en-US" sz="2800" dirty="0" err="1"/>
                        <a:t>lb</a:t>
                      </a:r>
                      <a:r>
                        <a:rPr lang="en-US" sz="2800" dirty="0"/>
                        <a:t> 0 oz (3628g)</a:t>
                      </a:r>
                    </a:p>
                  </a:txBody>
                  <a:tcPr>
                    <a:solidFill>
                      <a:schemeClr val="accent3"/>
                    </a:solidFill>
                  </a:tcPr>
                </a:tc>
                <a:extLst>
                  <a:ext uri="{0D108BD9-81ED-4DB2-BD59-A6C34878D82A}">
                    <a16:rowId xmlns:a16="http://schemas.microsoft.com/office/drawing/2014/main" val="542303662"/>
                  </a:ext>
                </a:extLst>
              </a:tr>
              <a:tr h="485140">
                <a:tc>
                  <a:txBody>
                    <a:bodyPr/>
                    <a:lstStyle/>
                    <a:p>
                      <a:r>
                        <a:rPr lang="en-US" sz="2800" dirty="0"/>
                        <a:t>Day 2</a:t>
                      </a:r>
                    </a:p>
                  </a:txBody>
                  <a:tcPr>
                    <a:solidFill>
                      <a:schemeClr val="accent5">
                        <a:lumMod val="40000"/>
                        <a:lumOff val="60000"/>
                      </a:schemeClr>
                    </a:solidFill>
                  </a:tcPr>
                </a:tc>
                <a:tc>
                  <a:txBody>
                    <a:bodyPr/>
                    <a:lstStyle/>
                    <a:p>
                      <a:r>
                        <a:rPr lang="en-US" sz="2800" dirty="0"/>
                        <a:t>7 </a:t>
                      </a:r>
                      <a:r>
                        <a:rPr lang="en-US" sz="2800" dirty="0" err="1"/>
                        <a:t>lb</a:t>
                      </a:r>
                      <a:r>
                        <a:rPr lang="en-US" sz="2800" dirty="0"/>
                        <a:t> 9 oz (3430g)</a:t>
                      </a:r>
                    </a:p>
                  </a:txBody>
                  <a:tcPr>
                    <a:solidFill>
                      <a:schemeClr val="accent5">
                        <a:lumMod val="40000"/>
                        <a:lumOff val="60000"/>
                      </a:schemeClr>
                    </a:solidFill>
                  </a:tcPr>
                </a:tc>
                <a:extLst>
                  <a:ext uri="{0D108BD9-81ED-4DB2-BD59-A6C34878D82A}">
                    <a16:rowId xmlns:a16="http://schemas.microsoft.com/office/drawing/2014/main" val="1803482769"/>
                  </a:ext>
                </a:extLst>
              </a:tr>
              <a:tr h="485140">
                <a:tc>
                  <a:txBody>
                    <a:bodyPr/>
                    <a:lstStyle/>
                    <a:p>
                      <a:r>
                        <a:rPr lang="en-US" sz="2800" dirty="0"/>
                        <a:t>Day 3</a:t>
                      </a:r>
                    </a:p>
                  </a:txBody>
                  <a:tcPr/>
                </a:tc>
                <a:tc>
                  <a:txBody>
                    <a:bodyPr/>
                    <a:lstStyle/>
                    <a:p>
                      <a:r>
                        <a:rPr lang="en-US" sz="2800" dirty="0"/>
                        <a:t>7 </a:t>
                      </a:r>
                      <a:r>
                        <a:rPr lang="en-US" sz="2800" dirty="0" err="1"/>
                        <a:t>lb</a:t>
                      </a:r>
                      <a:r>
                        <a:rPr lang="en-US" sz="2800" dirty="0"/>
                        <a:t> 10 oz (3460g)</a:t>
                      </a:r>
                    </a:p>
                  </a:txBody>
                  <a:tcPr/>
                </a:tc>
                <a:extLst>
                  <a:ext uri="{0D108BD9-81ED-4DB2-BD59-A6C34878D82A}">
                    <a16:rowId xmlns:a16="http://schemas.microsoft.com/office/drawing/2014/main" val="3623021720"/>
                  </a:ext>
                </a:extLst>
              </a:tr>
              <a:tr h="485140">
                <a:tc>
                  <a:txBody>
                    <a:bodyPr/>
                    <a:lstStyle/>
                    <a:p>
                      <a:r>
                        <a:rPr lang="en-US" sz="2800" dirty="0"/>
                        <a:t>Day 10</a:t>
                      </a:r>
                    </a:p>
                  </a:txBody>
                  <a:tcPr/>
                </a:tc>
                <a:tc>
                  <a:txBody>
                    <a:bodyPr/>
                    <a:lstStyle/>
                    <a:p>
                      <a:r>
                        <a:rPr lang="en-US" sz="2800" dirty="0"/>
                        <a:t>7 </a:t>
                      </a:r>
                      <a:r>
                        <a:rPr lang="en-US" sz="2800" dirty="0" err="1"/>
                        <a:t>lb</a:t>
                      </a:r>
                      <a:r>
                        <a:rPr lang="en-US" sz="2800" dirty="0"/>
                        <a:t> 12 oz (3520g)</a:t>
                      </a:r>
                    </a:p>
                  </a:txBody>
                  <a:tcPr/>
                </a:tc>
                <a:extLst>
                  <a:ext uri="{0D108BD9-81ED-4DB2-BD59-A6C34878D82A}">
                    <a16:rowId xmlns:a16="http://schemas.microsoft.com/office/drawing/2014/main" val="4276209783"/>
                  </a:ext>
                </a:extLst>
              </a:tr>
            </a:tbl>
          </a:graphicData>
        </a:graphic>
      </p:graphicFrame>
      <p:cxnSp>
        <p:nvCxnSpPr>
          <p:cNvPr id="8" name="Straight Connector 7">
            <a:extLst>
              <a:ext uri="{FF2B5EF4-FFF2-40B4-BE49-F238E27FC236}">
                <a16:creationId xmlns:a16="http://schemas.microsoft.com/office/drawing/2014/main" id="{F2B0309F-710B-5209-C8E4-8AFCDF31B822}"/>
              </a:ext>
            </a:extLst>
          </p:cNvPr>
          <p:cNvCxnSpPr/>
          <p:nvPr/>
        </p:nvCxnSpPr>
        <p:spPr>
          <a:xfrm>
            <a:off x="2057400" y="2971800"/>
            <a:ext cx="4495800"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1780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t="-12000" b="-1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9</a:t>
            </a:fld>
            <a:endParaRPr lang="en-US">
              <a:solidFill>
                <a:prstClr val="black">
                  <a:tint val="75000"/>
                </a:prstClr>
              </a:solidFill>
            </a:endParaRPr>
          </a:p>
        </p:txBody>
      </p:sp>
      <p:sp>
        <p:nvSpPr>
          <p:cNvPr id="2" name="Title 1"/>
          <p:cNvSpPr>
            <a:spLocks noGrp="1"/>
          </p:cNvSpPr>
          <p:nvPr>
            <p:ph type="title" idx="4294967295"/>
          </p:nvPr>
        </p:nvSpPr>
        <p:spPr>
          <a:xfrm>
            <a:off x="304800" y="175419"/>
            <a:ext cx="11658600" cy="2087563"/>
          </a:xfrm>
        </p:spPr>
        <p:txBody>
          <a:bodyPr>
            <a:normAutofit fontScale="90000"/>
          </a:bodyPr>
          <a:lstStyle/>
          <a:p>
            <a:pPr algn="l"/>
            <a:r>
              <a:rPr lang="en-US" sz="3600" dirty="0"/>
              <a:t>Mom calls and states that her 3-week-old baby is nursing too often. He wants to nurse every 45 minutes most of the day and never seems satisfied. Her breasts feel larger, and they leak. You advise:</a:t>
            </a:r>
          </a:p>
        </p:txBody>
      </p:sp>
      <p:sp>
        <p:nvSpPr>
          <p:cNvPr id="4" name="TPAnswers">
            <a:extLst>
              <a:ext uri="{FF2B5EF4-FFF2-40B4-BE49-F238E27FC236}">
                <a16:creationId xmlns:a16="http://schemas.microsoft.com/office/drawing/2014/main" id="{2BFD617A-BBA0-43A5-8236-D1550D91E109}"/>
              </a:ext>
            </a:extLst>
          </p:cNvPr>
          <p:cNvSpPr txBox="1">
            <a:spLocks/>
          </p:cNvSpPr>
          <p:nvPr>
            <p:custDataLst>
              <p:tags r:id="rId1"/>
            </p:custDataLst>
          </p:nvPr>
        </p:nvSpPr>
        <p:spPr>
          <a:xfrm>
            <a:off x="1219200" y="2879547"/>
            <a:ext cx="10363200" cy="364031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t>Your milk production is probably low. Give a supplement of formula after nursing.</a:t>
            </a:r>
          </a:p>
          <a:p>
            <a:pPr marL="514350" indent="-514350">
              <a:buFont typeface="Arial" pitchFamily="34" charset="0"/>
              <a:buAutoNum type="alphaUcPeriod"/>
            </a:pPr>
            <a:r>
              <a:rPr lang="en-US" dirty="0"/>
              <a:t>Your baby is falling asleep at the breast, try to keep the baby awake while feeding. No need to worry.</a:t>
            </a:r>
          </a:p>
          <a:p>
            <a:pPr marL="514350" indent="-514350">
              <a:buFont typeface="Arial" pitchFamily="34" charset="0"/>
              <a:buAutoNum type="alphaUcPeriod"/>
            </a:pPr>
            <a:r>
              <a:rPr lang="en-US" dirty="0"/>
              <a:t>Please come in for a visit, to check the infant’s weight and observe feeding. </a:t>
            </a:r>
          </a:p>
        </p:txBody>
      </p:sp>
      <p:sp>
        <p:nvSpPr>
          <p:cNvPr id="5" name="4-Point Star 3">
            <a:extLst>
              <a:ext uri="{FF2B5EF4-FFF2-40B4-BE49-F238E27FC236}">
                <a16:creationId xmlns:a16="http://schemas.microsoft.com/office/drawing/2014/main" id="{ED1DA59D-E622-4329-86D0-9C6461523459}"/>
              </a:ext>
            </a:extLst>
          </p:cNvPr>
          <p:cNvSpPr/>
          <p:nvPr/>
        </p:nvSpPr>
        <p:spPr>
          <a:xfrm>
            <a:off x="609600" y="5029200"/>
            <a:ext cx="609600" cy="6096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64394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16000"/>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10</a:t>
            </a:fld>
            <a:endParaRPr lang="en-US">
              <a:solidFill>
                <a:prstClr val="black">
                  <a:tint val="75000"/>
                </a:prstClr>
              </a:solidFill>
            </a:endParaRPr>
          </a:p>
        </p:txBody>
      </p:sp>
      <p:sp>
        <p:nvSpPr>
          <p:cNvPr id="2" name="TPQuestion"/>
          <p:cNvSpPr>
            <a:spLocks noGrp="1"/>
          </p:cNvSpPr>
          <p:nvPr>
            <p:ph type="title" idx="4294967295"/>
          </p:nvPr>
        </p:nvSpPr>
        <p:spPr>
          <a:xfrm>
            <a:off x="228600" y="274638"/>
            <a:ext cx="11353800" cy="1143000"/>
          </a:xfrm>
        </p:spPr>
        <p:txBody>
          <a:bodyPr>
            <a:noAutofit/>
          </a:bodyPr>
          <a:lstStyle/>
          <a:p>
            <a:r>
              <a:rPr lang="en-US" sz="4000" dirty="0"/>
              <a:t>Dad mentions at the 2 week visit that his baby is nursing every hour overnight, and sleeps in the day. He wonders what to do. You advise:</a:t>
            </a:r>
          </a:p>
        </p:txBody>
      </p:sp>
      <p:sp>
        <p:nvSpPr>
          <p:cNvPr id="3" name="TPAnswers"/>
          <p:cNvSpPr>
            <a:spLocks noGrp="1"/>
          </p:cNvSpPr>
          <p:nvPr>
            <p:ph type="body" idx="4294967295"/>
            <p:custDataLst>
              <p:tags r:id="rId2"/>
            </p:custDataLst>
          </p:nvPr>
        </p:nvSpPr>
        <p:spPr>
          <a:xfrm>
            <a:off x="990600" y="2176463"/>
            <a:ext cx="10591800" cy="4525963"/>
          </a:xfrm>
        </p:spPr>
        <p:txBody>
          <a:bodyPr>
            <a:normAutofit/>
          </a:bodyPr>
          <a:lstStyle/>
          <a:p>
            <a:pPr marL="514350" indent="-514350">
              <a:buFont typeface="Arial" pitchFamily="34" charset="0"/>
              <a:buAutoNum type="alphaUcPeriod"/>
            </a:pPr>
            <a:r>
              <a:rPr lang="en-US" dirty="0"/>
              <a:t>He should get up, give the baby a bottle, and let mom get some rest.</a:t>
            </a:r>
          </a:p>
          <a:p>
            <a:pPr marL="514350" indent="-514350">
              <a:buFont typeface="Arial" pitchFamily="34" charset="0"/>
              <a:buAutoNum type="alphaUcPeriod"/>
            </a:pPr>
            <a:r>
              <a:rPr lang="en-US" dirty="0"/>
              <a:t>Don’t let the baby sleep away the day. Try to feed the baby often in the day and try to keep the baby up in the evening.</a:t>
            </a:r>
          </a:p>
          <a:p>
            <a:pPr marL="514350" indent="-514350">
              <a:buFont typeface="Arial" pitchFamily="34" charset="0"/>
              <a:buAutoNum type="alphaUcPeriod"/>
            </a:pPr>
            <a:r>
              <a:rPr lang="en-US" dirty="0"/>
              <a:t>It is normal, mom should nap in the day with the baby so that she has the energy to be up with the baby at night.</a:t>
            </a:r>
          </a:p>
        </p:txBody>
      </p:sp>
      <p:sp>
        <p:nvSpPr>
          <p:cNvPr id="4" name="4-Point Star 3"/>
          <p:cNvSpPr/>
          <p:nvPr/>
        </p:nvSpPr>
        <p:spPr>
          <a:xfrm>
            <a:off x="228600" y="333375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7" name="Straight Connector 6">
            <a:extLst>
              <a:ext uri="{FF2B5EF4-FFF2-40B4-BE49-F238E27FC236}">
                <a16:creationId xmlns:a16="http://schemas.microsoft.com/office/drawing/2014/main" id="{086C6EEB-8EAC-8C03-6A11-AC10B3D17243}"/>
              </a:ext>
            </a:extLst>
          </p:cNvPr>
          <p:cNvCxnSpPr/>
          <p:nvPr/>
        </p:nvCxnSpPr>
        <p:spPr>
          <a:xfrm>
            <a:off x="2819400" y="1981200"/>
            <a:ext cx="5918200" cy="0"/>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2005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11</a:t>
            </a:fld>
            <a:endParaRPr lang="en-US">
              <a:solidFill>
                <a:prstClr val="black">
                  <a:tint val="75000"/>
                </a:prstClr>
              </a:solidFill>
            </a:endParaRPr>
          </a:p>
        </p:txBody>
      </p:sp>
      <p:sp>
        <p:nvSpPr>
          <p:cNvPr id="2" name="Title 1"/>
          <p:cNvSpPr>
            <a:spLocks noGrp="1"/>
          </p:cNvSpPr>
          <p:nvPr>
            <p:ph type="title" idx="4294967295"/>
          </p:nvPr>
        </p:nvSpPr>
        <p:spPr>
          <a:xfrm>
            <a:off x="0" y="98785"/>
            <a:ext cx="11963400" cy="2316163"/>
          </a:xfrm>
        </p:spPr>
        <p:txBody>
          <a:bodyPr>
            <a:normAutofit fontScale="90000"/>
          </a:bodyPr>
          <a:lstStyle/>
          <a:p>
            <a:pPr algn="l"/>
            <a:r>
              <a:rPr lang="en-US" sz="3600" dirty="0"/>
              <a:t>A lactating parent calls, reporting that their 3-week-old is fussy and has not stooled for 2 days. They believe their milk production is low because the baby wants to constantly breastfeed. The other parent wants to give a bottle to the baby. You advise:</a:t>
            </a:r>
          </a:p>
        </p:txBody>
      </p:sp>
      <p:sp>
        <p:nvSpPr>
          <p:cNvPr id="4" name="TPAnswers">
            <a:extLst>
              <a:ext uri="{FF2B5EF4-FFF2-40B4-BE49-F238E27FC236}">
                <a16:creationId xmlns:a16="http://schemas.microsoft.com/office/drawing/2014/main" id="{16D10925-E2F1-4E6A-95A5-7A966796F0C0}"/>
              </a:ext>
            </a:extLst>
          </p:cNvPr>
          <p:cNvSpPr txBox="1">
            <a:spLocks/>
          </p:cNvSpPr>
          <p:nvPr>
            <p:custDataLst>
              <p:tags r:id="rId1"/>
            </p:custDataLst>
          </p:nvPr>
        </p:nvSpPr>
        <p:spPr>
          <a:xfrm>
            <a:off x="914400" y="2743200"/>
            <a:ext cx="10972800" cy="353692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sz="2800" dirty="0"/>
              <a:t>Although this might be a growth spurt, the baby should come in for a weight check.</a:t>
            </a:r>
          </a:p>
          <a:p>
            <a:pPr marL="514350" indent="-514350">
              <a:buFont typeface="Arial" pitchFamily="34" charset="0"/>
              <a:buAutoNum type="alphaUcPeriod"/>
            </a:pPr>
            <a:r>
              <a:rPr lang="en-US" sz="2800" dirty="0"/>
              <a:t>Because the baby is 3 weeks old, she is in a growth spurt. It will improve in a few days.</a:t>
            </a:r>
          </a:p>
          <a:p>
            <a:pPr marL="514350" indent="-514350">
              <a:buFont typeface="Arial" pitchFamily="34" charset="0"/>
              <a:buAutoNum type="alphaUcPeriod"/>
            </a:pPr>
            <a:r>
              <a:rPr lang="en-US" sz="2800" dirty="0"/>
              <a:t>The baby is probably having a reaction to something in the parent’s diet, so the parent should just pump and give the baby formula for now.</a:t>
            </a:r>
          </a:p>
        </p:txBody>
      </p:sp>
      <p:sp>
        <p:nvSpPr>
          <p:cNvPr id="12" name="4-Point Star 3">
            <a:extLst>
              <a:ext uri="{FF2B5EF4-FFF2-40B4-BE49-F238E27FC236}">
                <a16:creationId xmlns:a16="http://schemas.microsoft.com/office/drawing/2014/main" id="{E978CD62-1E39-4D2B-A50F-91871575204C}"/>
              </a:ext>
            </a:extLst>
          </p:cNvPr>
          <p:cNvSpPr/>
          <p:nvPr/>
        </p:nvSpPr>
        <p:spPr>
          <a:xfrm>
            <a:off x="95250" y="27432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51892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22000"/>
            <a:lum/>
          </a:blip>
          <a:srcRect/>
          <a:stretch>
            <a:fillRect t="-9000" b="-9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12</a:t>
            </a:fld>
            <a:endParaRPr lang="en-US">
              <a:solidFill>
                <a:prstClr val="black">
                  <a:tint val="75000"/>
                </a:prstClr>
              </a:solidFill>
            </a:endParaRPr>
          </a:p>
        </p:txBody>
      </p:sp>
      <p:sp>
        <p:nvSpPr>
          <p:cNvPr id="2" name="TPQuestion"/>
          <p:cNvSpPr>
            <a:spLocks noGrp="1"/>
          </p:cNvSpPr>
          <p:nvPr>
            <p:ph type="title" idx="4294967295"/>
          </p:nvPr>
        </p:nvSpPr>
        <p:spPr>
          <a:xfrm>
            <a:off x="-152400" y="387350"/>
            <a:ext cx="12192000" cy="1143000"/>
          </a:xfrm>
        </p:spPr>
        <p:txBody>
          <a:bodyPr>
            <a:noAutofit/>
          </a:bodyPr>
          <a:lstStyle/>
          <a:p>
            <a:r>
              <a:rPr lang="en-US" sz="4000" dirty="0"/>
              <a:t>Dad calls because he wants to give their 1-week-old a pacifier. All the baby wants to do is suck at the breast, and he is sick of it. You advise:</a:t>
            </a:r>
          </a:p>
        </p:txBody>
      </p:sp>
      <p:sp>
        <p:nvSpPr>
          <p:cNvPr id="3" name="TPAnswers"/>
          <p:cNvSpPr>
            <a:spLocks noGrp="1"/>
          </p:cNvSpPr>
          <p:nvPr>
            <p:ph type="body" idx="4294967295"/>
            <p:custDataLst>
              <p:tags r:id="rId2"/>
            </p:custDataLst>
          </p:nvPr>
        </p:nvSpPr>
        <p:spPr>
          <a:xfrm>
            <a:off x="1143000" y="2286000"/>
            <a:ext cx="11049000" cy="3702050"/>
          </a:xfrm>
        </p:spPr>
        <p:txBody>
          <a:bodyPr/>
          <a:lstStyle/>
          <a:p>
            <a:pPr marL="514350" indent="-514350">
              <a:buFont typeface="Arial" pitchFamily="34" charset="0"/>
              <a:buAutoNum type="alphaUcPeriod"/>
            </a:pPr>
            <a:r>
              <a:rPr lang="en-US" dirty="0"/>
              <a:t>Let me talk to mom.</a:t>
            </a:r>
          </a:p>
          <a:p>
            <a:pPr marL="514350" indent="-514350">
              <a:buFont typeface="Arial" pitchFamily="34" charset="0"/>
              <a:buAutoNum type="alphaUcPeriod"/>
            </a:pPr>
            <a:r>
              <a:rPr lang="en-US" dirty="0"/>
              <a:t>Let’s see the baby in the office. It would be great if both parents could come.</a:t>
            </a:r>
          </a:p>
          <a:p>
            <a:pPr marL="514350" indent="-514350">
              <a:buFont typeface="Arial" pitchFamily="34" charset="0"/>
              <a:buAutoNum type="alphaUcPeriod"/>
            </a:pPr>
            <a:r>
              <a:rPr lang="en-US" dirty="0"/>
              <a:t>It is fine to give a pacifier if the baby is nursing at least every 3 hours.</a:t>
            </a:r>
          </a:p>
          <a:p>
            <a:pPr marL="514350" indent="-514350">
              <a:buFont typeface="Arial" pitchFamily="34" charset="0"/>
              <a:buAutoNum type="alphaUcPeriod"/>
            </a:pPr>
            <a:r>
              <a:rPr lang="en-US" dirty="0"/>
              <a:t>A &amp; B</a:t>
            </a:r>
          </a:p>
        </p:txBody>
      </p:sp>
      <p:sp>
        <p:nvSpPr>
          <p:cNvPr id="4" name="4-Point Star 3"/>
          <p:cNvSpPr/>
          <p:nvPr/>
        </p:nvSpPr>
        <p:spPr>
          <a:xfrm>
            <a:off x="476250" y="29718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custDataLst>
      <p:tags r:id="rId1"/>
    </p:custDataLst>
    <p:extLst>
      <p:ext uri="{BB962C8B-B14F-4D97-AF65-F5344CB8AC3E}">
        <p14:creationId xmlns:p14="http://schemas.microsoft.com/office/powerpoint/2010/main" val="183304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20000"/>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13</a:t>
            </a:fld>
            <a:endParaRPr lang="en-US">
              <a:solidFill>
                <a:prstClr val="black">
                  <a:tint val="75000"/>
                </a:prstClr>
              </a:solidFill>
              <a:latin typeface="Calibri"/>
            </a:endParaRPr>
          </a:p>
        </p:txBody>
      </p:sp>
      <p:sp>
        <p:nvSpPr>
          <p:cNvPr id="2" name="TPQuestion"/>
          <p:cNvSpPr>
            <a:spLocks noGrp="1"/>
          </p:cNvSpPr>
          <p:nvPr>
            <p:ph type="title" idx="4294967295"/>
          </p:nvPr>
        </p:nvSpPr>
        <p:spPr>
          <a:xfrm>
            <a:off x="228600" y="457200"/>
            <a:ext cx="11582400" cy="1143000"/>
          </a:xfrm>
        </p:spPr>
        <p:txBody>
          <a:bodyPr>
            <a:noAutofit/>
          </a:bodyPr>
          <a:lstStyle/>
          <a:p>
            <a:r>
              <a:rPr lang="en-US" sz="3200" dirty="0"/>
              <a:t>At her term baby’s 4-week visit, mom wonders if she still needs to wake the baby up every 3 hours at night to nurse. The baby’s weight is great. You advise:</a:t>
            </a:r>
          </a:p>
        </p:txBody>
      </p:sp>
      <p:sp>
        <p:nvSpPr>
          <p:cNvPr id="3" name="TPAnswers"/>
          <p:cNvSpPr>
            <a:spLocks noGrp="1"/>
          </p:cNvSpPr>
          <p:nvPr>
            <p:ph type="body" idx="4294967295"/>
            <p:custDataLst>
              <p:tags r:id="rId2"/>
            </p:custDataLst>
          </p:nvPr>
        </p:nvSpPr>
        <p:spPr>
          <a:xfrm>
            <a:off x="819150" y="2133600"/>
            <a:ext cx="10991850" cy="4267200"/>
          </a:xfrm>
        </p:spPr>
        <p:txBody>
          <a:bodyPr>
            <a:normAutofit fontScale="92500" lnSpcReduction="10000"/>
          </a:bodyPr>
          <a:lstStyle/>
          <a:p>
            <a:pPr marL="514350" indent="-514350">
              <a:buFont typeface="Arial" pitchFamily="34" charset="0"/>
              <a:buAutoNum type="alphaUcPeriod"/>
            </a:pPr>
            <a:r>
              <a:rPr lang="en-US" dirty="0"/>
              <a:t>Limiting the night-time break to 5 hours in the first few months postpartum will help to maintain milk production.</a:t>
            </a:r>
          </a:p>
          <a:p>
            <a:pPr marL="514350" indent="-514350">
              <a:buFont typeface="Arial" pitchFamily="34" charset="0"/>
              <a:buAutoNum type="alphaUcPeriod"/>
            </a:pPr>
            <a:r>
              <a:rPr lang="en-US" dirty="0"/>
              <a:t>Given the baby’s young age, it is reasonable to wake the baby up after a 5-hour break for feeding.</a:t>
            </a:r>
          </a:p>
          <a:p>
            <a:pPr marL="514350" indent="-514350">
              <a:buFont typeface="Arial" pitchFamily="34" charset="0"/>
              <a:buAutoNum type="alphaUcPeriod"/>
            </a:pPr>
            <a:r>
              <a:rPr lang="en-US" dirty="0"/>
              <a:t>It is fine to let the baby sleep as long as they want. No need to get up to pump.</a:t>
            </a:r>
          </a:p>
          <a:p>
            <a:pPr marL="514350" indent="-514350">
              <a:buFont typeface="Arial" pitchFamily="34" charset="0"/>
              <a:buAutoNum type="alphaUcPeriod"/>
            </a:pPr>
            <a:r>
              <a:rPr lang="en-US" dirty="0"/>
              <a:t>You need to feed the baby every 3 hours at night for at least a few months.</a:t>
            </a:r>
          </a:p>
          <a:p>
            <a:pPr marL="514350" indent="-514350">
              <a:buFont typeface="Arial" pitchFamily="34" charset="0"/>
              <a:buAutoNum type="alphaUcPeriod"/>
            </a:pPr>
            <a:r>
              <a:rPr lang="en-US" dirty="0"/>
              <a:t> A &amp; B</a:t>
            </a:r>
          </a:p>
        </p:txBody>
      </p:sp>
      <p:sp>
        <p:nvSpPr>
          <p:cNvPr id="4" name="4-Point Star 3"/>
          <p:cNvSpPr/>
          <p:nvPr/>
        </p:nvSpPr>
        <p:spPr>
          <a:xfrm>
            <a:off x="209550" y="5670551"/>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Tree>
    <p:custDataLst>
      <p:tags r:id="rId1"/>
    </p:custDataLst>
    <p:extLst>
      <p:ext uri="{BB962C8B-B14F-4D97-AF65-F5344CB8AC3E}">
        <p14:creationId xmlns:p14="http://schemas.microsoft.com/office/powerpoint/2010/main" val="109599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none" dirty="0"/>
              <a:t>Finding Additional Lactation Help in Your Community</a:t>
            </a:r>
          </a:p>
        </p:txBody>
      </p:sp>
      <p:sp>
        <p:nvSpPr>
          <p:cNvPr id="3" name="Content Placeholder 2"/>
          <p:cNvSpPr>
            <a:spLocks noGrp="1"/>
          </p:cNvSpPr>
          <p:nvPr>
            <p:ph idx="1"/>
          </p:nvPr>
        </p:nvSpPr>
        <p:spPr>
          <a:xfrm>
            <a:off x="304800" y="1600201"/>
            <a:ext cx="11506200" cy="4525963"/>
          </a:xfrm>
        </p:spPr>
        <p:txBody>
          <a:bodyPr>
            <a:normAutofit/>
          </a:bodyPr>
          <a:lstStyle/>
          <a:p>
            <a:r>
              <a:rPr lang="en-US" dirty="0"/>
              <a:t>The Triage Tools default to referral to lactation consultants/physicians/providers</a:t>
            </a:r>
          </a:p>
          <a:p>
            <a:r>
              <a:rPr lang="en-US" dirty="0"/>
              <a:t>Not all communities or individuals have access to these levels of care</a:t>
            </a:r>
          </a:p>
          <a:p>
            <a:r>
              <a:rPr lang="en-US" dirty="0"/>
              <a:t>Please share other resources you are aware of in your community, such as doulas, local breastfeeding support groups, or a breastfeeding coalition.</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3618758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4648200"/>
          </a:xfrm>
        </p:spPr>
        <p:txBody>
          <a:bodyPr>
            <a:normAutofit/>
          </a:bodyPr>
          <a:lstStyle/>
          <a:p>
            <a:r>
              <a:rPr lang="en-US" sz="7200" dirty="0"/>
              <a:t>Breast Pain and </a:t>
            </a:r>
            <a:br>
              <a:rPr lang="en-US" sz="7200" dirty="0"/>
            </a:br>
            <a:r>
              <a:rPr lang="en-US" sz="7200" dirty="0"/>
              <a:t>Nipple Soreness</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15</a:t>
            </a:fld>
            <a:endParaRPr lang="en-US">
              <a:solidFill>
                <a:prstClr val="black">
                  <a:tint val="75000"/>
                </a:prstClr>
              </a:solidFill>
            </a:endParaRPr>
          </a:p>
        </p:txBody>
      </p:sp>
    </p:spTree>
    <p:extLst>
      <p:ext uri="{BB962C8B-B14F-4D97-AF65-F5344CB8AC3E}">
        <p14:creationId xmlns:p14="http://schemas.microsoft.com/office/powerpoint/2010/main" val="1239265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800101"/>
            <a:ext cx="5029200" cy="1143000"/>
          </a:xfrm>
        </p:spPr>
        <p:txBody>
          <a:bodyPr>
            <a:normAutofit fontScale="90000"/>
          </a:bodyPr>
          <a:lstStyle/>
          <a:p>
            <a:pPr eaLnBrk="1" hangingPunct="1"/>
            <a:r>
              <a:rPr lang="en-US" dirty="0"/>
              <a:t>Myths re Sore Nipples</a:t>
            </a:r>
          </a:p>
        </p:txBody>
      </p:sp>
      <p:sp>
        <p:nvSpPr>
          <p:cNvPr id="38915" name="Rectangle 3"/>
          <p:cNvSpPr>
            <a:spLocks noGrp="1" noChangeArrowheads="1"/>
          </p:cNvSpPr>
          <p:nvPr>
            <p:ph idx="1"/>
          </p:nvPr>
        </p:nvSpPr>
        <p:spPr>
          <a:xfrm>
            <a:off x="381000" y="2590800"/>
            <a:ext cx="5029200" cy="2895599"/>
          </a:xfrm>
        </p:spPr>
        <p:txBody>
          <a:bodyPr/>
          <a:lstStyle/>
          <a:p>
            <a:pPr eaLnBrk="1" hangingPunct="1"/>
            <a:r>
              <a:rPr lang="en-US" dirty="0"/>
              <a:t>Having to ‘toughen up’</a:t>
            </a:r>
          </a:p>
          <a:p>
            <a:pPr eaLnBrk="1" hangingPunct="1"/>
            <a:r>
              <a:rPr lang="en-US" dirty="0"/>
              <a:t>The baby having a strong suck</a:t>
            </a:r>
          </a:p>
          <a:p>
            <a:pPr eaLnBrk="1" hangingPunct="1"/>
            <a:r>
              <a:rPr lang="en-US" dirty="0"/>
              <a:t>Nursing the baby too much or too long</a:t>
            </a:r>
          </a:p>
          <a:p>
            <a:pPr eaLnBrk="1" hangingPunct="1"/>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8851" y="0"/>
            <a:ext cx="4629150" cy="6858000"/>
          </a:xfrm>
          <a:prstGeom prst="rect">
            <a:avLst/>
          </a:prstGeom>
        </p:spPr>
      </p:pic>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16</a:t>
            </a:fld>
            <a:endParaRPr lang="en-US">
              <a:solidFill>
                <a:prstClr val="black">
                  <a:tint val="75000"/>
                </a:prst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hangingPunct="1">
              <a:defRPr/>
            </a:pPr>
            <a:r>
              <a:rPr lang="en-US" sz="5400" dirty="0"/>
              <a:t>Nipple Pain Starts Early</a:t>
            </a:r>
          </a:p>
        </p:txBody>
      </p:sp>
      <p:sp>
        <p:nvSpPr>
          <p:cNvPr id="15363" name="Rectangle 3"/>
          <p:cNvSpPr>
            <a:spLocks noGrp="1" noChangeArrowheads="1"/>
          </p:cNvSpPr>
          <p:nvPr>
            <p:ph idx="1"/>
          </p:nvPr>
        </p:nvSpPr>
        <p:spPr>
          <a:xfrm>
            <a:off x="457200" y="2133601"/>
            <a:ext cx="11277600" cy="3047999"/>
          </a:xfrm>
        </p:spPr>
        <p:txBody>
          <a:bodyPr/>
          <a:lstStyle/>
          <a:p>
            <a:pPr lvl="1" eaLnBrk="1" hangingPunct="1">
              <a:defRPr/>
            </a:pPr>
            <a:r>
              <a:rPr lang="en-US" sz="3200" dirty="0"/>
              <a:t>Up to 96% of lactating individuals have nipple pain at some point</a:t>
            </a:r>
          </a:p>
          <a:p>
            <a:pPr lvl="2">
              <a:defRPr/>
            </a:pPr>
            <a:r>
              <a:rPr lang="en-US" sz="2800" dirty="0"/>
              <a:t>43% with sore nipples at hospital D/C</a:t>
            </a:r>
          </a:p>
          <a:p>
            <a:pPr lvl="2">
              <a:defRPr/>
            </a:pPr>
            <a:r>
              <a:rPr lang="en-US" sz="2800" dirty="0"/>
              <a:t>73-76% with sore nipples at 3 days pp</a:t>
            </a:r>
          </a:p>
          <a:p>
            <a:pPr lvl="2">
              <a:defRPr/>
            </a:pPr>
            <a:r>
              <a:rPr lang="en-US" sz="2800" dirty="0"/>
              <a:t>19-26% having cracks</a:t>
            </a:r>
          </a:p>
          <a:p>
            <a:pPr lvl="1" eaLnBrk="1" hangingPunct="1">
              <a:defRPr/>
            </a:pPr>
            <a:endParaRPr lang="en-US" dirty="0"/>
          </a:p>
          <a:p>
            <a:pPr eaLnBrk="1" hangingPunct="1">
              <a:defRPr/>
            </a:pPr>
            <a:endParaRPr lang="en-US" dirty="0"/>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17</a:t>
            </a:fld>
            <a:endParaRPr lang="en-US">
              <a:solidFill>
                <a:prstClr val="black">
                  <a:tint val="75000"/>
                </a:prstClr>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82000"/>
          </a:srgb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8AEB7E-1583-4232-A679-440F02D75EE9}"/>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18</a:t>
            </a:fld>
            <a:endParaRPr lang="en-US">
              <a:solidFill>
                <a:prstClr val="black">
                  <a:tint val="75000"/>
                </a:prstClr>
              </a:solidFill>
            </a:endParaRPr>
          </a:p>
        </p:txBody>
      </p:sp>
      <p:graphicFrame>
        <p:nvGraphicFramePr>
          <p:cNvPr id="3" name="Diagram 2">
            <a:extLst>
              <a:ext uri="{FF2B5EF4-FFF2-40B4-BE49-F238E27FC236}">
                <a16:creationId xmlns:a16="http://schemas.microsoft.com/office/drawing/2014/main" id="{B5C4FCBF-09C3-4E7E-B356-C7BD4B9134B4}"/>
              </a:ext>
            </a:extLst>
          </p:cNvPr>
          <p:cNvGraphicFramePr/>
          <p:nvPr>
            <p:extLst>
              <p:ext uri="{D42A27DB-BD31-4B8C-83A1-F6EECF244321}">
                <p14:modId xmlns:p14="http://schemas.microsoft.com/office/powerpoint/2010/main" val="3629249181"/>
              </p:ext>
            </p:extLst>
          </p:nvPr>
        </p:nvGraphicFramePr>
        <p:xfrm>
          <a:off x="1676400" y="136526"/>
          <a:ext cx="8991600" cy="6721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598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981200" y="3728143"/>
            <a:ext cx="8229600" cy="828675"/>
          </a:xfrm>
        </p:spPr>
        <p:txBody>
          <a:bodyPr/>
          <a:lstStyle/>
          <a:p>
            <a:pPr eaLnBrk="1" hangingPunct="1"/>
            <a:r>
              <a:rPr lang="en-US" u="none" dirty="0"/>
              <a:t>Engorgement</a:t>
            </a:r>
          </a:p>
        </p:txBody>
      </p:sp>
      <p:sp>
        <p:nvSpPr>
          <p:cNvPr id="51203" name="Rectangle 3"/>
          <p:cNvSpPr>
            <a:spLocks noGrp="1" noChangeArrowheads="1"/>
          </p:cNvSpPr>
          <p:nvPr>
            <p:ph idx="1"/>
          </p:nvPr>
        </p:nvSpPr>
        <p:spPr>
          <a:xfrm>
            <a:off x="2209800" y="4522586"/>
            <a:ext cx="8229600" cy="2300287"/>
          </a:xfrm>
        </p:spPr>
        <p:txBody>
          <a:bodyPr>
            <a:normAutofit/>
          </a:bodyPr>
          <a:lstStyle/>
          <a:p>
            <a:pPr eaLnBrk="1" hangingPunct="1">
              <a:lnSpc>
                <a:spcPct val="90000"/>
              </a:lnSpc>
            </a:pPr>
            <a:r>
              <a:rPr lang="en-US" dirty="0"/>
              <a:t>Days 3-5 postpartum</a:t>
            </a:r>
          </a:p>
          <a:p>
            <a:pPr eaLnBrk="1" hangingPunct="1">
              <a:lnSpc>
                <a:spcPct val="90000"/>
              </a:lnSpc>
            </a:pPr>
            <a:r>
              <a:rPr lang="en-US" dirty="0"/>
              <a:t>Major reason for sore nipples</a:t>
            </a:r>
          </a:p>
          <a:p>
            <a:pPr lvl="1">
              <a:lnSpc>
                <a:spcPct val="90000"/>
              </a:lnSpc>
            </a:pPr>
            <a:r>
              <a:rPr lang="en-US" dirty="0"/>
              <a:t>Leads to a shallow latch</a:t>
            </a:r>
          </a:p>
          <a:p>
            <a:pPr eaLnBrk="1" hangingPunct="1">
              <a:lnSpc>
                <a:spcPct val="90000"/>
              </a:lnSpc>
            </a:pPr>
            <a:endParaRPr lang="en-US" dirty="0"/>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19</a:t>
            </a:fld>
            <a:endParaRPr lang="en-US" dirty="0">
              <a:solidFill>
                <a:prstClr val="black">
                  <a:tint val="75000"/>
                </a:prstClr>
              </a:solidFill>
            </a:endParaRPr>
          </a:p>
        </p:txBody>
      </p:sp>
      <p:pic>
        <p:nvPicPr>
          <p:cNvPr id="1026" name="Picture 2" descr="C:\Anne\Milk Mob\Pictures For Membership\latchingon1_TMM_0094.MOV_snapshot_02.54_[2015.02.28_15.18.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219076"/>
            <a:ext cx="6248400" cy="351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311063-0E00-4DB9-BCC4-0D0A7A4A6801}"/>
              </a:ext>
            </a:extLst>
          </p:cNvPr>
          <p:cNvSpPr>
            <a:spLocks noGrp="1"/>
          </p:cNvSpPr>
          <p:nvPr>
            <p:ph type="ctrTitle"/>
          </p:nvPr>
        </p:nvSpPr>
        <p:spPr/>
        <p:txBody>
          <a:bodyPr/>
          <a:lstStyle/>
          <a:p>
            <a:pPr algn="ctr"/>
            <a:r>
              <a:rPr lang="en-US" dirty="0"/>
              <a:t>Review of Engorgement Treatment</a:t>
            </a:r>
          </a:p>
        </p:txBody>
      </p:sp>
      <p:sp>
        <p:nvSpPr>
          <p:cNvPr id="4" name="Text Placeholder 3">
            <a:extLst>
              <a:ext uri="{FF2B5EF4-FFF2-40B4-BE49-F238E27FC236}">
                <a16:creationId xmlns:a16="http://schemas.microsoft.com/office/drawing/2014/main" id="{F59D8412-1349-4F0F-8F9B-1A1142B15B82}"/>
              </a:ext>
            </a:extLst>
          </p:cNvPr>
          <p:cNvSpPr>
            <a:spLocks noGrp="1"/>
          </p:cNvSpPr>
          <p:nvPr>
            <p:ph type="subTitle" idx="1"/>
          </p:nvPr>
        </p:nvSpPr>
        <p:spPr/>
        <p:txBody>
          <a:bodyPr>
            <a:noAutofit/>
          </a:bodyPr>
          <a:lstStyle/>
          <a:p>
            <a:pPr algn="ctr"/>
            <a:r>
              <a:rPr lang="en-US" dirty="0">
                <a:solidFill>
                  <a:schemeClr val="bg2"/>
                </a:solidFill>
              </a:rPr>
              <a:t>What are means of treating engorgement?</a:t>
            </a:r>
          </a:p>
          <a:p>
            <a:pPr algn="ctr"/>
            <a:r>
              <a:rPr lang="en-US" dirty="0">
                <a:solidFill>
                  <a:schemeClr val="bg2"/>
                </a:solidFill>
              </a:rPr>
              <a:t>What is the best way to prevent engorgement?</a:t>
            </a:r>
          </a:p>
        </p:txBody>
      </p:sp>
      <p:sp>
        <p:nvSpPr>
          <p:cNvPr id="2" name="Slide Number Placeholder 1">
            <a:extLst>
              <a:ext uri="{FF2B5EF4-FFF2-40B4-BE49-F238E27FC236}">
                <a16:creationId xmlns:a16="http://schemas.microsoft.com/office/drawing/2014/main" id="{C86E9170-5615-4A45-BCC9-72D6FE1D8C7A}"/>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769098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79FC-B4F8-1657-EFD6-A2C943BD5C1D}"/>
              </a:ext>
            </a:extLst>
          </p:cNvPr>
          <p:cNvSpPr>
            <a:spLocks noGrp="1"/>
          </p:cNvSpPr>
          <p:nvPr>
            <p:ph type="title"/>
          </p:nvPr>
        </p:nvSpPr>
        <p:spPr>
          <a:xfrm>
            <a:off x="152400" y="2084387"/>
            <a:ext cx="5588000" cy="1325563"/>
          </a:xfrm>
        </p:spPr>
        <p:txBody>
          <a:bodyPr>
            <a:normAutofit fontScale="90000"/>
          </a:bodyPr>
          <a:lstStyle/>
          <a:p>
            <a:pPr algn="ctr"/>
            <a:r>
              <a:rPr lang="en-US" dirty="0">
                <a:latin typeface="+mn-lt"/>
              </a:rPr>
              <a:t>What is the most likely reason for nipple wounds like this on day 4 postpartum?</a:t>
            </a:r>
            <a:br>
              <a:rPr lang="en-US" dirty="0">
                <a:latin typeface="+mn-lt"/>
              </a:rPr>
            </a:br>
            <a:br>
              <a:rPr lang="en-US" dirty="0">
                <a:latin typeface="+mn-lt"/>
              </a:rPr>
            </a:br>
            <a:r>
              <a:rPr lang="en-US" dirty="0">
                <a:latin typeface="+mn-lt"/>
              </a:rPr>
              <a:t>What can we recommend to help heal her nipple wound?</a:t>
            </a:r>
          </a:p>
        </p:txBody>
      </p:sp>
      <p:sp>
        <p:nvSpPr>
          <p:cNvPr id="4" name="Slide Number Placeholder 3">
            <a:extLst>
              <a:ext uri="{FF2B5EF4-FFF2-40B4-BE49-F238E27FC236}">
                <a16:creationId xmlns:a16="http://schemas.microsoft.com/office/drawing/2014/main" id="{795036D1-7F91-D1DE-78DA-6B9EE8C6EC7F}"/>
              </a:ext>
            </a:extLst>
          </p:cNvPr>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21</a:t>
            </a:fld>
            <a:endParaRPr lang="en-US">
              <a:solidFill>
                <a:prstClr val="black">
                  <a:tint val="75000"/>
                </a:prstClr>
              </a:solidFill>
            </a:endParaRPr>
          </a:p>
        </p:txBody>
      </p:sp>
      <p:pic>
        <p:nvPicPr>
          <p:cNvPr id="6" name="Picture 5" descr="A close up of a breast&#10;&#10;AI-generated content may be incorrect.">
            <a:extLst>
              <a:ext uri="{FF2B5EF4-FFF2-40B4-BE49-F238E27FC236}">
                <a16:creationId xmlns:a16="http://schemas.microsoft.com/office/drawing/2014/main" id="{FBC11116-B6E5-2B66-1725-A4C7C252A3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853281"/>
            <a:ext cx="5588000" cy="4191000"/>
          </a:xfrm>
          <a:prstGeom prst="rect">
            <a:avLst/>
          </a:prstGeom>
        </p:spPr>
      </p:pic>
    </p:spTree>
    <p:extLst>
      <p:ext uri="{BB962C8B-B14F-4D97-AF65-F5344CB8AC3E}">
        <p14:creationId xmlns:p14="http://schemas.microsoft.com/office/powerpoint/2010/main" val="493410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200400" y="136525"/>
            <a:ext cx="5791200" cy="930275"/>
          </a:xfrm>
        </p:spPr>
        <p:txBody>
          <a:bodyPr>
            <a:normAutofit fontScale="90000"/>
          </a:bodyPr>
          <a:lstStyle/>
          <a:p>
            <a:pPr>
              <a:defRPr/>
            </a:pPr>
            <a:r>
              <a:rPr lang="en-US" u="none" dirty="0"/>
              <a:t>Nipple Wound Treatment</a:t>
            </a:r>
          </a:p>
        </p:txBody>
      </p:sp>
      <p:sp>
        <p:nvSpPr>
          <p:cNvPr id="5" name="Content Placeholder 4"/>
          <p:cNvSpPr>
            <a:spLocks noGrp="1"/>
          </p:cNvSpPr>
          <p:nvPr>
            <p:ph idx="1"/>
          </p:nvPr>
        </p:nvSpPr>
        <p:spPr>
          <a:xfrm>
            <a:off x="304800" y="1066800"/>
            <a:ext cx="7010400" cy="5654675"/>
          </a:xfrm>
        </p:spPr>
        <p:txBody>
          <a:bodyPr>
            <a:normAutofit fontScale="92500" lnSpcReduction="10000"/>
          </a:bodyPr>
          <a:lstStyle/>
          <a:p>
            <a:pPr>
              <a:defRPr/>
            </a:pPr>
            <a:r>
              <a:rPr lang="en-US" sz="3600" dirty="0"/>
              <a:t>Moist wound healing</a:t>
            </a:r>
          </a:p>
          <a:p>
            <a:pPr lvl="1">
              <a:defRPr/>
            </a:pPr>
            <a:r>
              <a:rPr lang="en-US" sz="3200" dirty="0"/>
              <a:t>Treat open nipple wounds like burns or skin abrasions</a:t>
            </a:r>
          </a:p>
          <a:p>
            <a:pPr lvl="1">
              <a:defRPr/>
            </a:pPr>
            <a:r>
              <a:rPr lang="en-US" sz="3200" dirty="0"/>
              <a:t>Keep covered with moist substance and nonstick cover </a:t>
            </a:r>
          </a:p>
          <a:p>
            <a:pPr lvl="2">
              <a:defRPr/>
            </a:pPr>
            <a:r>
              <a:rPr lang="en-US" sz="2800" dirty="0"/>
              <a:t>Prevents sticking to bra/breast pad. Sticking re-injures the nipples when nipples are uncovered</a:t>
            </a:r>
          </a:p>
          <a:p>
            <a:pPr lvl="2">
              <a:defRPr/>
            </a:pPr>
            <a:r>
              <a:rPr lang="en-US" sz="2800" dirty="0"/>
              <a:t>Prevents scabbing</a:t>
            </a:r>
          </a:p>
          <a:p>
            <a:pPr lvl="2">
              <a:defRPr/>
            </a:pPr>
            <a:r>
              <a:rPr lang="en-US" sz="2800" dirty="0"/>
              <a:t>Healing is faster</a:t>
            </a:r>
          </a:p>
          <a:p>
            <a:pPr lvl="2">
              <a:defRPr/>
            </a:pPr>
            <a:r>
              <a:rPr lang="en-US" sz="2800" dirty="0"/>
              <a:t>Alleviates nipple pain between feeds</a:t>
            </a:r>
          </a:p>
          <a:p>
            <a:pPr marL="0" indent="0">
              <a:buNone/>
              <a:defRPr/>
            </a:pPr>
            <a:r>
              <a:rPr lang="en-US" sz="3600" dirty="0"/>
              <a:t>	</a:t>
            </a:r>
          </a:p>
          <a:p>
            <a:pPr>
              <a:buFont typeface="Wingdings" pitchFamily="2" charset="2"/>
              <a:buNone/>
              <a:defRPr/>
            </a:pPr>
            <a:endParaRPr lang="en-US" sz="3600" dirty="0"/>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22</a:t>
            </a:fld>
            <a:endParaRPr lang="en-US">
              <a:solidFill>
                <a:prstClr val="black">
                  <a:tint val="75000"/>
                </a:prstClr>
              </a:solidFill>
            </a:endParaRPr>
          </a:p>
        </p:txBody>
      </p:sp>
      <p:pic>
        <p:nvPicPr>
          <p:cNvPr id="6" name="Content Placeholder 3" descr="Nipple ulceration.jpg">
            <a:extLst>
              <a:ext uri="{FF2B5EF4-FFF2-40B4-BE49-F238E27FC236}">
                <a16:creationId xmlns:a16="http://schemas.microsoft.com/office/drawing/2014/main" id="{1E4F1C5A-6840-4F74-A9FC-D3D40BBBA895}"/>
              </a:ext>
            </a:extLst>
          </p:cNvPr>
          <p:cNvPicPr>
            <a:picLocks noChangeAspect="1"/>
          </p:cNvPicPr>
          <p:nvPr/>
        </p:nvPicPr>
        <p:blipFill rotWithShape="1">
          <a:blip r:embed="rId3">
            <a:extLst>
              <a:ext uri="{28A0092B-C50C-407E-A947-70E740481C1C}">
                <a14:useLocalDpi xmlns:a14="http://schemas.microsoft.com/office/drawing/2010/main" val="0"/>
              </a:ext>
            </a:extLst>
          </a:blip>
          <a:srcRect l="16096" t="8753" r="22189" b="8753"/>
          <a:stretch/>
        </p:blipFill>
        <p:spPr>
          <a:xfrm>
            <a:off x="7757348" y="1600200"/>
            <a:ext cx="4104452" cy="3657600"/>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D402732-B7D5-2558-0BB6-F0640965C1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F42B8F-28BE-5C67-C402-8217B58CF33E}"/>
              </a:ext>
            </a:extLst>
          </p:cNvPr>
          <p:cNvSpPr>
            <a:spLocks noGrp="1"/>
          </p:cNvSpPr>
          <p:nvPr>
            <p:ph type="title"/>
          </p:nvPr>
        </p:nvSpPr>
        <p:spPr>
          <a:xfrm>
            <a:off x="609600" y="274638"/>
            <a:ext cx="10972800" cy="1143000"/>
          </a:xfrm>
        </p:spPr>
        <p:txBody>
          <a:bodyPr anchor="ctr">
            <a:normAutofit/>
          </a:bodyPr>
          <a:lstStyle/>
          <a:p>
            <a:pPr>
              <a:defRPr/>
            </a:pPr>
            <a:r>
              <a:rPr lang="en-US" dirty="0"/>
              <a:t>Options for Moist Wound Healing</a:t>
            </a:r>
            <a:endParaRPr lang="en-US" u="none" dirty="0"/>
          </a:p>
        </p:txBody>
      </p:sp>
      <p:sp>
        <p:nvSpPr>
          <p:cNvPr id="5" name="Content Placeholder 4">
            <a:extLst>
              <a:ext uri="{FF2B5EF4-FFF2-40B4-BE49-F238E27FC236}">
                <a16:creationId xmlns:a16="http://schemas.microsoft.com/office/drawing/2014/main" id="{1AF3E014-3870-7154-7FAC-B7435FC9FF34}"/>
              </a:ext>
            </a:extLst>
          </p:cNvPr>
          <p:cNvSpPr>
            <a:spLocks noGrp="1"/>
          </p:cNvSpPr>
          <p:nvPr>
            <p:ph idx="1"/>
          </p:nvPr>
        </p:nvSpPr>
        <p:spPr>
          <a:xfrm>
            <a:off x="5601754" y="1600201"/>
            <a:ext cx="6590246" cy="4756150"/>
          </a:xfrm>
        </p:spPr>
        <p:txBody>
          <a:bodyPr>
            <a:normAutofit fontScale="92500" lnSpcReduction="20000"/>
          </a:bodyPr>
          <a:lstStyle/>
          <a:p>
            <a:pPr>
              <a:lnSpc>
                <a:spcPct val="90000"/>
              </a:lnSpc>
              <a:defRPr/>
            </a:pPr>
            <a:r>
              <a:rPr lang="en-US" sz="2800" dirty="0"/>
              <a:t>Moist barrier</a:t>
            </a:r>
          </a:p>
          <a:p>
            <a:pPr lvl="2">
              <a:lnSpc>
                <a:spcPct val="90000"/>
              </a:lnSpc>
              <a:defRPr/>
            </a:pPr>
            <a:r>
              <a:rPr lang="en-US" sz="2800" dirty="0"/>
              <a:t>Coconut oil or olive oil</a:t>
            </a:r>
          </a:p>
          <a:p>
            <a:pPr lvl="2">
              <a:lnSpc>
                <a:spcPct val="90000"/>
              </a:lnSpc>
              <a:defRPr/>
            </a:pPr>
            <a:r>
              <a:rPr lang="en-US" sz="2800" dirty="0"/>
              <a:t>Lanolin- but increases risk of rash</a:t>
            </a:r>
          </a:p>
          <a:p>
            <a:pPr lvl="2">
              <a:lnSpc>
                <a:spcPct val="90000"/>
              </a:lnSpc>
              <a:defRPr/>
            </a:pPr>
            <a:r>
              <a:rPr lang="en-US" sz="2800" dirty="0"/>
              <a:t>Nipple balm</a:t>
            </a:r>
          </a:p>
          <a:p>
            <a:pPr lvl="2">
              <a:lnSpc>
                <a:spcPct val="90000"/>
              </a:lnSpc>
              <a:defRPr/>
            </a:pPr>
            <a:r>
              <a:rPr lang="en-US" sz="2800" dirty="0"/>
              <a:t>Medicinal honey</a:t>
            </a:r>
          </a:p>
          <a:p>
            <a:pPr lvl="2">
              <a:lnSpc>
                <a:spcPct val="90000"/>
              </a:lnSpc>
              <a:defRPr/>
            </a:pPr>
            <a:r>
              <a:rPr lang="en-US" sz="2800" dirty="0"/>
              <a:t>APNO should NOT be used</a:t>
            </a:r>
          </a:p>
          <a:p>
            <a:pPr lvl="3">
              <a:lnSpc>
                <a:spcPct val="90000"/>
              </a:lnSpc>
              <a:defRPr/>
            </a:pPr>
            <a:r>
              <a:rPr lang="en-US" sz="2400" dirty="0"/>
              <a:t>No role for steroids/ antifungal/antibacterial ointments for wounds</a:t>
            </a:r>
          </a:p>
          <a:p>
            <a:pPr>
              <a:lnSpc>
                <a:spcPct val="90000"/>
              </a:lnSpc>
              <a:defRPr/>
            </a:pPr>
            <a:r>
              <a:rPr lang="en-US" sz="2800" dirty="0"/>
              <a:t>Nonstick cover</a:t>
            </a:r>
          </a:p>
          <a:p>
            <a:pPr lvl="1">
              <a:lnSpc>
                <a:spcPct val="90000"/>
              </a:lnSpc>
              <a:defRPr/>
            </a:pPr>
            <a:r>
              <a:rPr lang="en-US" dirty="0"/>
              <a:t>Nonstick pads</a:t>
            </a:r>
          </a:p>
          <a:p>
            <a:pPr lvl="1">
              <a:lnSpc>
                <a:spcPct val="90000"/>
              </a:lnSpc>
              <a:defRPr/>
            </a:pPr>
            <a:r>
              <a:rPr lang="en-US" dirty="0"/>
              <a:t>Hydrogels</a:t>
            </a:r>
          </a:p>
          <a:p>
            <a:pPr lvl="1">
              <a:lnSpc>
                <a:spcPct val="90000"/>
              </a:lnSpc>
              <a:defRPr/>
            </a:pPr>
            <a:r>
              <a:rPr lang="en-US" dirty="0"/>
              <a:t>Parchment paper</a:t>
            </a:r>
          </a:p>
          <a:p>
            <a:pPr marL="0" indent="0">
              <a:lnSpc>
                <a:spcPct val="90000"/>
              </a:lnSpc>
              <a:buNone/>
              <a:defRPr/>
            </a:pPr>
            <a:r>
              <a:rPr lang="en-US" sz="2800" dirty="0"/>
              <a:t>	</a:t>
            </a:r>
          </a:p>
          <a:p>
            <a:pPr>
              <a:lnSpc>
                <a:spcPct val="90000"/>
              </a:lnSpc>
              <a:buFont typeface="Wingdings" pitchFamily="2" charset="2"/>
              <a:buNone/>
              <a:defRPr/>
            </a:pPr>
            <a:endParaRPr lang="en-US" sz="2800" dirty="0"/>
          </a:p>
        </p:txBody>
      </p:sp>
      <p:sp>
        <p:nvSpPr>
          <p:cNvPr id="2" name="Slide Number Placeholder 1">
            <a:extLst>
              <a:ext uri="{FF2B5EF4-FFF2-40B4-BE49-F238E27FC236}">
                <a16:creationId xmlns:a16="http://schemas.microsoft.com/office/drawing/2014/main" id="{5A7574B0-8869-5786-4DE3-1DAA5C0E07D7}"/>
              </a:ext>
            </a:extLst>
          </p:cNvPr>
          <p:cNvSpPr>
            <a:spLocks noGrp="1"/>
          </p:cNvSpPr>
          <p:nvPr>
            <p:ph type="sldNum" sz="quarter" idx="12"/>
          </p:nvPr>
        </p:nvSpPr>
        <p:spPr>
          <a:xfrm>
            <a:off x="8737600" y="6356351"/>
            <a:ext cx="2844800" cy="365125"/>
          </a:xfrm>
        </p:spPr>
        <p:txBody>
          <a:bodyPr anchor="ctr">
            <a:normAutofit/>
          </a:bodyPr>
          <a:lstStyle/>
          <a:p>
            <a:pPr>
              <a:spcAft>
                <a:spcPts val="600"/>
              </a:spcAft>
            </a:pPr>
            <a:fld id="{B6F15528-21DE-4FAA-801E-634DDDAF4B2B}" type="slidenum">
              <a:rPr lang="en-US" smtClean="0">
                <a:solidFill>
                  <a:prstClr val="black">
                    <a:tint val="75000"/>
                  </a:prstClr>
                </a:solidFill>
              </a:rPr>
              <a:pPr>
                <a:spcAft>
                  <a:spcPts val="600"/>
                </a:spcAft>
              </a:pPr>
              <a:t>23</a:t>
            </a:fld>
            <a:endParaRPr lang="en-US" dirty="0">
              <a:solidFill>
                <a:prstClr val="black">
                  <a:tint val="75000"/>
                </a:prstClr>
              </a:solidFill>
            </a:endParaRPr>
          </a:p>
        </p:txBody>
      </p:sp>
      <p:pic>
        <p:nvPicPr>
          <p:cNvPr id="7" name="Picture 6" descr="A person putting a bandage on a child's leg&#10;&#10;AI-generated content may be incorrect.">
            <a:extLst>
              <a:ext uri="{FF2B5EF4-FFF2-40B4-BE49-F238E27FC236}">
                <a16:creationId xmlns:a16="http://schemas.microsoft.com/office/drawing/2014/main" id="{737AD103-E319-97AF-1462-1D47803D9BB8}"/>
              </a:ext>
            </a:extLst>
          </p:cNvPr>
          <p:cNvPicPr>
            <a:picLocks noChangeAspect="1"/>
          </p:cNvPicPr>
          <p:nvPr/>
        </p:nvPicPr>
        <p:blipFill>
          <a:blip r:embed="rId3" cstate="print">
            <a:extLst>
              <a:ext uri="{28A0092B-C50C-407E-A947-70E740481C1C}">
                <a14:useLocalDpi xmlns:a14="http://schemas.microsoft.com/office/drawing/2010/main" val="0"/>
              </a:ext>
            </a:extLst>
          </a:blip>
          <a:srcRect l="11642" r="8847" b="-1"/>
          <a:stretch/>
        </p:blipFill>
        <p:spPr>
          <a:xfrm>
            <a:off x="609600" y="1600201"/>
            <a:ext cx="4992154" cy="4190999"/>
          </a:xfrm>
          <a:prstGeom prst="rect">
            <a:avLst/>
          </a:prstGeom>
          <a:noFill/>
        </p:spPr>
      </p:pic>
    </p:spTree>
    <p:extLst>
      <p:ext uri="{BB962C8B-B14F-4D97-AF65-F5344CB8AC3E}">
        <p14:creationId xmlns:p14="http://schemas.microsoft.com/office/powerpoint/2010/main" val="1345784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304800" y="1343020"/>
            <a:ext cx="5105399" cy="2585323"/>
          </a:xfrm>
          <a:prstGeom prst="rect">
            <a:avLst/>
          </a:prstGeom>
          <a:noFill/>
        </p:spPr>
        <p:txBody>
          <a:bodyPr wrap="square" rtlCol="0">
            <a:spAutoFit/>
          </a:bodyPr>
          <a:lstStyle/>
          <a:p>
            <a:pPr algn="ctr"/>
            <a:r>
              <a:rPr lang="en-US" sz="5400" dirty="0"/>
              <a:t>Triage Tool Sore Nipples</a:t>
            </a:r>
          </a:p>
          <a:p>
            <a:pPr algn="ctr"/>
            <a:r>
              <a:rPr lang="en-US" sz="5400" dirty="0"/>
              <a:t>Group 2</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24</a:t>
            </a:fld>
            <a:endParaRPr lang="en-US">
              <a:solidFill>
                <a:prstClr val="black">
                  <a:tint val="75000"/>
                </a:prst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1667" t="1" r="15000" b="-1853"/>
          <a:stretch/>
        </p:blipFill>
        <p:spPr>
          <a:xfrm rot="10800000">
            <a:off x="6057900" y="174624"/>
            <a:ext cx="4419600" cy="5843221"/>
          </a:xfrm>
          <a:prstGeom prst="rect">
            <a:avLst/>
          </a:prstGeom>
        </p:spPr>
      </p:pic>
    </p:spTree>
    <p:extLst>
      <p:ext uri="{BB962C8B-B14F-4D97-AF65-F5344CB8AC3E}">
        <p14:creationId xmlns:p14="http://schemas.microsoft.com/office/powerpoint/2010/main" val="1130986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EC0B36-C5AB-2AC9-E49B-560BE470A4F1}"/>
              </a:ext>
            </a:extLst>
          </p:cNvPr>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25</a:t>
            </a:fld>
            <a:endParaRPr lang="en-US">
              <a:solidFill>
                <a:prstClr val="black">
                  <a:tint val="75000"/>
                </a:prstClr>
              </a:solidFill>
            </a:endParaRPr>
          </a:p>
        </p:txBody>
      </p:sp>
      <p:pic>
        <p:nvPicPr>
          <p:cNvPr id="4" name="Picture 3">
            <a:extLst>
              <a:ext uri="{FF2B5EF4-FFF2-40B4-BE49-F238E27FC236}">
                <a16:creationId xmlns:a16="http://schemas.microsoft.com/office/drawing/2014/main" id="{8DD38BFA-732C-7510-E19A-E55E1B5C1FAD}"/>
              </a:ext>
            </a:extLst>
          </p:cNvPr>
          <p:cNvPicPr>
            <a:picLocks noChangeAspect="1"/>
          </p:cNvPicPr>
          <p:nvPr/>
        </p:nvPicPr>
        <p:blipFill>
          <a:blip r:embed="rId3"/>
          <a:stretch>
            <a:fillRect/>
          </a:stretch>
        </p:blipFill>
        <p:spPr>
          <a:xfrm>
            <a:off x="5047326" y="-2638"/>
            <a:ext cx="7074966" cy="6858000"/>
          </a:xfrm>
          <a:prstGeom prst="rect">
            <a:avLst/>
          </a:prstGeom>
        </p:spPr>
      </p:pic>
      <p:sp>
        <p:nvSpPr>
          <p:cNvPr id="5" name="Rectangle 4">
            <a:extLst>
              <a:ext uri="{FF2B5EF4-FFF2-40B4-BE49-F238E27FC236}">
                <a16:creationId xmlns:a16="http://schemas.microsoft.com/office/drawing/2014/main" id="{F6158010-785D-04B4-8D14-F4DDA75471B7}"/>
              </a:ext>
            </a:extLst>
          </p:cNvPr>
          <p:cNvSpPr/>
          <p:nvPr/>
        </p:nvSpPr>
        <p:spPr>
          <a:xfrm>
            <a:off x="43917" y="914400"/>
            <a:ext cx="4806417" cy="2862322"/>
          </a:xfrm>
          <a:prstGeom prst="rect">
            <a:avLst/>
          </a:prstGeom>
        </p:spPr>
        <p:txBody>
          <a:bodyPr wrap="square">
            <a:spAutoFit/>
          </a:bodyPr>
          <a:lstStyle/>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This is your second baby</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Your baby is 3 weeks old</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You had cracks of your nipples in the hospital, then the pain seemed to improve, and now the nipples hurt again. The cracks are not healed yet. </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It hurts to latch the baby on.</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 You don’t know if you can keep nursing the baby with this degree of pain.</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You don’t have a fever, redness or swelling</a:t>
            </a:r>
          </a:p>
        </p:txBody>
      </p:sp>
      <p:cxnSp>
        <p:nvCxnSpPr>
          <p:cNvPr id="7" name="Straight Connector 6">
            <a:extLst>
              <a:ext uri="{FF2B5EF4-FFF2-40B4-BE49-F238E27FC236}">
                <a16:creationId xmlns:a16="http://schemas.microsoft.com/office/drawing/2014/main" id="{45EB1E50-B99F-0528-CF96-B2A5AD2B7D4E}"/>
              </a:ext>
            </a:extLst>
          </p:cNvPr>
          <p:cNvCxnSpPr>
            <a:cxnSpLocks/>
          </p:cNvCxnSpPr>
          <p:nvPr/>
        </p:nvCxnSpPr>
        <p:spPr>
          <a:xfrm>
            <a:off x="5181600" y="1143000"/>
            <a:ext cx="0" cy="2819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473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Sore Nipple Case</a:t>
            </a:r>
          </a:p>
        </p:txBody>
      </p:sp>
      <p:sp>
        <p:nvSpPr>
          <p:cNvPr id="3" name="Content Placeholder 2"/>
          <p:cNvSpPr>
            <a:spLocks noGrp="1"/>
          </p:cNvSpPr>
          <p:nvPr>
            <p:ph idx="1"/>
          </p:nvPr>
        </p:nvSpPr>
        <p:spPr/>
        <p:txBody>
          <a:bodyPr/>
          <a:lstStyle/>
          <a:p>
            <a:r>
              <a:rPr lang="en-US" dirty="0"/>
              <a:t>What are some pieces of advice that can help this parent right away, to decrease their pain?</a:t>
            </a:r>
          </a:p>
          <a:p>
            <a:endParaRPr lang="en-US" dirty="0"/>
          </a:p>
          <a:p>
            <a:r>
              <a:rPr lang="en-US" dirty="0"/>
              <a:t>What are things that you can do as a breastfeeding champion to help this mom, if she comes in to see you in person?</a:t>
            </a:r>
          </a:p>
          <a:p>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26</a:t>
            </a:fld>
            <a:endParaRPr lang="en-US">
              <a:solidFill>
                <a:prstClr val="black">
                  <a:tint val="75000"/>
                </a:prstClr>
              </a:solidFill>
            </a:endParaRPr>
          </a:p>
        </p:txBody>
      </p:sp>
    </p:spTree>
    <p:extLst>
      <p:ext uri="{BB962C8B-B14F-4D97-AF65-F5344CB8AC3E}">
        <p14:creationId xmlns:p14="http://schemas.microsoft.com/office/powerpoint/2010/main" val="3368591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00400631"/>
              </p:ext>
            </p:extLst>
          </p:nvPr>
        </p:nvGraphicFramePr>
        <p:xfrm>
          <a:off x="1447800" y="136524"/>
          <a:ext cx="9144000" cy="6476493"/>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678264">
                <a:tc>
                  <a:txBody>
                    <a:bodyPr/>
                    <a:lstStyle/>
                    <a:p>
                      <a:r>
                        <a:rPr lang="en-US" sz="3200" b="1" dirty="0">
                          <a:solidFill>
                            <a:schemeClr val="accent4">
                              <a:lumMod val="75000"/>
                            </a:schemeClr>
                          </a:solidFill>
                        </a:rPr>
                        <a:t>Underlying Problem</a:t>
                      </a:r>
                    </a:p>
                  </a:txBody>
                  <a:tcPr>
                    <a:solidFill>
                      <a:schemeClr val="accent2">
                        <a:lumMod val="60000"/>
                        <a:lumOff val="40000"/>
                      </a:schemeClr>
                    </a:solidFill>
                  </a:tcPr>
                </a:tc>
                <a:tc>
                  <a:txBody>
                    <a:bodyPr/>
                    <a:lstStyle/>
                    <a:p>
                      <a:r>
                        <a:rPr lang="en-US" sz="3200" dirty="0">
                          <a:solidFill>
                            <a:schemeClr val="accent4">
                              <a:lumMod val="75000"/>
                            </a:schemeClr>
                          </a:solidFill>
                        </a:rPr>
                        <a:t>Management Strategy</a:t>
                      </a:r>
                    </a:p>
                  </a:txBody>
                  <a:tcPr>
                    <a:solidFill>
                      <a:schemeClr val="accent2">
                        <a:lumMod val="60000"/>
                        <a:lumOff val="40000"/>
                      </a:schemeClr>
                    </a:solidFill>
                  </a:tcPr>
                </a:tc>
                <a:extLst>
                  <a:ext uri="{0D108BD9-81ED-4DB2-BD59-A6C34878D82A}">
                    <a16:rowId xmlns:a16="http://schemas.microsoft.com/office/drawing/2014/main" val="10000"/>
                  </a:ext>
                </a:extLst>
              </a:tr>
              <a:tr h="703384">
                <a:tc>
                  <a:txBody>
                    <a:bodyPr/>
                    <a:lstStyle/>
                    <a:p>
                      <a:r>
                        <a:rPr lang="en-US" sz="2000" dirty="0"/>
                        <a:t>Infant</a:t>
                      </a:r>
                      <a:r>
                        <a:rPr lang="en-US" sz="2000" baseline="0" dirty="0"/>
                        <a:t> movement limitations due to torticollis, fractured clavicle, </a:t>
                      </a:r>
                      <a:r>
                        <a:rPr lang="en-US" sz="2000" baseline="0" dirty="0" err="1"/>
                        <a:t>etc</a:t>
                      </a:r>
                      <a:endParaRPr lang="en-US" sz="2000" dirty="0"/>
                    </a:p>
                  </a:txBody>
                  <a:tcPr>
                    <a:solidFill>
                      <a:schemeClr val="accent4">
                        <a:lumMod val="60000"/>
                        <a:lumOff val="40000"/>
                      </a:schemeClr>
                    </a:solidFill>
                  </a:tcPr>
                </a:tc>
                <a:tc>
                  <a:txBody>
                    <a:bodyPr/>
                    <a:lstStyle/>
                    <a:p>
                      <a:r>
                        <a:rPr lang="en-US" sz="2000" dirty="0"/>
                        <a:t>Work on positioning, and refer for more help for underlying problems</a:t>
                      </a:r>
                    </a:p>
                  </a:txBody>
                  <a:tcPr>
                    <a:solidFill>
                      <a:schemeClr val="accent4">
                        <a:lumMod val="60000"/>
                        <a:lumOff val="40000"/>
                      </a:schemeClr>
                    </a:solidFill>
                  </a:tcPr>
                </a:tc>
                <a:extLst>
                  <a:ext uri="{0D108BD9-81ED-4DB2-BD59-A6C34878D82A}">
                    <a16:rowId xmlns:a16="http://schemas.microsoft.com/office/drawing/2014/main" val="10001"/>
                  </a:ext>
                </a:extLst>
              </a:tr>
              <a:tr h="703384">
                <a:tc>
                  <a:txBody>
                    <a:bodyPr/>
                    <a:lstStyle/>
                    <a:p>
                      <a:r>
                        <a:rPr lang="en-US" sz="2000" dirty="0"/>
                        <a:t>Prematurity/Low tone/sleepiness</a:t>
                      </a:r>
                    </a:p>
                  </a:txBody>
                  <a:tcPr>
                    <a:solidFill>
                      <a:schemeClr val="accent1">
                        <a:lumMod val="40000"/>
                        <a:lumOff val="60000"/>
                      </a:schemeClr>
                    </a:solidFill>
                  </a:tcPr>
                </a:tc>
                <a:tc>
                  <a:txBody>
                    <a:bodyPr/>
                    <a:lstStyle/>
                    <a:p>
                      <a:r>
                        <a:rPr lang="en-US" sz="2000" dirty="0"/>
                        <a:t>Limit time at breast, pump</a:t>
                      </a:r>
                      <a:r>
                        <a:rPr lang="en-US" sz="2000" baseline="0" dirty="0"/>
                        <a:t> to maintain production, supplement</a:t>
                      </a:r>
                      <a:endParaRPr lang="en-US" sz="2000" dirty="0"/>
                    </a:p>
                  </a:txBody>
                  <a:tcPr>
                    <a:solidFill>
                      <a:schemeClr val="accent1">
                        <a:lumMod val="40000"/>
                        <a:lumOff val="60000"/>
                      </a:schemeClr>
                    </a:solidFill>
                  </a:tcPr>
                </a:tc>
                <a:extLst>
                  <a:ext uri="{0D108BD9-81ED-4DB2-BD59-A6C34878D82A}">
                    <a16:rowId xmlns:a16="http://schemas.microsoft.com/office/drawing/2014/main" val="10002"/>
                  </a:ext>
                </a:extLst>
              </a:tr>
              <a:tr h="703384">
                <a:tc>
                  <a:txBody>
                    <a:bodyPr/>
                    <a:lstStyle/>
                    <a:p>
                      <a:r>
                        <a:rPr lang="en-US" sz="2000" dirty="0"/>
                        <a:t>Broad</a:t>
                      </a:r>
                      <a:r>
                        <a:rPr lang="en-US" sz="2000" baseline="0" dirty="0"/>
                        <a:t> flat nipples</a:t>
                      </a:r>
                      <a:endParaRPr lang="en-US" sz="2000" dirty="0"/>
                    </a:p>
                  </a:txBody>
                  <a:tcPr>
                    <a:solidFill>
                      <a:schemeClr val="accent4">
                        <a:lumMod val="60000"/>
                        <a:lumOff val="40000"/>
                      </a:schemeClr>
                    </a:solidFill>
                  </a:tcPr>
                </a:tc>
                <a:tc>
                  <a:txBody>
                    <a:bodyPr/>
                    <a:lstStyle/>
                    <a:p>
                      <a:r>
                        <a:rPr lang="en-US" sz="2000" dirty="0"/>
                        <a:t>Roll</a:t>
                      </a:r>
                      <a:r>
                        <a:rPr lang="en-US" sz="2000" baseline="0" dirty="0"/>
                        <a:t> out nipples before latch, soften areola</a:t>
                      </a:r>
                      <a:endParaRPr lang="en-US" sz="2000" dirty="0"/>
                    </a:p>
                  </a:txBody>
                  <a:tcPr>
                    <a:solidFill>
                      <a:schemeClr val="accent4">
                        <a:lumMod val="60000"/>
                        <a:lumOff val="40000"/>
                      </a:schemeClr>
                    </a:solidFill>
                  </a:tcPr>
                </a:tc>
                <a:extLst>
                  <a:ext uri="{0D108BD9-81ED-4DB2-BD59-A6C34878D82A}">
                    <a16:rowId xmlns:a16="http://schemas.microsoft.com/office/drawing/2014/main" val="10003"/>
                  </a:ext>
                </a:extLst>
              </a:tr>
              <a:tr h="678264">
                <a:tc>
                  <a:txBody>
                    <a:bodyPr/>
                    <a:lstStyle/>
                    <a:p>
                      <a:r>
                        <a:rPr lang="en-US" sz="2000" dirty="0"/>
                        <a:t>Overactive letdown</a:t>
                      </a:r>
                    </a:p>
                  </a:txBody>
                  <a:tcPr>
                    <a:solidFill>
                      <a:schemeClr val="accent1">
                        <a:lumMod val="40000"/>
                        <a:lumOff val="60000"/>
                      </a:schemeClr>
                    </a:solidFill>
                  </a:tcPr>
                </a:tc>
                <a:tc>
                  <a:txBody>
                    <a:bodyPr/>
                    <a:lstStyle/>
                    <a:p>
                      <a:r>
                        <a:rPr lang="en-US" sz="2000" dirty="0"/>
                        <a:t>Change positioning, reduce</a:t>
                      </a:r>
                      <a:r>
                        <a:rPr lang="en-US" sz="2000" baseline="0" dirty="0"/>
                        <a:t> milk production</a:t>
                      </a:r>
                      <a:endParaRPr lang="en-US" sz="2000" dirty="0"/>
                    </a:p>
                  </a:txBody>
                  <a:tcPr>
                    <a:solidFill>
                      <a:schemeClr val="accent1">
                        <a:lumMod val="40000"/>
                        <a:lumOff val="60000"/>
                      </a:schemeClr>
                    </a:solidFill>
                  </a:tcPr>
                </a:tc>
                <a:extLst>
                  <a:ext uri="{0D108BD9-81ED-4DB2-BD59-A6C34878D82A}">
                    <a16:rowId xmlns:a16="http://schemas.microsoft.com/office/drawing/2014/main" val="10004"/>
                  </a:ext>
                </a:extLst>
              </a:tr>
              <a:tr h="678264">
                <a:tc>
                  <a:txBody>
                    <a:bodyPr/>
                    <a:lstStyle/>
                    <a:p>
                      <a:r>
                        <a:rPr lang="en-US" sz="2000" dirty="0"/>
                        <a:t>Infant disinterest due to low flow</a:t>
                      </a:r>
                    </a:p>
                  </a:txBody>
                  <a:tcPr>
                    <a:solidFill>
                      <a:schemeClr val="accent4">
                        <a:lumMod val="60000"/>
                        <a:lumOff val="40000"/>
                      </a:schemeClr>
                    </a:solidFill>
                  </a:tcPr>
                </a:tc>
                <a:tc>
                  <a:txBody>
                    <a:bodyPr/>
                    <a:lstStyle/>
                    <a:p>
                      <a:r>
                        <a:rPr lang="en-US" sz="2000" dirty="0"/>
                        <a:t>Supplement with a feeding tube at the breast/chest</a:t>
                      </a:r>
                    </a:p>
                  </a:txBody>
                  <a:tcPr>
                    <a:solidFill>
                      <a:schemeClr val="accent4">
                        <a:lumMod val="60000"/>
                        <a:lumOff val="40000"/>
                      </a:schemeClr>
                    </a:solidFill>
                  </a:tcPr>
                </a:tc>
                <a:extLst>
                  <a:ext uri="{0D108BD9-81ED-4DB2-BD59-A6C34878D82A}">
                    <a16:rowId xmlns:a16="http://schemas.microsoft.com/office/drawing/2014/main" val="10005"/>
                  </a:ext>
                </a:extLst>
              </a:tr>
              <a:tr h="464733">
                <a:tc>
                  <a:txBody>
                    <a:bodyPr/>
                    <a:lstStyle/>
                    <a:p>
                      <a:r>
                        <a:rPr lang="en-US" sz="2000" dirty="0"/>
                        <a:t>Oral defensiveness</a:t>
                      </a:r>
                    </a:p>
                  </a:txBody>
                  <a:tcPr>
                    <a:solidFill>
                      <a:schemeClr val="accent1">
                        <a:lumMod val="40000"/>
                        <a:lumOff val="60000"/>
                      </a:schemeClr>
                    </a:solidFill>
                  </a:tcPr>
                </a:tc>
                <a:tc>
                  <a:txBody>
                    <a:bodyPr/>
                    <a:lstStyle/>
                    <a:p>
                      <a:r>
                        <a:rPr lang="en-US" sz="2000" dirty="0"/>
                        <a:t>Bottle/</a:t>
                      </a:r>
                      <a:r>
                        <a:rPr lang="en-US" sz="2000" baseline="0" dirty="0"/>
                        <a:t>finger feeding, speech eval</a:t>
                      </a:r>
                      <a:endParaRPr lang="en-US" sz="2000" dirty="0"/>
                    </a:p>
                  </a:txBody>
                  <a:tcPr>
                    <a:solidFill>
                      <a:schemeClr val="accent1">
                        <a:lumMod val="40000"/>
                        <a:lumOff val="60000"/>
                      </a:schemeClr>
                    </a:solidFill>
                  </a:tcPr>
                </a:tc>
                <a:extLst>
                  <a:ext uri="{0D108BD9-81ED-4DB2-BD59-A6C34878D82A}">
                    <a16:rowId xmlns:a16="http://schemas.microsoft.com/office/drawing/2014/main" val="10006"/>
                  </a:ext>
                </a:extLst>
              </a:tr>
              <a:tr h="563709">
                <a:tc>
                  <a:txBody>
                    <a:bodyPr/>
                    <a:lstStyle/>
                    <a:p>
                      <a:r>
                        <a:rPr lang="en-US" sz="2000" dirty="0"/>
                        <a:t>Tight lingual frenulum</a:t>
                      </a:r>
                    </a:p>
                  </a:txBody>
                  <a:tcPr>
                    <a:solidFill>
                      <a:schemeClr val="accent4">
                        <a:lumMod val="60000"/>
                        <a:lumOff val="40000"/>
                      </a:schemeClr>
                    </a:solidFill>
                  </a:tcPr>
                </a:tc>
                <a:tc>
                  <a:txBody>
                    <a:bodyPr/>
                    <a:lstStyle/>
                    <a:p>
                      <a:r>
                        <a:rPr lang="en-US" sz="2000" dirty="0"/>
                        <a:t>Clip the tongue</a:t>
                      </a:r>
                      <a:r>
                        <a:rPr lang="en-US" sz="2000" baseline="0" dirty="0"/>
                        <a:t> tie</a:t>
                      </a:r>
                      <a:endParaRPr lang="en-US" sz="2000" dirty="0"/>
                    </a:p>
                  </a:txBody>
                  <a:tcPr>
                    <a:solidFill>
                      <a:schemeClr val="accent4">
                        <a:lumMod val="60000"/>
                        <a:lumOff val="40000"/>
                      </a:schemeClr>
                    </a:solidFill>
                  </a:tcPr>
                </a:tc>
                <a:extLst>
                  <a:ext uri="{0D108BD9-81ED-4DB2-BD59-A6C34878D82A}">
                    <a16:rowId xmlns:a16="http://schemas.microsoft.com/office/drawing/2014/main" val="10007"/>
                  </a:ext>
                </a:extLst>
              </a:tr>
              <a:tr h="579291">
                <a:tc>
                  <a:txBody>
                    <a:bodyPr/>
                    <a:lstStyle/>
                    <a:p>
                      <a:r>
                        <a:rPr lang="en-US" sz="2000" dirty="0" err="1"/>
                        <a:t>Oromotor</a:t>
                      </a:r>
                      <a:r>
                        <a:rPr lang="en-US" sz="2000" baseline="0" dirty="0"/>
                        <a:t> dysfunction</a:t>
                      </a:r>
                      <a:endParaRPr lang="en-US" sz="2000" dirty="0"/>
                    </a:p>
                  </a:txBody>
                  <a:tcPr>
                    <a:solidFill>
                      <a:schemeClr val="accent1">
                        <a:lumMod val="40000"/>
                        <a:lumOff val="60000"/>
                      </a:schemeClr>
                    </a:solidFill>
                  </a:tcPr>
                </a:tc>
                <a:tc>
                  <a:txBody>
                    <a:bodyPr/>
                    <a:lstStyle/>
                    <a:p>
                      <a:r>
                        <a:rPr lang="en-US" sz="2000" dirty="0"/>
                        <a:t>Speech </a:t>
                      </a:r>
                      <a:r>
                        <a:rPr lang="en-US" sz="2000" dirty="0" err="1"/>
                        <a:t>eval</a:t>
                      </a:r>
                      <a:endParaRPr lang="en-US" sz="2000" dirty="0"/>
                    </a:p>
                  </a:txBody>
                  <a:tcPr>
                    <a:solidFill>
                      <a:schemeClr val="accent1">
                        <a:lumMod val="40000"/>
                        <a:lumOff val="60000"/>
                      </a:schemeClr>
                    </a:solidFill>
                  </a:tcPr>
                </a:tc>
                <a:extLst>
                  <a:ext uri="{0D108BD9-81ED-4DB2-BD59-A6C34878D82A}">
                    <a16:rowId xmlns:a16="http://schemas.microsoft.com/office/drawing/2014/main" val="10008"/>
                  </a:ext>
                </a:extLst>
              </a:tr>
              <a:tr h="678264">
                <a:tc>
                  <a:txBody>
                    <a:bodyPr/>
                    <a:lstStyle/>
                    <a:p>
                      <a:r>
                        <a:rPr lang="en-US" sz="2000" dirty="0"/>
                        <a:t>Latch refusal</a:t>
                      </a:r>
                    </a:p>
                  </a:txBody>
                  <a:tcPr>
                    <a:solidFill>
                      <a:schemeClr val="accent4">
                        <a:lumMod val="60000"/>
                        <a:lumOff val="40000"/>
                      </a:schemeClr>
                    </a:solidFill>
                  </a:tcPr>
                </a:tc>
                <a:tc>
                  <a:txBody>
                    <a:bodyPr/>
                    <a:lstStyle/>
                    <a:p>
                      <a:r>
                        <a:rPr lang="en-US" sz="2000" dirty="0"/>
                        <a:t>Infant-led</a:t>
                      </a:r>
                      <a:r>
                        <a:rPr lang="en-US" sz="2000" baseline="0" dirty="0"/>
                        <a:t> latch</a:t>
                      </a:r>
                      <a:endParaRPr lang="en-US" sz="2000" dirty="0"/>
                    </a:p>
                  </a:txBody>
                  <a:tcPr>
                    <a:solidFill>
                      <a:schemeClr val="accent4">
                        <a:lumMod val="60000"/>
                        <a:lumOff val="40000"/>
                      </a:schemeClr>
                    </a:solidFill>
                  </a:tcPr>
                </a:tc>
                <a:extLst>
                  <a:ext uri="{0D108BD9-81ED-4DB2-BD59-A6C34878D82A}">
                    <a16:rowId xmlns:a16="http://schemas.microsoft.com/office/drawing/2014/main" val="10009"/>
                  </a:ext>
                </a:extLst>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4051948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28</a:t>
            </a:fld>
            <a:endParaRPr lang="en-US">
              <a:solidFill>
                <a:prstClr val="black">
                  <a:tint val="75000"/>
                </a:prstClr>
              </a:solidFill>
              <a:latin typeface="Calibri"/>
            </a:endParaRPr>
          </a:p>
        </p:txBody>
      </p:sp>
      <p:sp>
        <p:nvSpPr>
          <p:cNvPr id="6" name="TextBox 5"/>
          <p:cNvSpPr txBox="1"/>
          <p:nvPr/>
        </p:nvSpPr>
        <p:spPr>
          <a:xfrm>
            <a:off x="2164133" y="5424937"/>
            <a:ext cx="3291735" cy="707886"/>
          </a:xfrm>
          <a:prstGeom prst="rect">
            <a:avLst/>
          </a:prstGeom>
          <a:noFill/>
        </p:spPr>
        <p:txBody>
          <a:bodyPr wrap="none" rtlCol="0">
            <a:spAutoFit/>
          </a:bodyPr>
          <a:lstStyle/>
          <a:p>
            <a:pPr>
              <a:defRPr/>
            </a:pPr>
            <a:r>
              <a:rPr lang="en-US" sz="4000" dirty="0">
                <a:solidFill>
                  <a:prstClr val="black"/>
                </a:solidFill>
                <a:latin typeface="Calibri"/>
              </a:rPr>
              <a:t>Before clipping</a:t>
            </a:r>
          </a:p>
        </p:txBody>
      </p:sp>
      <p:sp>
        <p:nvSpPr>
          <p:cNvPr id="7" name="TextBox 6"/>
          <p:cNvSpPr txBox="1"/>
          <p:nvPr/>
        </p:nvSpPr>
        <p:spPr>
          <a:xfrm>
            <a:off x="6868223" y="5426472"/>
            <a:ext cx="2971583" cy="707886"/>
          </a:xfrm>
          <a:prstGeom prst="rect">
            <a:avLst/>
          </a:prstGeom>
          <a:noFill/>
        </p:spPr>
        <p:txBody>
          <a:bodyPr wrap="none" rtlCol="0">
            <a:spAutoFit/>
          </a:bodyPr>
          <a:lstStyle/>
          <a:p>
            <a:pPr>
              <a:defRPr/>
            </a:pPr>
            <a:r>
              <a:rPr lang="en-US" sz="4000" dirty="0">
                <a:solidFill>
                  <a:prstClr val="black"/>
                </a:solidFill>
                <a:latin typeface="Calibri"/>
              </a:rPr>
              <a:t>After clipping</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5832" t="-18348" r="18085" b="1"/>
          <a:stretch/>
        </p:blipFill>
        <p:spPr>
          <a:xfrm>
            <a:off x="1752600" y="-381000"/>
            <a:ext cx="4191000" cy="5370897"/>
          </a:xfrm>
          <a:prstGeom prst="rect">
            <a:avLst/>
          </a:prstGeom>
          <a:effectLst/>
        </p:spPr>
      </p:pic>
      <p:pic>
        <p:nvPicPr>
          <p:cNvPr id="9" name="Picture 5" descr="after frenotomy"/>
          <p:cNvPicPr>
            <a:picLocks noChangeAspect="1" noChangeArrowheads="1"/>
          </p:cNvPicPr>
          <p:nvPr/>
        </p:nvPicPr>
        <p:blipFill rotWithShape="1">
          <a:blip r:embed="rId4">
            <a:extLst>
              <a:ext uri="{28A0092B-C50C-407E-A947-70E740481C1C}">
                <a14:useLocalDpi xmlns:a14="http://schemas.microsoft.com/office/drawing/2010/main" val="0"/>
              </a:ext>
            </a:extLst>
          </a:blip>
          <a:srcRect l="13724" t="1" r="13466" b="-34668"/>
          <a:stretch/>
        </p:blipFill>
        <p:spPr bwMode="auto">
          <a:xfrm>
            <a:off x="6096000" y="1092103"/>
            <a:ext cx="430399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621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29</a:t>
            </a:fld>
            <a:endParaRPr lang="en-US">
              <a:solidFill>
                <a:prstClr val="black">
                  <a:tint val="75000"/>
                </a:prstClr>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4103" t="3846" r="12821"/>
          <a:stretch/>
        </p:blipFill>
        <p:spPr>
          <a:xfrm>
            <a:off x="6095446" y="990600"/>
            <a:ext cx="4517136" cy="3962400"/>
          </a:xfrm>
          <a:prstGeom prst="rect">
            <a:avLst/>
          </a:prstGeom>
        </p:spPr>
      </p:pic>
      <p:sp>
        <p:nvSpPr>
          <p:cNvPr id="6" name="TextBox 5"/>
          <p:cNvSpPr txBox="1"/>
          <p:nvPr/>
        </p:nvSpPr>
        <p:spPr>
          <a:xfrm>
            <a:off x="2039680" y="5424937"/>
            <a:ext cx="3786871" cy="707886"/>
          </a:xfrm>
          <a:prstGeom prst="rect">
            <a:avLst/>
          </a:prstGeom>
          <a:noFill/>
        </p:spPr>
        <p:txBody>
          <a:bodyPr wrap="none" rtlCol="0">
            <a:spAutoFit/>
          </a:bodyPr>
          <a:lstStyle/>
          <a:p>
            <a:r>
              <a:rPr lang="en-US" sz="4000" dirty="0"/>
              <a:t>Before treatment</a:t>
            </a:r>
          </a:p>
        </p:txBody>
      </p:sp>
      <p:sp>
        <p:nvSpPr>
          <p:cNvPr id="7" name="TextBox 6"/>
          <p:cNvSpPr txBox="1"/>
          <p:nvPr/>
        </p:nvSpPr>
        <p:spPr>
          <a:xfrm>
            <a:off x="5984673" y="5070994"/>
            <a:ext cx="4579202" cy="707886"/>
          </a:xfrm>
          <a:prstGeom prst="rect">
            <a:avLst/>
          </a:prstGeom>
          <a:noFill/>
        </p:spPr>
        <p:txBody>
          <a:bodyPr wrap="none" rtlCol="0">
            <a:spAutoFit/>
          </a:bodyPr>
          <a:lstStyle/>
          <a:p>
            <a:r>
              <a:rPr lang="en-US" sz="4000" dirty="0"/>
              <a:t>After laser treatment</a:t>
            </a:r>
          </a:p>
        </p:txBody>
      </p:sp>
      <p:pic>
        <p:nvPicPr>
          <p:cNvPr id="8" name="Picture 7">
            <a:extLst>
              <a:ext uri="{FF2B5EF4-FFF2-40B4-BE49-F238E27FC236}">
                <a16:creationId xmlns:a16="http://schemas.microsoft.com/office/drawing/2014/main" id="{253476B5-04DE-41F4-B342-FE8FDA68720C}"/>
              </a:ext>
            </a:extLst>
          </p:cNvPr>
          <p:cNvPicPr>
            <a:picLocks noChangeAspect="1"/>
          </p:cNvPicPr>
          <p:nvPr/>
        </p:nvPicPr>
        <p:blipFill rotWithShape="1">
          <a:blip r:embed="rId4">
            <a:extLst>
              <a:ext uri="{28A0092B-C50C-407E-A947-70E740481C1C}">
                <a14:useLocalDpi xmlns:a14="http://schemas.microsoft.com/office/drawing/2010/main" val="0"/>
              </a:ext>
            </a:extLst>
          </a:blip>
          <a:srcRect l="33987" t="5380" r="18917" b="1570"/>
          <a:stretch/>
        </p:blipFill>
        <p:spPr>
          <a:xfrm>
            <a:off x="2057400" y="154437"/>
            <a:ext cx="3810000" cy="5270500"/>
          </a:xfrm>
          <a:prstGeom prst="rect">
            <a:avLst/>
          </a:prstGeom>
        </p:spPr>
      </p:pic>
    </p:spTree>
    <p:extLst>
      <p:ext uri="{BB962C8B-B14F-4D97-AF65-F5344CB8AC3E}">
        <p14:creationId xmlns:p14="http://schemas.microsoft.com/office/powerpoint/2010/main" val="4239539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30</a:t>
            </a:fld>
            <a:endParaRPr lang="en-US">
              <a:solidFill>
                <a:prstClr val="black">
                  <a:tint val="75000"/>
                </a:prst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1752" t="3225" r="32283" b="2499"/>
          <a:stretch/>
        </p:blipFill>
        <p:spPr>
          <a:xfrm>
            <a:off x="6541486" y="1"/>
            <a:ext cx="4050314" cy="6897342"/>
          </a:xfrm>
          <a:prstGeom prst="rect">
            <a:avLst/>
          </a:prstGeom>
        </p:spPr>
      </p:pic>
      <p:cxnSp>
        <p:nvCxnSpPr>
          <p:cNvPr id="9" name="Straight Arrow Connector 8"/>
          <p:cNvCxnSpPr/>
          <p:nvPr/>
        </p:nvCxnSpPr>
        <p:spPr>
          <a:xfrm>
            <a:off x="2971800" y="2667000"/>
            <a:ext cx="914400" cy="914400"/>
          </a:xfrm>
          <a:prstGeom prst="straightConnector1">
            <a:avLst/>
          </a:prstGeom>
          <a:ln w="60325">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971800"/>
            <a:ext cx="914400" cy="914400"/>
          </a:xfrm>
          <a:prstGeom prst="straightConnector1">
            <a:avLst/>
          </a:prstGeom>
          <a:ln w="60325">
            <a:tailEnd type="triangle" w="lg" len="lg"/>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6A99990-B5E7-4BB6-8E94-FBA7D23A4BEC}"/>
              </a:ext>
            </a:extLst>
          </p:cNvPr>
          <p:cNvPicPr>
            <a:picLocks noChangeAspect="1"/>
          </p:cNvPicPr>
          <p:nvPr/>
        </p:nvPicPr>
        <p:blipFill rotWithShape="1">
          <a:blip r:embed="rId4"/>
          <a:srcRect r="31100"/>
          <a:stretch/>
        </p:blipFill>
        <p:spPr>
          <a:xfrm>
            <a:off x="1981200" y="-41695"/>
            <a:ext cx="4470101" cy="6897341"/>
          </a:xfrm>
          <a:prstGeom prst="rect">
            <a:avLst/>
          </a:prstGeom>
        </p:spPr>
      </p:pic>
    </p:spTree>
    <p:extLst>
      <p:ext uri="{BB962C8B-B14F-4D97-AF65-F5344CB8AC3E}">
        <p14:creationId xmlns:p14="http://schemas.microsoft.com/office/powerpoint/2010/main" val="108799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0" dirty="0">
                <a:latin typeface="Calibri" panose="020F0502020204030204" pitchFamily="34" charset="0"/>
                <a:cs typeface="Calibri" panose="020F0502020204030204" pitchFamily="34" charset="0"/>
              </a:rPr>
              <a:t>Hyperlactation= Over-Production</a:t>
            </a:r>
            <a:endParaRPr lang="en-US" b="0"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94818" y="1241933"/>
            <a:ext cx="6480941" cy="4937844"/>
          </a:xfrm>
        </p:spPr>
        <p:txBody>
          <a:bodyPr>
            <a:normAutofit/>
          </a:bodyPr>
          <a:lstStyle/>
          <a:p>
            <a:r>
              <a:rPr lang="en-US" sz="2800" dirty="0"/>
              <a:t>Common symptoms</a:t>
            </a:r>
          </a:p>
          <a:p>
            <a:pPr lvl="1"/>
            <a:r>
              <a:rPr lang="en-US" sz="2400" dirty="0"/>
              <a:t>Pain mainly when breasts are full</a:t>
            </a:r>
          </a:p>
          <a:p>
            <a:pPr lvl="1"/>
            <a:r>
              <a:rPr lang="en-US" sz="2400" dirty="0"/>
              <a:t>Frequent breast fullness</a:t>
            </a:r>
          </a:p>
          <a:p>
            <a:pPr lvl="1"/>
            <a:r>
              <a:rPr lang="en-US" sz="2400" dirty="0"/>
              <a:t>Recurrent mastitis</a:t>
            </a:r>
          </a:p>
          <a:p>
            <a:pPr lvl="1"/>
            <a:r>
              <a:rPr lang="en-US" sz="2400" dirty="0"/>
              <a:t>Infant struggling to manage heavy letdown</a:t>
            </a:r>
          </a:p>
          <a:p>
            <a:pPr lvl="1"/>
            <a:r>
              <a:rPr lang="en-US" sz="2400" dirty="0"/>
              <a:t>Infant feeds on one side for short periods</a:t>
            </a:r>
          </a:p>
          <a:p>
            <a:pPr lvl="1"/>
            <a:r>
              <a:rPr lang="en-US" sz="2400" dirty="0"/>
              <a:t>High production when pumping</a:t>
            </a:r>
          </a:p>
          <a:p>
            <a:pPr lvl="2"/>
            <a:r>
              <a:rPr lang="en-US" sz="2000" dirty="0"/>
              <a:t>People who are well matched typically express 3-5 oz (90-150ml) every 3 hours</a:t>
            </a:r>
          </a:p>
          <a:p>
            <a:pPr lvl="1"/>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990600"/>
            <a:ext cx="3791004" cy="5376333"/>
          </a:xfrm>
          <a:prstGeom prst="rect">
            <a:avLst/>
          </a:prstGeom>
        </p:spPr>
      </p:pic>
    </p:spTree>
    <p:extLst>
      <p:ext uri="{BB962C8B-B14F-4D97-AF65-F5344CB8AC3E}">
        <p14:creationId xmlns:p14="http://schemas.microsoft.com/office/powerpoint/2010/main" val="2227219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408EF7-4E0E-0DE5-17F8-2FE780FE6B12}"/>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32</a:t>
            </a:fld>
            <a:endParaRPr lang="en-US">
              <a:solidFill>
                <a:prstClr val="black">
                  <a:tint val="75000"/>
                </a:prstClr>
              </a:solidFill>
            </a:endParaRPr>
          </a:p>
        </p:txBody>
      </p:sp>
      <p:graphicFrame>
        <p:nvGraphicFramePr>
          <p:cNvPr id="6" name="Diagram 5">
            <a:extLst>
              <a:ext uri="{FF2B5EF4-FFF2-40B4-BE49-F238E27FC236}">
                <a16:creationId xmlns:a16="http://schemas.microsoft.com/office/drawing/2014/main" id="{DD494CF2-853A-94CD-5B45-66B7B46904FF}"/>
              </a:ext>
            </a:extLst>
          </p:cNvPr>
          <p:cNvGraphicFramePr/>
          <p:nvPr>
            <p:extLst>
              <p:ext uri="{D42A27DB-BD31-4B8C-83A1-F6EECF244321}">
                <p14:modId xmlns:p14="http://schemas.microsoft.com/office/powerpoint/2010/main" val="3949391192"/>
              </p:ext>
            </p:extLst>
          </p:nvPr>
        </p:nvGraphicFramePr>
        <p:xfrm>
          <a:off x="2041525" y="6096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8166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7FAB6F-8A73-9D67-0382-9308C693E9D1}"/>
              </a:ext>
            </a:extLst>
          </p:cNvPr>
          <p:cNvPicPr>
            <a:picLocks noChangeAspect="1"/>
          </p:cNvPicPr>
          <p:nvPr/>
        </p:nvPicPr>
        <p:blipFill>
          <a:blip r:embed="rId3"/>
          <a:stretch>
            <a:fillRect/>
          </a:stretch>
        </p:blipFill>
        <p:spPr>
          <a:xfrm>
            <a:off x="1143001" y="250150"/>
            <a:ext cx="2695696" cy="4887801"/>
          </a:xfrm>
          <a:prstGeom prst="rect">
            <a:avLst/>
          </a:prstGeom>
        </p:spPr>
      </p:pic>
      <p:pic>
        <p:nvPicPr>
          <p:cNvPr id="8" name="Picture 7">
            <a:extLst>
              <a:ext uri="{FF2B5EF4-FFF2-40B4-BE49-F238E27FC236}">
                <a16:creationId xmlns:a16="http://schemas.microsoft.com/office/drawing/2014/main" id="{DF5B0355-8615-DE81-A629-4F04258ECA02}"/>
              </a:ext>
            </a:extLst>
          </p:cNvPr>
          <p:cNvPicPr>
            <a:picLocks noChangeAspect="1"/>
          </p:cNvPicPr>
          <p:nvPr/>
        </p:nvPicPr>
        <p:blipFill>
          <a:blip r:embed="rId3"/>
          <a:stretch>
            <a:fillRect/>
          </a:stretch>
        </p:blipFill>
        <p:spPr>
          <a:xfrm>
            <a:off x="8124963" y="520692"/>
            <a:ext cx="2695696" cy="4887801"/>
          </a:xfrm>
          <a:prstGeom prst="rect">
            <a:avLst/>
          </a:prstGeom>
        </p:spPr>
      </p:pic>
      <p:sp>
        <p:nvSpPr>
          <p:cNvPr id="9" name="TextBox 8">
            <a:extLst>
              <a:ext uri="{FF2B5EF4-FFF2-40B4-BE49-F238E27FC236}">
                <a16:creationId xmlns:a16="http://schemas.microsoft.com/office/drawing/2014/main" id="{15E70378-7CB8-BB58-EE42-DD0EBF6B4834}"/>
              </a:ext>
            </a:extLst>
          </p:cNvPr>
          <p:cNvSpPr txBox="1"/>
          <p:nvPr/>
        </p:nvSpPr>
        <p:spPr>
          <a:xfrm>
            <a:off x="1028701" y="5486400"/>
            <a:ext cx="2924296" cy="923330"/>
          </a:xfrm>
          <a:prstGeom prst="rect">
            <a:avLst/>
          </a:prstGeom>
          <a:noFill/>
        </p:spPr>
        <p:txBody>
          <a:bodyPr wrap="square" rtlCol="0">
            <a:spAutoFit/>
          </a:bodyPr>
          <a:lstStyle/>
          <a:p>
            <a:pPr algn="ctr"/>
            <a:r>
              <a:rPr lang="en-US" dirty="0"/>
              <a:t>Normally milk stays inside the alveolus and is expelled thru the ducts</a:t>
            </a:r>
          </a:p>
        </p:txBody>
      </p:sp>
      <p:sp>
        <p:nvSpPr>
          <p:cNvPr id="10" name="TextBox 9">
            <a:extLst>
              <a:ext uri="{FF2B5EF4-FFF2-40B4-BE49-F238E27FC236}">
                <a16:creationId xmlns:a16="http://schemas.microsoft.com/office/drawing/2014/main" id="{075557E0-665C-7321-6F32-DF06BEB4AA81}"/>
              </a:ext>
            </a:extLst>
          </p:cNvPr>
          <p:cNvSpPr txBox="1"/>
          <p:nvPr/>
        </p:nvSpPr>
        <p:spPr>
          <a:xfrm>
            <a:off x="6462213" y="5486400"/>
            <a:ext cx="3643256" cy="923330"/>
          </a:xfrm>
          <a:prstGeom prst="rect">
            <a:avLst/>
          </a:prstGeom>
          <a:noFill/>
        </p:spPr>
        <p:txBody>
          <a:bodyPr wrap="square" rtlCol="0">
            <a:spAutoFit/>
          </a:bodyPr>
          <a:lstStyle/>
          <a:p>
            <a:pPr algn="ctr"/>
            <a:r>
              <a:rPr lang="en-US" dirty="0"/>
              <a:t>When overly full, milk will leak out between the cells, causing areas of swelling around the alveoli</a:t>
            </a:r>
          </a:p>
        </p:txBody>
      </p:sp>
      <p:sp>
        <p:nvSpPr>
          <p:cNvPr id="11" name="Oval 10">
            <a:extLst>
              <a:ext uri="{FF2B5EF4-FFF2-40B4-BE49-F238E27FC236}">
                <a16:creationId xmlns:a16="http://schemas.microsoft.com/office/drawing/2014/main" id="{FF0B155F-8A9C-0624-D96B-AB93378C5B09}"/>
              </a:ext>
            </a:extLst>
          </p:cNvPr>
          <p:cNvSpPr/>
          <p:nvPr/>
        </p:nvSpPr>
        <p:spPr>
          <a:xfrm>
            <a:off x="8549128" y="257040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C06C8D2-3AEB-F407-3C1A-A66100C40775}"/>
              </a:ext>
            </a:extLst>
          </p:cNvPr>
          <p:cNvSpPr/>
          <p:nvPr/>
        </p:nvSpPr>
        <p:spPr>
          <a:xfrm>
            <a:off x="8472175" y="2586699"/>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06EE843-AD9E-1D96-41D2-D20894CD1399}"/>
              </a:ext>
            </a:extLst>
          </p:cNvPr>
          <p:cNvSpPr/>
          <p:nvPr/>
        </p:nvSpPr>
        <p:spPr>
          <a:xfrm>
            <a:off x="8311738" y="2932275"/>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86A929F-BCD1-2971-6A25-96C4ACD9EEE6}"/>
              </a:ext>
            </a:extLst>
          </p:cNvPr>
          <p:cNvSpPr/>
          <p:nvPr/>
        </p:nvSpPr>
        <p:spPr>
          <a:xfrm>
            <a:off x="8772199" y="22530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1CDE405-8E32-EF2A-CE70-9F7014EF56F0}"/>
              </a:ext>
            </a:extLst>
          </p:cNvPr>
          <p:cNvSpPr/>
          <p:nvPr/>
        </p:nvSpPr>
        <p:spPr>
          <a:xfrm>
            <a:off x="8670587" y="2446445"/>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3C32AC1-D0E6-B966-8FA4-B3F13EF85F68}"/>
              </a:ext>
            </a:extLst>
          </p:cNvPr>
          <p:cNvSpPr/>
          <p:nvPr/>
        </p:nvSpPr>
        <p:spPr>
          <a:xfrm flipH="1">
            <a:off x="7316105" y="2897384"/>
            <a:ext cx="212907" cy="186735"/>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26A7A80-CA3B-C4AF-193C-DBAC6509CC4D}"/>
              </a:ext>
            </a:extLst>
          </p:cNvPr>
          <p:cNvSpPr/>
          <p:nvPr/>
        </p:nvSpPr>
        <p:spPr>
          <a:xfrm flipV="1">
            <a:off x="8197158" y="3391180"/>
            <a:ext cx="212906" cy="186735"/>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D61B8459-BF95-ABC7-0038-3DC0D7070F74}"/>
              </a:ext>
            </a:extLst>
          </p:cNvPr>
          <p:cNvGrpSpPr/>
          <p:nvPr/>
        </p:nvGrpSpPr>
        <p:grpSpPr>
          <a:xfrm>
            <a:off x="8250954" y="2298254"/>
            <a:ext cx="586821" cy="1067171"/>
            <a:chOff x="7338506" y="2187976"/>
            <a:chExt cx="586821" cy="1067171"/>
          </a:xfrm>
        </p:grpSpPr>
        <p:sp>
          <p:nvSpPr>
            <p:cNvPr id="15" name="Oval 14">
              <a:extLst>
                <a:ext uri="{FF2B5EF4-FFF2-40B4-BE49-F238E27FC236}">
                  <a16:creationId xmlns:a16="http://schemas.microsoft.com/office/drawing/2014/main" id="{280D00A9-C31E-5751-52C2-665FE17A0CE6}"/>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3EA5714-5ED4-2AB1-7255-CAF0B6A6E90E}"/>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D2836E9-83FD-8957-7226-6587CB58FEF8}"/>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0BAF0DE-092A-51CA-1FE2-97BA930C5139}"/>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23" name="Group 22">
            <a:extLst>
              <a:ext uri="{FF2B5EF4-FFF2-40B4-BE49-F238E27FC236}">
                <a16:creationId xmlns:a16="http://schemas.microsoft.com/office/drawing/2014/main" id="{F7C931D6-4292-CD56-54A4-900890946F9B}"/>
              </a:ext>
            </a:extLst>
          </p:cNvPr>
          <p:cNvGrpSpPr/>
          <p:nvPr/>
        </p:nvGrpSpPr>
        <p:grpSpPr>
          <a:xfrm>
            <a:off x="8228145" y="2040389"/>
            <a:ext cx="586821" cy="1067171"/>
            <a:chOff x="7338506" y="2187976"/>
            <a:chExt cx="586821" cy="1067171"/>
          </a:xfrm>
        </p:grpSpPr>
        <p:sp>
          <p:nvSpPr>
            <p:cNvPr id="24" name="Oval 23">
              <a:extLst>
                <a:ext uri="{FF2B5EF4-FFF2-40B4-BE49-F238E27FC236}">
                  <a16:creationId xmlns:a16="http://schemas.microsoft.com/office/drawing/2014/main" id="{95CA724E-628E-5E1A-FF79-55068445DCE0}"/>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FEA2D6EB-51F9-11C9-078D-89A3B0B03998}"/>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F4A6B62-7753-D4B9-9538-8644F597D581}"/>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FB6E3F3-8492-31B8-C8CC-8541B21F406B}"/>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28" name="Group 27">
            <a:extLst>
              <a:ext uri="{FF2B5EF4-FFF2-40B4-BE49-F238E27FC236}">
                <a16:creationId xmlns:a16="http://schemas.microsoft.com/office/drawing/2014/main" id="{7675B30E-A376-976D-308C-BD70FBBD88AE}"/>
              </a:ext>
            </a:extLst>
          </p:cNvPr>
          <p:cNvGrpSpPr/>
          <p:nvPr/>
        </p:nvGrpSpPr>
        <p:grpSpPr>
          <a:xfrm>
            <a:off x="10222689" y="2207220"/>
            <a:ext cx="586821" cy="1067171"/>
            <a:chOff x="7338506" y="2187976"/>
            <a:chExt cx="586821" cy="1067171"/>
          </a:xfrm>
        </p:grpSpPr>
        <p:sp>
          <p:nvSpPr>
            <p:cNvPr id="29" name="Oval 28">
              <a:extLst>
                <a:ext uri="{FF2B5EF4-FFF2-40B4-BE49-F238E27FC236}">
                  <a16:creationId xmlns:a16="http://schemas.microsoft.com/office/drawing/2014/main" id="{202FD380-1102-8962-A4A8-3CF6C27771EC}"/>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30C3612C-AC19-EF0D-B535-82F809FA26F3}"/>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4FCB38B1-6225-BB39-6143-1F4263070682}"/>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AFFA487-6B2A-632E-070E-0C3453C77F66}"/>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33" name="Group 32">
            <a:extLst>
              <a:ext uri="{FF2B5EF4-FFF2-40B4-BE49-F238E27FC236}">
                <a16:creationId xmlns:a16="http://schemas.microsoft.com/office/drawing/2014/main" id="{34F3C5C8-2F41-65D8-08F4-372D5B4B727A}"/>
              </a:ext>
            </a:extLst>
          </p:cNvPr>
          <p:cNvGrpSpPr/>
          <p:nvPr/>
        </p:nvGrpSpPr>
        <p:grpSpPr>
          <a:xfrm>
            <a:off x="8039898" y="2246102"/>
            <a:ext cx="586821" cy="1067171"/>
            <a:chOff x="7338506" y="2187976"/>
            <a:chExt cx="586821" cy="1067171"/>
          </a:xfrm>
        </p:grpSpPr>
        <p:sp>
          <p:nvSpPr>
            <p:cNvPr id="34" name="Oval 33">
              <a:extLst>
                <a:ext uri="{FF2B5EF4-FFF2-40B4-BE49-F238E27FC236}">
                  <a16:creationId xmlns:a16="http://schemas.microsoft.com/office/drawing/2014/main" id="{8B976A7D-DAF8-BA85-2C82-C20253D4589D}"/>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FC9761EE-84C9-0F5D-B835-5155E9BC7D9C}"/>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D00106DF-2C79-A244-C77D-E6D74598D956}"/>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8216316-D6BD-98F3-6466-97E428F5B722}"/>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38" name="Group 37">
            <a:extLst>
              <a:ext uri="{FF2B5EF4-FFF2-40B4-BE49-F238E27FC236}">
                <a16:creationId xmlns:a16="http://schemas.microsoft.com/office/drawing/2014/main" id="{67698A8A-4A51-7104-8EAA-37A3A7F48F87}"/>
              </a:ext>
            </a:extLst>
          </p:cNvPr>
          <p:cNvGrpSpPr/>
          <p:nvPr/>
        </p:nvGrpSpPr>
        <p:grpSpPr>
          <a:xfrm>
            <a:off x="8589270" y="1910519"/>
            <a:ext cx="586821" cy="1067171"/>
            <a:chOff x="7338506" y="2187976"/>
            <a:chExt cx="586821" cy="1067171"/>
          </a:xfrm>
        </p:grpSpPr>
        <p:sp>
          <p:nvSpPr>
            <p:cNvPr id="39" name="Oval 38">
              <a:extLst>
                <a:ext uri="{FF2B5EF4-FFF2-40B4-BE49-F238E27FC236}">
                  <a16:creationId xmlns:a16="http://schemas.microsoft.com/office/drawing/2014/main" id="{A9EE9160-6111-4E2B-A357-4BBA34E2A3AD}"/>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C44B4B0-9E79-5BBB-612D-44E79C8A991D}"/>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072F12FC-DE36-4856-F71D-C0B63BE05845}"/>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E660B61-3B7D-3F43-BC8D-79191AEF547A}"/>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43" name="Group 42">
            <a:extLst>
              <a:ext uri="{FF2B5EF4-FFF2-40B4-BE49-F238E27FC236}">
                <a16:creationId xmlns:a16="http://schemas.microsoft.com/office/drawing/2014/main" id="{F1CA1EA6-2FD4-0040-49E1-6496AF4A9749}"/>
              </a:ext>
            </a:extLst>
          </p:cNvPr>
          <p:cNvGrpSpPr/>
          <p:nvPr/>
        </p:nvGrpSpPr>
        <p:grpSpPr>
          <a:xfrm>
            <a:off x="10135483" y="2145854"/>
            <a:ext cx="586821" cy="1067171"/>
            <a:chOff x="7338506" y="2187976"/>
            <a:chExt cx="586821" cy="1067171"/>
          </a:xfrm>
        </p:grpSpPr>
        <p:sp>
          <p:nvSpPr>
            <p:cNvPr id="44" name="Oval 43">
              <a:extLst>
                <a:ext uri="{FF2B5EF4-FFF2-40B4-BE49-F238E27FC236}">
                  <a16:creationId xmlns:a16="http://schemas.microsoft.com/office/drawing/2014/main" id="{275632B6-A7CF-4D23-BDFF-D14ED8093313}"/>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D58A2D0-D18E-E4F7-F81B-B0375A8AF5A1}"/>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DD66127C-58B7-296C-B691-90CC1B771739}"/>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C0DBD97-99E2-E9C0-AB46-A465D3DBD3AA}"/>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48" name="Group 47">
            <a:extLst>
              <a:ext uri="{FF2B5EF4-FFF2-40B4-BE49-F238E27FC236}">
                <a16:creationId xmlns:a16="http://schemas.microsoft.com/office/drawing/2014/main" id="{288E72FC-BCA4-D974-DE84-8CA250683BEE}"/>
              </a:ext>
            </a:extLst>
          </p:cNvPr>
          <p:cNvGrpSpPr/>
          <p:nvPr/>
        </p:nvGrpSpPr>
        <p:grpSpPr>
          <a:xfrm>
            <a:off x="10412275" y="2518613"/>
            <a:ext cx="586821" cy="1067171"/>
            <a:chOff x="7338506" y="2187976"/>
            <a:chExt cx="586821" cy="1067171"/>
          </a:xfrm>
        </p:grpSpPr>
        <p:sp>
          <p:nvSpPr>
            <p:cNvPr id="49" name="Oval 48">
              <a:extLst>
                <a:ext uri="{FF2B5EF4-FFF2-40B4-BE49-F238E27FC236}">
                  <a16:creationId xmlns:a16="http://schemas.microsoft.com/office/drawing/2014/main" id="{EB608660-1D8D-8260-40A1-EA4DF93F7912}"/>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EBA9E150-1247-C828-9A27-D4479A715C05}"/>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9B40F8E2-DE2C-E434-9FB2-AF76343C84C2}"/>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2D907D4-2CFE-85C5-703C-89625127DC06}"/>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53" name="Group 52">
            <a:extLst>
              <a:ext uri="{FF2B5EF4-FFF2-40B4-BE49-F238E27FC236}">
                <a16:creationId xmlns:a16="http://schemas.microsoft.com/office/drawing/2014/main" id="{F61448C9-09AE-4669-4279-6357497FB8B9}"/>
              </a:ext>
            </a:extLst>
          </p:cNvPr>
          <p:cNvGrpSpPr/>
          <p:nvPr/>
        </p:nvGrpSpPr>
        <p:grpSpPr>
          <a:xfrm>
            <a:off x="10127174" y="2452837"/>
            <a:ext cx="586821" cy="1067171"/>
            <a:chOff x="7338506" y="2187976"/>
            <a:chExt cx="586821" cy="1067171"/>
          </a:xfrm>
        </p:grpSpPr>
        <p:sp>
          <p:nvSpPr>
            <p:cNvPr id="54" name="Oval 53">
              <a:extLst>
                <a:ext uri="{FF2B5EF4-FFF2-40B4-BE49-F238E27FC236}">
                  <a16:creationId xmlns:a16="http://schemas.microsoft.com/office/drawing/2014/main" id="{BECCE932-A8C3-6E0B-6DCA-A9AF89637D27}"/>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99C16792-3678-9A03-B2A1-53ED5A0783F1}"/>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D987AE71-1249-ECE3-AB87-AB3E414E4B10}"/>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861FC02-1AAE-D489-051F-5F9E438C3F47}"/>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grpSp>
        <p:nvGrpSpPr>
          <p:cNvPr id="58" name="Group 57">
            <a:extLst>
              <a:ext uri="{FF2B5EF4-FFF2-40B4-BE49-F238E27FC236}">
                <a16:creationId xmlns:a16="http://schemas.microsoft.com/office/drawing/2014/main" id="{8B7128A0-788B-4C2C-03ED-F349A11D960E}"/>
              </a:ext>
            </a:extLst>
          </p:cNvPr>
          <p:cNvGrpSpPr/>
          <p:nvPr/>
        </p:nvGrpSpPr>
        <p:grpSpPr>
          <a:xfrm>
            <a:off x="10294362" y="2359620"/>
            <a:ext cx="586821" cy="1067171"/>
            <a:chOff x="7338506" y="2187976"/>
            <a:chExt cx="586821" cy="1067171"/>
          </a:xfrm>
        </p:grpSpPr>
        <p:sp>
          <p:nvSpPr>
            <p:cNvPr id="59" name="Oval 58">
              <a:extLst>
                <a:ext uri="{FF2B5EF4-FFF2-40B4-BE49-F238E27FC236}">
                  <a16:creationId xmlns:a16="http://schemas.microsoft.com/office/drawing/2014/main" id="{C3DBF9C5-9CF6-6971-BC68-DF242DC05AB6}"/>
                </a:ext>
              </a:extLst>
            </p:cNvPr>
            <p:cNvSpPr/>
            <p:nvPr/>
          </p:nvSpPr>
          <p:spPr>
            <a:xfrm>
              <a:off x="7400762" y="2187976"/>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A359370-334E-379E-43EB-95F76CF09068}"/>
                </a:ext>
              </a:extLst>
            </p:cNvPr>
            <p:cNvSpPr/>
            <p:nvPr/>
          </p:nvSpPr>
          <p:spPr>
            <a:xfrm>
              <a:off x="7338506" y="2515492"/>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5E0C0F6F-81AD-0B26-7DED-9625B5658AA0}"/>
                </a:ext>
              </a:extLst>
            </p:cNvPr>
            <p:cNvSpPr/>
            <p:nvPr/>
          </p:nvSpPr>
          <p:spPr>
            <a:xfrm>
              <a:off x="7758140" y="2812193"/>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02909309-A95E-215D-59EB-0D7AC94F818B}"/>
                </a:ext>
              </a:extLst>
            </p:cNvPr>
            <p:cNvSpPr/>
            <p:nvPr/>
          </p:nvSpPr>
          <p:spPr>
            <a:xfrm>
              <a:off x="7643539" y="3102747"/>
              <a:ext cx="167187" cy="1524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vv</a:t>
              </a:r>
              <a:endParaRPr lang="en-US" dirty="0"/>
            </a:p>
          </p:txBody>
        </p:sp>
      </p:grpSp>
      <p:sp>
        <p:nvSpPr>
          <p:cNvPr id="64" name="Rectangle 63">
            <a:extLst>
              <a:ext uri="{FF2B5EF4-FFF2-40B4-BE49-F238E27FC236}">
                <a16:creationId xmlns:a16="http://schemas.microsoft.com/office/drawing/2014/main" id="{AFBE2742-6C5D-9852-248D-32E00D0540A9}"/>
              </a:ext>
            </a:extLst>
          </p:cNvPr>
          <p:cNvSpPr/>
          <p:nvPr/>
        </p:nvSpPr>
        <p:spPr>
          <a:xfrm>
            <a:off x="7924800" y="569807"/>
            <a:ext cx="3124199" cy="10346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Duct is narrowed due to external pressure from swelling and milk cannot leave</a:t>
            </a:r>
          </a:p>
        </p:txBody>
      </p:sp>
      <p:cxnSp>
        <p:nvCxnSpPr>
          <p:cNvPr id="66" name="Straight Arrow Connector 65">
            <a:extLst>
              <a:ext uri="{FF2B5EF4-FFF2-40B4-BE49-F238E27FC236}">
                <a16:creationId xmlns:a16="http://schemas.microsoft.com/office/drawing/2014/main" id="{942A5AA5-ACA0-3780-7859-E440DE21EDFA}"/>
              </a:ext>
            </a:extLst>
          </p:cNvPr>
          <p:cNvCxnSpPr/>
          <p:nvPr/>
        </p:nvCxnSpPr>
        <p:spPr>
          <a:xfrm>
            <a:off x="9320411" y="1683902"/>
            <a:ext cx="152400" cy="3932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B0EB9E06-7205-4C47-D6ED-2CA1D537BA55}"/>
              </a:ext>
            </a:extLst>
          </p:cNvPr>
          <p:cNvSpPr txBox="1"/>
          <p:nvPr/>
        </p:nvSpPr>
        <p:spPr>
          <a:xfrm>
            <a:off x="2757652" y="13521"/>
            <a:ext cx="6562759" cy="461665"/>
          </a:xfrm>
          <a:prstGeom prst="rect">
            <a:avLst/>
          </a:prstGeom>
          <a:noFill/>
        </p:spPr>
        <p:txBody>
          <a:bodyPr wrap="none" rtlCol="0">
            <a:spAutoFit/>
          </a:bodyPr>
          <a:lstStyle/>
          <a:p>
            <a:r>
              <a:rPr lang="en-US" sz="2400" dirty="0">
                <a:solidFill>
                  <a:srgbClr val="FF0000"/>
                </a:solidFill>
              </a:rPr>
              <a:t>Overfullness =&gt; areas of swelling (clogs) =&gt; mastitis</a:t>
            </a:r>
          </a:p>
        </p:txBody>
      </p:sp>
    </p:spTree>
    <p:extLst>
      <p:ext uri="{BB962C8B-B14F-4D97-AF65-F5344CB8AC3E}">
        <p14:creationId xmlns:p14="http://schemas.microsoft.com/office/powerpoint/2010/main" val="3179565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880" y="152400"/>
            <a:ext cx="3733800" cy="1143000"/>
          </a:xfrm>
        </p:spPr>
        <p:txBody>
          <a:bodyPr>
            <a:normAutofit fontScale="90000"/>
          </a:bodyPr>
          <a:lstStyle/>
          <a:p>
            <a:r>
              <a:rPr lang="en-US" dirty="0"/>
              <a:t>What are Clogged Ducts?</a:t>
            </a:r>
          </a:p>
        </p:txBody>
      </p:sp>
      <p:sp>
        <p:nvSpPr>
          <p:cNvPr id="3" name="Content Placeholder 2"/>
          <p:cNvSpPr>
            <a:spLocks noGrp="1"/>
          </p:cNvSpPr>
          <p:nvPr>
            <p:ph idx="1"/>
          </p:nvPr>
        </p:nvSpPr>
        <p:spPr>
          <a:xfrm>
            <a:off x="457200" y="1578426"/>
            <a:ext cx="4419600" cy="4960487"/>
          </a:xfrm>
        </p:spPr>
        <p:txBody>
          <a:bodyPr>
            <a:normAutofit fontScale="92500" lnSpcReduction="20000"/>
          </a:bodyPr>
          <a:lstStyle/>
          <a:p>
            <a:r>
              <a:rPr lang="en-US" dirty="0"/>
              <a:t>A swollen area of the breast</a:t>
            </a:r>
          </a:p>
          <a:p>
            <a:r>
              <a:rPr lang="en-US" dirty="0"/>
              <a:t>The milk in the swollen region cannot move through the ducts until the swelling resolves</a:t>
            </a:r>
          </a:p>
          <a:p>
            <a:r>
              <a:rPr lang="en-US" dirty="0"/>
              <a:t>When the swelling resolves, clots of milk are sometimes expressed</a:t>
            </a:r>
          </a:p>
          <a:p>
            <a:r>
              <a:rPr lang="en-US" dirty="0"/>
              <a:t>There is no such thing as a ‘plug in a duct’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34</a:t>
            </a:fld>
            <a:endParaRPr lang="en-US">
              <a:solidFill>
                <a:prstClr val="black">
                  <a:tint val="75000"/>
                </a:prstClr>
              </a:solidFill>
            </a:endParaRP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8D1EA564-5052-B2A4-A7D4-783FF3677DF5}"/>
                  </a:ext>
                </a:extLst>
              </p14:cNvPr>
              <p14:cNvContentPartPr/>
              <p14:nvPr/>
            </p14:nvContentPartPr>
            <p14:xfrm>
              <a:off x="-1769976" y="5173992"/>
              <a:ext cx="27720" cy="90000"/>
            </p14:xfrm>
          </p:contentPart>
        </mc:Choice>
        <mc:Fallback xmlns="">
          <p:pic>
            <p:nvPicPr>
              <p:cNvPr id="7" name="Ink 6">
                <a:extLst>
                  <a:ext uri="{FF2B5EF4-FFF2-40B4-BE49-F238E27FC236}">
                    <a16:creationId xmlns:a16="http://schemas.microsoft.com/office/drawing/2014/main" id="{8D1EA564-5052-B2A4-A7D4-783FF3677DF5}"/>
                  </a:ext>
                </a:extLst>
              </p:cNvPr>
              <p:cNvPicPr/>
              <p:nvPr/>
            </p:nvPicPr>
            <p:blipFill>
              <a:blip r:embed="rId4"/>
              <a:stretch>
                <a:fillRect/>
              </a:stretch>
            </p:blipFill>
            <p:spPr>
              <a:xfrm>
                <a:off x="-1778976" y="5164992"/>
                <a:ext cx="45360" cy="107640"/>
              </a:xfrm>
              <a:prstGeom prst="rect">
                <a:avLst/>
              </a:prstGeom>
            </p:spPr>
          </p:pic>
        </mc:Fallback>
      </mc:AlternateContent>
      <p:grpSp>
        <p:nvGrpSpPr>
          <p:cNvPr id="36" name="Group 35">
            <a:extLst>
              <a:ext uri="{FF2B5EF4-FFF2-40B4-BE49-F238E27FC236}">
                <a16:creationId xmlns:a16="http://schemas.microsoft.com/office/drawing/2014/main" id="{11DECB05-D7D8-47EF-C04A-E7ABD59B1CE5}"/>
              </a:ext>
            </a:extLst>
          </p:cNvPr>
          <p:cNvGrpSpPr/>
          <p:nvPr/>
        </p:nvGrpSpPr>
        <p:grpSpPr>
          <a:xfrm>
            <a:off x="5444583" y="152400"/>
            <a:ext cx="6326412" cy="6286455"/>
            <a:chOff x="5444583" y="152400"/>
            <a:chExt cx="6326412" cy="6286455"/>
          </a:xfrm>
        </p:grpSpPr>
        <p:pic>
          <p:nvPicPr>
            <p:cNvPr id="5" name="Picture 4">
              <a:extLst>
                <a:ext uri="{FF2B5EF4-FFF2-40B4-BE49-F238E27FC236}">
                  <a16:creationId xmlns:a16="http://schemas.microsoft.com/office/drawing/2014/main" id="{5922A2D7-0A21-3666-4C73-98219255EEF7}"/>
                </a:ext>
              </a:extLst>
            </p:cNvPr>
            <p:cNvPicPr>
              <a:picLocks noChangeAspect="1"/>
            </p:cNvPicPr>
            <p:nvPr/>
          </p:nvPicPr>
          <p:blipFill>
            <a:blip r:embed="rId5"/>
            <a:stretch>
              <a:fillRect/>
            </a:stretch>
          </p:blipFill>
          <p:spPr>
            <a:xfrm>
              <a:off x="5444583" y="152400"/>
              <a:ext cx="6326412" cy="6286455"/>
            </a:xfrm>
            <a:prstGeom prst="rect">
              <a:avLst/>
            </a:prstGeom>
          </p:spPr>
        </p:pic>
        <p:grpSp>
          <p:nvGrpSpPr>
            <p:cNvPr id="30" name="Group 29">
              <a:extLst>
                <a:ext uri="{FF2B5EF4-FFF2-40B4-BE49-F238E27FC236}">
                  <a16:creationId xmlns:a16="http://schemas.microsoft.com/office/drawing/2014/main" id="{68CBBB13-A2F2-4A47-00FF-A41BAA6C9FFC}"/>
                </a:ext>
              </a:extLst>
            </p:cNvPr>
            <p:cNvGrpSpPr/>
            <p:nvPr/>
          </p:nvGrpSpPr>
          <p:grpSpPr>
            <a:xfrm>
              <a:off x="8657730" y="4439835"/>
              <a:ext cx="1613880" cy="1791000"/>
              <a:chOff x="8657730" y="4439835"/>
              <a:chExt cx="1613880" cy="1791000"/>
            </a:xfrm>
          </p:grpSpPr>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1" name="Ink 10">
                    <a:extLst>
                      <a:ext uri="{FF2B5EF4-FFF2-40B4-BE49-F238E27FC236}">
                        <a16:creationId xmlns:a16="http://schemas.microsoft.com/office/drawing/2014/main" id="{ABF58A8F-806D-0F2B-1E13-499A33F3AD95}"/>
                      </a:ext>
                    </a:extLst>
                  </p14:cNvPr>
                  <p14:cNvContentPartPr/>
                  <p14:nvPr/>
                </p14:nvContentPartPr>
                <p14:xfrm>
                  <a:off x="9555930" y="4765635"/>
                  <a:ext cx="16920" cy="2880"/>
                </p14:xfrm>
              </p:contentPart>
            </mc:Choice>
            <mc:Fallback xmlns="">
              <p:pic>
                <p:nvPicPr>
                  <p:cNvPr id="11" name="Ink 10">
                    <a:extLst>
                      <a:ext uri="{FF2B5EF4-FFF2-40B4-BE49-F238E27FC236}">
                        <a16:creationId xmlns:a16="http://schemas.microsoft.com/office/drawing/2014/main" id="{ABF58A8F-806D-0F2B-1E13-499A33F3AD95}"/>
                      </a:ext>
                    </a:extLst>
                  </p:cNvPr>
                  <p:cNvPicPr/>
                  <p:nvPr/>
                </p:nvPicPr>
                <p:blipFill>
                  <a:blip r:embed="rId7"/>
                  <a:stretch>
                    <a:fillRect/>
                  </a:stretch>
                </p:blipFill>
                <p:spPr>
                  <a:xfrm>
                    <a:off x="9547290" y="4756635"/>
                    <a:ext cx="34560" cy="20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5" name="Ink 14">
                    <a:extLst>
                      <a:ext uri="{FF2B5EF4-FFF2-40B4-BE49-F238E27FC236}">
                        <a16:creationId xmlns:a16="http://schemas.microsoft.com/office/drawing/2014/main" id="{C974159A-ED98-49BB-AEA6-CFA9B989C4AF}"/>
                      </a:ext>
                    </a:extLst>
                  </p14:cNvPr>
                  <p14:cNvContentPartPr/>
                  <p14:nvPr/>
                </p14:nvContentPartPr>
                <p14:xfrm>
                  <a:off x="8919810" y="4457475"/>
                  <a:ext cx="1071000" cy="1560240"/>
                </p14:xfrm>
              </p:contentPart>
            </mc:Choice>
            <mc:Fallback xmlns="">
              <p:pic>
                <p:nvPicPr>
                  <p:cNvPr id="15" name="Ink 14">
                    <a:extLst>
                      <a:ext uri="{FF2B5EF4-FFF2-40B4-BE49-F238E27FC236}">
                        <a16:creationId xmlns:a16="http://schemas.microsoft.com/office/drawing/2014/main" id="{C974159A-ED98-49BB-AEA6-CFA9B989C4AF}"/>
                      </a:ext>
                    </a:extLst>
                  </p:cNvPr>
                  <p:cNvPicPr/>
                  <p:nvPr/>
                </p:nvPicPr>
                <p:blipFill>
                  <a:blip r:embed="rId9"/>
                  <a:stretch>
                    <a:fillRect/>
                  </a:stretch>
                </p:blipFill>
                <p:spPr>
                  <a:xfrm>
                    <a:off x="8910810" y="4448835"/>
                    <a:ext cx="1088640" cy="1577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17" name="Ink 16">
                    <a:extLst>
                      <a:ext uri="{FF2B5EF4-FFF2-40B4-BE49-F238E27FC236}">
                        <a16:creationId xmlns:a16="http://schemas.microsoft.com/office/drawing/2014/main" id="{2CE8D36F-800C-7439-7340-B880717CCB81}"/>
                      </a:ext>
                    </a:extLst>
                  </p14:cNvPr>
                  <p14:cNvContentPartPr/>
                  <p14:nvPr/>
                </p14:nvContentPartPr>
                <p14:xfrm>
                  <a:off x="9275490" y="4439835"/>
                  <a:ext cx="860760" cy="1298520"/>
                </p14:xfrm>
              </p:contentPart>
            </mc:Choice>
            <mc:Fallback xmlns="">
              <p:pic>
                <p:nvPicPr>
                  <p:cNvPr id="17" name="Ink 16">
                    <a:extLst>
                      <a:ext uri="{FF2B5EF4-FFF2-40B4-BE49-F238E27FC236}">
                        <a16:creationId xmlns:a16="http://schemas.microsoft.com/office/drawing/2014/main" id="{2CE8D36F-800C-7439-7340-B880717CCB81}"/>
                      </a:ext>
                    </a:extLst>
                  </p:cNvPr>
                  <p:cNvPicPr/>
                  <p:nvPr/>
                </p:nvPicPr>
                <p:blipFill>
                  <a:blip r:embed="rId11"/>
                  <a:stretch>
                    <a:fillRect/>
                  </a:stretch>
                </p:blipFill>
                <p:spPr>
                  <a:xfrm>
                    <a:off x="9266850" y="4431195"/>
                    <a:ext cx="878400" cy="1316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8" name="Ink 17">
                    <a:extLst>
                      <a:ext uri="{FF2B5EF4-FFF2-40B4-BE49-F238E27FC236}">
                        <a16:creationId xmlns:a16="http://schemas.microsoft.com/office/drawing/2014/main" id="{1A32BB86-41E3-1437-1CD1-2CCC4C7C8A9A}"/>
                      </a:ext>
                    </a:extLst>
                  </p14:cNvPr>
                  <p14:cNvContentPartPr/>
                  <p14:nvPr/>
                </p14:nvContentPartPr>
                <p14:xfrm>
                  <a:off x="8924850" y="4564035"/>
                  <a:ext cx="1161720" cy="1567080"/>
                </p14:xfrm>
              </p:contentPart>
            </mc:Choice>
            <mc:Fallback xmlns="">
              <p:pic>
                <p:nvPicPr>
                  <p:cNvPr id="18" name="Ink 17">
                    <a:extLst>
                      <a:ext uri="{FF2B5EF4-FFF2-40B4-BE49-F238E27FC236}">
                        <a16:creationId xmlns:a16="http://schemas.microsoft.com/office/drawing/2014/main" id="{1A32BB86-41E3-1437-1CD1-2CCC4C7C8A9A}"/>
                      </a:ext>
                    </a:extLst>
                  </p:cNvPr>
                  <p:cNvPicPr/>
                  <p:nvPr/>
                </p:nvPicPr>
                <p:blipFill>
                  <a:blip r:embed="rId13"/>
                  <a:stretch>
                    <a:fillRect/>
                  </a:stretch>
                </p:blipFill>
                <p:spPr>
                  <a:xfrm>
                    <a:off x="8916210" y="4555035"/>
                    <a:ext cx="1179360" cy="1584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0" name="Ink 19">
                    <a:extLst>
                      <a:ext uri="{FF2B5EF4-FFF2-40B4-BE49-F238E27FC236}">
                        <a16:creationId xmlns:a16="http://schemas.microsoft.com/office/drawing/2014/main" id="{0666A9E8-99BE-61EB-E4ED-67F16F105058}"/>
                      </a:ext>
                    </a:extLst>
                  </p14:cNvPr>
                  <p14:cNvContentPartPr/>
                  <p14:nvPr/>
                </p14:nvContentPartPr>
                <p14:xfrm>
                  <a:off x="8790570" y="4734315"/>
                  <a:ext cx="1118520" cy="1298160"/>
                </p14:xfrm>
              </p:contentPart>
            </mc:Choice>
            <mc:Fallback xmlns="">
              <p:pic>
                <p:nvPicPr>
                  <p:cNvPr id="20" name="Ink 19">
                    <a:extLst>
                      <a:ext uri="{FF2B5EF4-FFF2-40B4-BE49-F238E27FC236}">
                        <a16:creationId xmlns:a16="http://schemas.microsoft.com/office/drawing/2014/main" id="{0666A9E8-99BE-61EB-E4ED-67F16F105058}"/>
                      </a:ext>
                    </a:extLst>
                  </p:cNvPr>
                  <p:cNvPicPr/>
                  <p:nvPr/>
                </p:nvPicPr>
                <p:blipFill>
                  <a:blip r:embed="rId15"/>
                  <a:stretch>
                    <a:fillRect/>
                  </a:stretch>
                </p:blipFill>
                <p:spPr>
                  <a:xfrm>
                    <a:off x="8781570" y="4725675"/>
                    <a:ext cx="1136160" cy="13158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21" name="Ink 20">
                    <a:extLst>
                      <a:ext uri="{FF2B5EF4-FFF2-40B4-BE49-F238E27FC236}">
                        <a16:creationId xmlns:a16="http://schemas.microsoft.com/office/drawing/2014/main" id="{4E3B6D08-32A7-47D7-055F-1CB053C6C2C9}"/>
                      </a:ext>
                    </a:extLst>
                  </p14:cNvPr>
                  <p14:cNvContentPartPr/>
                  <p14:nvPr/>
                </p14:nvContentPartPr>
                <p14:xfrm>
                  <a:off x="8879850" y="4957155"/>
                  <a:ext cx="734040" cy="808560"/>
                </p14:xfrm>
              </p:contentPart>
            </mc:Choice>
            <mc:Fallback xmlns="">
              <p:pic>
                <p:nvPicPr>
                  <p:cNvPr id="21" name="Ink 20">
                    <a:extLst>
                      <a:ext uri="{FF2B5EF4-FFF2-40B4-BE49-F238E27FC236}">
                        <a16:creationId xmlns:a16="http://schemas.microsoft.com/office/drawing/2014/main" id="{4E3B6D08-32A7-47D7-055F-1CB053C6C2C9}"/>
                      </a:ext>
                    </a:extLst>
                  </p:cNvPr>
                  <p:cNvPicPr/>
                  <p:nvPr/>
                </p:nvPicPr>
                <p:blipFill>
                  <a:blip r:embed="rId17"/>
                  <a:stretch>
                    <a:fillRect/>
                  </a:stretch>
                </p:blipFill>
                <p:spPr>
                  <a:xfrm>
                    <a:off x="8871210" y="4948515"/>
                    <a:ext cx="751680" cy="826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22" name="Ink 21">
                    <a:extLst>
                      <a:ext uri="{FF2B5EF4-FFF2-40B4-BE49-F238E27FC236}">
                        <a16:creationId xmlns:a16="http://schemas.microsoft.com/office/drawing/2014/main" id="{829325F5-4A13-0049-093C-C15563B1A530}"/>
                      </a:ext>
                    </a:extLst>
                  </p14:cNvPr>
                  <p14:cNvContentPartPr/>
                  <p14:nvPr/>
                </p14:nvContentPartPr>
                <p14:xfrm>
                  <a:off x="8983530" y="4822875"/>
                  <a:ext cx="642960" cy="356760"/>
                </p14:xfrm>
              </p:contentPart>
            </mc:Choice>
            <mc:Fallback xmlns="">
              <p:pic>
                <p:nvPicPr>
                  <p:cNvPr id="22" name="Ink 21">
                    <a:extLst>
                      <a:ext uri="{FF2B5EF4-FFF2-40B4-BE49-F238E27FC236}">
                        <a16:creationId xmlns:a16="http://schemas.microsoft.com/office/drawing/2014/main" id="{829325F5-4A13-0049-093C-C15563B1A530}"/>
                      </a:ext>
                    </a:extLst>
                  </p:cNvPr>
                  <p:cNvPicPr/>
                  <p:nvPr/>
                </p:nvPicPr>
                <p:blipFill>
                  <a:blip r:embed="rId19"/>
                  <a:stretch>
                    <a:fillRect/>
                  </a:stretch>
                </p:blipFill>
                <p:spPr>
                  <a:xfrm>
                    <a:off x="8974530" y="4813875"/>
                    <a:ext cx="660600" cy="374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23" name="Ink 22">
                    <a:extLst>
                      <a:ext uri="{FF2B5EF4-FFF2-40B4-BE49-F238E27FC236}">
                        <a16:creationId xmlns:a16="http://schemas.microsoft.com/office/drawing/2014/main" id="{E978036E-D4E4-D811-F91C-ADF1E681B562}"/>
                      </a:ext>
                    </a:extLst>
                  </p14:cNvPr>
                  <p14:cNvContentPartPr/>
                  <p14:nvPr/>
                </p14:nvContentPartPr>
                <p14:xfrm>
                  <a:off x="8959410" y="4557915"/>
                  <a:ext cx="816480" cy="765720"/>
                </p14:xfrm>
              </p:contentPart>
            </mc:Choice>
            <mc:Fallback xmlns="">
              <p:pic>
                <p:nvPicPr>
                  <p:cNvPr id="23" name="Ink 22">
                    <a:extLst>
                      <a:ext uri="{FF2B5EF4-FFF2-40B4-BE49-F238E27FC236}">
                        <a16:creationId xmlns:a16="http://schemas.microsoft.com/office/drawing/2014/main" id="{E978036E-D4E4-D811-F91C-ADF1E681B562}"/>
                      </a:ext>
                    </a:extLst>
                  </p:cNvPr>
                  <p:cNvPicPr/>
                  <p:nvPr/>
                </p:nvPicPr>
                <p:blipFill>
                  <a:blip r:embed="rId21"/>
                  <a:stretch>
                    <a:fillRect/>
                  </a:stretch>
                </p:blipFill>
                <p:spPr>
                  <a:xfrm>
                    <a:off x="8950770" y="4548915"/>
                    <a:ext cx="834120" cy="7833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24" name="Ink 23">
                    <a:extLst>
                      <a:ext uri="{FF2B5EF4-FFF2-40B4-BE49-F238E27FC236}">
                        <a16:creationId xmlns:a16="http://schemas.microsoft.com/office/drawing/2014/main" id="{11FE9DE7-2AE1-A524-6856-F33FC6014D83}"/>
                      </a:ext>
                    </a:extLst>
                  </p14:cNvPr>
                  <p14:cNvContentPartPr/>
                  <p14:nvPr/>
                </p14:nvContentPartPr>
                <p14:xfrm>
                  <a:off x="8969130" y="4562595"/>
                  <a:ext cx="955080" cy="1253160"/>
                </p14:xfrm>
              </p:contentPart>
            </mc:Choice>
            <mc:Fallback xmlns="">
              <p:pic>
                <p:nvPicPr>
                  <p:cNvPr id="24" name="Ink 23">
                    <a:extLst>
                      <a:ext uri="{FF2B5EF4-FFF2-40B4-BE49-F238E27FC236}">
                        <a16:creationId xmlns:a16="http://schemas.microsoft.com/office/drawing/2014/main" id="{11FE9DE7-2AE1-A524-6856-F33FC6014D83}"/>
                      </a:ext>
                    </a:extLst>
                  </p:cNvPr>
                  <p:cNvPicPr/>
                  <p:nvPr/>
                </p:nvPicPr>
                <p:blipFill>
                  <a:blip r:embed="rId23"/>
                  <a:stretch>
                    <a:fillRect/>
                  </a:stretch>
                </p:blipFill>
                <p:spPr>
                  <a:xfrm>
                    <a:off x="8960130" y="4553595"/>
                    <a:ext cx="972720" cy="12708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25" name="Ink 24">
                    <a:extLst>
                      <a:ext uri="{FF2B5EF4-FFF2-40B4-BE49-F238E27FC236}">
                        <a16:creationId xmlns:a16="http://schemas.microsoft.com/office/drawing/2014/main" id="{793F7C49-1530-A4FC-ED13-0BE73969BF16}"/>
                      </a:ext>
                    </a:extLst>
                  </p14:cNvPr>
                  <p14:cNvContentPartPr/>
                  <p14:nvPr/>
                </p14:nvContentPartPr>
                <p14:xfrm>
                  <a:off x="8657730" y="5259195"/>
                  <a:ext cx="746280" cy="971640"/>
                </p14:xfrm>
              </p:contentPart>
            </mc:Choice>
            <mc:Fallback xmlns="">
              <p:pic>
                <p:nvPicPr>
                  <p:cNvPr id="25" name="Ink 24">
                    <a:extLst>
                      <a:ext uri="{FF2B5EF4-FFF2-40B4-BE49-F238E27FC236}">
                        <a16:creationId xmlns:a16="http://schemas.microsoft.com/office/drawing/2014/main" id="{793F7C49-1530-A4FC-ED13-0BE73969BF16}"/>
                      </a:ext>
                    </a:extLst>
                  </p:cNvPr>
                  <p:cNvPicPr/>
                  <p:nvPr/>
                </p:nvPicPr>
                <p:blipFill>
                  <a:blip r:embed="rId25"/>
                  <a:stretch>
                    <a:fillRect/>
                  </a:stretch>
                </p:blipFill>
                <p:spPr>
                  <a:xfrm>
                    <a:off x="8649090" y="5250555"/>
                    <a:ext cx="763920" cy="989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26" name="Ink 25">
                    <a:extLst>
                      <a:ext uri="{FF2B5EF4-FFF2-40B4-BE49-F238E27FC236}">
                        <a16:creationId xmlns:a16="http://schemas.microsoft.com/office/drawing/2014/main" id="{4D8E6B24-318B-D706-5C7D-0CEA84976224}"/>
                      </a:ext>
                    </a:extLst>
                  </p14:cNvPr>
                  <p14:cNvContentPartPr/>
                  <p14:nvPr/>
                </p14:nvContentPartPr>
                <p14:xfrm>
                  <a:off x="9006570" y="4821435"/>
                  <a:ext cx="1265040" cy="1395360"/>
                </p14:xfrm>
              </p:contentPart>
            </mc:Choice>
            <mc:Fallback xmlns="">
              <p:pic>
                <p:nvPicPr>
                  <p:cNvPr id="26" name="Ink 25">
                    <a:extLst>
                      <a:ext uri="{FF2B5EF4-FFF2-40B4-BE49-F238E27FC236}">
                        <a16:creationId xmlns:a16="http://schemas.microsoft.com/office/drawing/2014/main" id="{4D8E6B24-318B-D706-5C7D-0CEA84976224}"/>
                      </a:ext>
                    </a:extLst>
                  </p:cNvPr>
                  <p:cNvPicPr/>
                  <p:nvPr/>
                </p:nvPicPr>
                <p:blipFill>
                  <a:blip r:embed="rId27"/>
                  <a:stretch>
                    <a:fillRect/>
                  </a:stretch>
                </p:blipFill>
                <p:spPr>
                  <a:xfrm>
                    <a:off x="8997930" y="4812435"/>
                    <a:ext cx="1282680" cy="1413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27" name="Ink 26">
                    <a:extLst>
                      <a:ext uri="{FF2B5EF4-FFF2-40B4-BE49-F238E27FC236}">
                        <a16:creationId xmlns:a16="http://schemas.microsoft.com/office/drawing/2014/main" id="{2949B395-9939-2D75-0DCE-BABA4E317865}"/>
                      </a:ext>
                    </a:extLst>
                  </p14:cNvPr>
                  <p14:cNvContentPartPr/>
                  <p14:nvPr/>
                </p14:nvContentPartPr>
                <p14:xfrm>
                  <a:off x="8891730" y="5498595"/>
                  <a:ext cx="619200" cy="508320"/>
                </p14:xfrm>
              </p:contentPart>
            </mc:Choice>
            <mc:Fallback xmlns="">
              <p:pic>
                <p:nvPicPr>
                  <p:cNvPr id="27" name="Ink 26">
                    <a:extLst>
                      <a:ext uri="{FF2B5EF4-FFF2-40B4-BE49-F238E27FC236}">
                        <a16:creationId xmlns:a16="http://schemas.microsoft.com/office/drawing/2014/main" id="{2949B395-9939-2D75-0DCE-BABA4E317865}"/>
                      </a:ext>
                    </a:extLst>
                  </p:cNvPr>
                  <p:cNvPicPr/>
                  <p:nvPr/>
                </p:nvPicPr>
                <p:blipFill>
                  <a:blip r:embed="rId29"/>
                  <a:stretch>
                    <a:fillRect/>
                  </a:stretch>
                </p:blipFill>
                <p:spPr>
                  <a:xfrm>
                    <a:off x="8883090" y="5489955"/>
                    <a:ext cx="636840" cy="525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28" name="Ink 27">
                    <a:extLst>
                      <a:ext uri="{FF2B5EF4-FFF2-40B4-BE49-F238E27FC236}">
                        <a16:creationId xmlns:a16="http://schemas.microsoft.com/office/drawing/2014/main" id="{DBA4E5F2-04F1-1CE8-844B-9DDC7BEBC6A6}"/>
                      </a:ext>
                    </a:extLst>
                  </p14:cNvPr>
                  <p14:cNvContentPartPr/>
                  <p14:nvPr/>
                </p14:nvContentPartPr>
                <p14:xfrm>
                  <a:off x="8851050" y="5723595"/>
                  <a:ext cx="514440" cy="476640"/>
                </p14:xfrm>
              </p:contentPart>
            </mc:Choice>
            <mc:Fallback xmlns="">
              <p:pic>
                <p:nvPicPr>
                  <p:cNvPr id="28" name="Ink 27">
                    <a:extLst>
                      <a:ext uri="{FF2B5EF4-FFF2-40B4-BE49-F238E27FC236}">
                        <a16:creationId xmlns:a16="http://schemas.microsoft.com/office/drawing/2014/main" id="{DBA4E5F2-04F1-1CE8-844B-9DDC7BEBC6A6}"/>
                      </a:ext>
                    </a:extLst>
                  </p:cNvPr>
                  <p:cNvPicPr/>
                  <p:nvPr/>
                </p:nvPicPr>
                <p:blipFill>
                  <a:blip r:embed="rId31"/>
                  <a:stretch>
                    <a:fillRect/>
                  </a:stretch>
                </p:blipFill>
                <p:spPr>
                  <a:xfrm>
                    <a:off x="8842410" y="5714595"/>
                    <a:ext cx="532080" cy="494280"/>
                  </a:xfrm>
                  <a:prstGeom prst="rect">
                    <a:avLst/>
                  </a:prstGeom>
                </p:spPr>
              </p:pic>
            </mc:Fallback>
          </mc:AlternateContent>
        </p:grpSp>
        <p:sp>
          <p:nvSpPr>
            <p:cNvPr id="31" name="TextBox 30">
              <a:extLst>
                <a:ext uri="{FF2B5EF4-FFF2-40B4-BE49-F238E27FC236}">
                  <a16:creationId xmlns:a16="http://schemas.microsoft.com/office/drawing/2014/main" id="{59B8C0CE-A953-0509-505E-C39FBA412ECB}"/>
                </a:ext>
              </a:extLst>
            </p:cNvPr>
            <p:cNvSpPr txBox="1"/>
            <p:nvPr/>
          </p:nvSpPr>
          <p:spPr>
            <a:xfrm>
              <a:off x="6065340" y="5491305"/>
              <a:ext cx="1799660" cy="369332"/>
            </a:xfrm>
            <a:prstGeom prst="rect">
              <a:avLst/>
            </a:prstGeom>
            <a:noFill/>
          </p:spPr>
          <p:txBody>
            <a:bodyPr wrap="none" rtlCol="0">
              <a:spAutoFit/>
            </a:bodyPr>
            <a:lstStyle/>
            <a:p>
              <a:r>
                <a:rPr lang="en-US" dirty="0">
                  <a:solidFill>
                    <a:schemeClr val="bg1"/>
                  </a:solidFill>
                </a:rPr>
                <a:t>Regional swelling</a:t>
              </a:r>
            </a:p>
          </p:txBody>
        </p:sp>
        <p:cxnSp>
          <p:nvCxnSpPr>
            <p:cNvPr id="33" name="Straight Arrow Connector 32">
              <a:extLst>
                <a:ext uri="{FF2B5EF4-FFF2-40B4-BE49-F238E27FC236}">
                  <a16:creationId xmlns:a16="http://schemas.microsoft.com/office/drawing/2014/main" id="{12639E82-7029-E976-8E09-33E90EAA6505}"/>
                </a:ext>
              </a:extLst>
            </p:cNvPr>
            <p:cNvCxnSpPr>
              <a:cxnSpLocks/>
            </p:cNvCxnSpPr>
            <p:nvPr/>
          </p:nvCxnSpPr>
          <p:spPr>
            <a:xfrm>
              <a:off x="7850655" y="5703781"/>
              <a:ext cx="705195" cy="41234"/>
            </a:xfrm>
            <a:prstGeom prst="straightConnector1">
              <a:avLst/>
            </a:prstGeom>
            <a:ln w="4762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93038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6E9170-5615-4A45-BCC9-72D6FE1D8C7A}"/>
              </a:ext>
            </a:extLst>
          </p:cNvPr>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35</a:t>
            </a:fld>
            <a:endParaRPr lang="en-US">
              <a:solidFill>
                <a:prstClr val="black">
                  <a:tint val="75000"/>
                </a:prstClr>
              </a:solidFill>
              <a:latin typeface="Calibri"/>
            </a:endParaRPr>
          </a:p>
        </p:txBody>
      </p:sp>
      <p:sp>
        <p:nvSpPr>
          <p:cNvPr id="8" name="Title 7">
            <a:extLst>
              <a:ext uri="{FF2B5EF4-FFF2-40B4-BE49-F238E27FC236}">
                <a16:creationId xmlns:a16="http://schemas.microsoft.com/office/drawing/2014/main" id="{D077BBC8-CACD-48B2-AA97-24C41A2BCE57}"/>
              </a:ext>
            </a:extLst>
          </p:cNvPr>
          <p:cNvSpPr>
            <a:spLocks noGrp="1"/>
          </p:cNvSpPr>
          <p:nvPr>
            <p:ph type="ctrTitle"/>
          </p:nvPr>
        </p:nvSpPr>
        <p:spPr>
          <a:xfrm>
            <a:off x="2133600" y="4953000"/>
            <a:ext cx="7010400" cy="1066800"/>
          </a:xfrm>
        </p:spPr>
        <p:txBody>
          <a:bodyPr>
            <a:noAutofit/>
          </a:bodyPr>
          <a:lstStyle/>
          <a:p>
            <a:pPr algn="ctr"/>
            <a:r>
              <a:rPr lang="en-US" dirty="0"/>
              <a:t>What are Risk Factors for Clogged Ducts?</a:t>
            </a:r>
          </a:p>
        </p:txBody>
      </p:sp>
    </p:spTree>
    <p:extLst>
      <p:ext uri="{BB962C8B-B14F-4D97-AF65-F5344CB8AC3E}">
        <p14:creationId xmlns:p14="http://schemas.microsoft.com/office/powerpoint/2010/main" val="2094738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3656448" y="198998"/>
            <a:ext cx="5902193" cy="646331"/>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algun Gothic" panose="020B0503020000020004" pitchFamily="34" charset="-127"/>
                <a:cs typeface="+mn-cs"/>
              </a:rPr>
              <a:t>Risk Factors for Clogged Ducts</a:t>
            </a:r>
          </a:p>
        </p:txBody>
      </p:sp>
      <p:sp>
        <p:nvSpPr>
          <p:cNvPr id="8" name="TextBox 7"/>
          <p:cNvSpPr txBox="1"/>
          <p:nvPr/>
        </p:nvSpPr>
        <p:spPr>
          <a:xfrm>
            <a:off x="6778487" y="1422666"/>
            <a:ext cx="3637638"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High milk production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Return to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white"/>
                </a:solidFill>
                <a:effectLst/>
                <a:uLnTx/>
                <a:uFillTx/>
                <a:latin typeface="Calibri"/>
                <a:ea typeface="+mn-ea"/>
                <a:cs typeface="+mn-cs"/>
              </a:rPr>
              <a:t>Irreg</a:t>
            </a:r>
            <a:r>
              <a:rPr kumimoji="0" lang="en-US" sz="2400" b="0" i="0" u="none" strike="noStrike" kern="1200" cap="none" spc="0" normalizeH="0" baseline="0" noProof="0" dirty="0">
                <a:ln>
                  <a:noFill/>
                </a:ln>
                <a:solidFill>
                  <a:prstClr val="white"/>
                </a:solidFill>
                <a:effectLst/>
                <a:uLnTx/>
                <a:uFillTx/>
                <a:latin typeface="Calibri"/>
                <a:ea typeface="+mn-ea"/>
                <a:cs typeface="+mn-cs"/>
              </a:rPr>
              <a:t> feeding/pumping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Poor pump fit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Change in feeding positions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Restrictive clothing or other external compression</a:t>
            </a:r>
          </a:p>
        </p:txBody>
      </p:sp>
      <p:sp>
        <p:nvSpPr>
          <p:cNvPr id="10" name="Left Brace 9">
            <a:extLst>
              <a:ext uri="{FF2B5EF4-FFF2-40B4-BE49-F238E27FC236}">
                <a16:creationId xmlns:a16="http://schemas.microsoft.com/office/drawing/2014/main" id="{70A76885-A6CA-A39B-2742-51DEEF67700B}"/>
              </a:ext>
            </a:extLst>
          </p:cNvPr>
          <p:cNvSpPr/>
          <p:nvPr/>
        </p:nvSpPr>
        <p:spPr>
          <a:xfrm rot="10800000" flipH="1">
            <a:off x="6096000" y="1133061"/>
            <a:ext cx="430960" cy="3995530"/>
          </a:xfrm>
          <a:prstGeom prst="leftBrace">
            <a:avLst>
              <a:gd name="adj1" fmla="val 8333"/>
              <a:gd name="adj2" fmla="val 47015"/>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val 10">
            <a:extLst>
              <a:ext uri="{FF2B5EF4-FFF2-40B4-BE49-F238E27FC236}">
                <a16:creationId xmlns:a16="http://schemas.microsoft.com/office/drawing/2014/main" id="{CEB10F62-02BF-1685-5538-DDA38A24F88D}"/>
              </a:ext>
            </a:extLst>
          </p:cNvPr>
          <p:cNvSpPr/>
          <p:nvPr/>
        </p:nvSpPr>
        <p:spPr>
          <a:xfrm>
            <a:off x="266401" y="1002482"/>
            <a:ext cx="5118808" cy="52903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All situations are associated with insufficient milk removal=&gt; alveolar distension=&gt; fluid moving from alveoli to surround regions in the breast</a:t>
            </a:r>
          </a:p>
        </p:txBody>
      </p:sp>
    </p:spTree>
    <p:extLst>
      <p:ext uri="{BB962C8B-B14F-4D97-AF65-F5344CB8AC3E}">
        <p14:creationId xmlns:p14="http://schemas.microsoft.com/office/powerpoint/2010/main" val="53044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33529"/>
            <a:ext cx="8229600" cy="1143000"/>
          </a:xfrm>
        </p:spPr>
        <p:txBody>
          <a:bodyPr/>
          <a:lstStyle/>
          <a:p>
            <a:r>
              <a:rPr lang="en-US" dirty="0"/>
              <a:t>Symptoms of Clogged Ducts</a:t>
            </a:r>
          </a:p>
        </p:txBody>
      </p:sp>
      <p:sp>
        <p:nvSpPr>
          <p:cNvPr id="3" name="Content Placeholder 2"/>
          <p:cNvSpPr>
            <a:spLocks noGrp="1"/>
          </p:cNvSpPr>
          <p:nvPr>
            <p:ph idx="1"/>
          </p:nvPr>
        </p:nvSpPr>
        <p:spPr>
          <a:xfrm>
            <a:off x="6248400" y="1128378"/>
            <a:ext cx="4584232" cy="4984750"/>
          </a:xfrm>
        </p:spPr>
        <p:txBody>
          <a:bodyPr>
            <a:normAutofit/>
          </a:bodyPr>
          <a:lstStyle/>
          <a:p>
            <a:pPr lvl="1"/>
            <a:r>
              <a:rPr lang="en-US" dirty="0"/>
              <a:t>Tender localized area of fullness</a:t>
            </a:r>
          </a:p>
          <a:p>
            <a:pPr lvl="1"/>
            <a:r>
              <a:rPr lang="en-US" dirty="0"/>
              <a:t>Pain radiates to/from the nipple during nursing</a:t>
            </a:r>
          </a:p>
          <a:p>
            <a:pPr lvl="1"/>
            <a:r>
              <a:rPr lang="en-US" dirty="0"/>
              <a:t>No/minimal breast redness, no fever</a:t>
            </a:r>
          </a:p>
          <a:p>
            <a:pPr lvl="1"/>
            <a:r>
              <a:rPr lang="en-US" dirty="0"/>
              <a:t>Drop in milk production because the breast does not completely empty</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37</a:t>
            </a:fld>
            <a:endParaRPr lang="en-US">
              <a:solidFill>
                <a:prstClr val="black">
                  <a:tint val="75000"/>
                </a:prstClr>
              </a:solidFill>
            </a:endParaRPr>
          </a:p>
        </p:txBody>
      </p:sp>
      <p:pic>
        <p:nvPicPr>
          <p:cNvPr id="15" name="Picture 14">
            <a:extLst>
              <a:ext uri="{FF2B5EF4-FFF2-40B4-BE49-F238E27FC236}">
                <a16:creationId xmlns:a16="http://schemas.microsoft.com/office/drawing/2014/main" id="{538F7DFB-42EF-D2D0-FEFB-9F952FDC5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9636" y="838200"/>
            <a:ext cx="4000500" cy="5334000"/>
          </a:xfrm>
          <a:prstGeom prst="rect">
            <a:avLst/>
          </a:prstGeom>
        </p:spPr>
      </p:pic>
    </p:spTree>
    <p:extLst>
      <p:ext uri="{BB962C8B-B14F-4D97-AF65-F5344CB8AC3E}">
        <p14:creationId xmlns:p14="http://schemas.microsoft.com/office/powerpoint/2010/main" val="4057462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4495800" cy="487362"/>
          </a:xfrm>
        </p:spPr>
        <p:txBody>
          <a:bodyPr>
            <a:normAutofit fontScale="90000"/>
          </a:bodyPr>
          <a:lstStyle/>
          <a:p>
            <a:r>
              <a:rPr lang="en-US" dirty="0"/>
              <a:t>Treatment of Clogged Ducts</a:t>
            </a:r>
          </a:p>
        </p:txBody>
      </p:sp>
      <p:sp>
        <p:nvSpPr>
          <p:cNvPr id="3" name="Content Placeholder 2"/>
          <p:cNvSpPr>
            <a:spLocks noGrp="1"/>
          </p:cNvSpPr>
          <p:nvPr>
            <p:ph idx="1"/>
          </p:nvPr>
        </p:nvSpPr>
        <p:spPr>
          <a:xfrm>
            <a:off x="457200" y="1248538"/>
            <a:ext cx="5562600" cy="5135562"/>
          </a:xfrm>
        </p:spPr>
        <p:txBody>
          <a:bodyPr>
            <a:normAutofit fontScale="92500" lnSpcReduction="10000"/>
          </a:bodyPr>
          <a:lstStyle/>
          <a:p>
            <a:pPr lvl="1"/>
            <a:r>
              <a:rPr lang="en-US" dirty="0"/>
              <a:t>Remain with normal routine of  nursing/pumping</a:t>
            </a:r>
          </a:p>
          <a:p>
            <a:pPr lvl="2"/>
            <a:r>
              <a:rPr lang="en-US" dirty="0"/>
              <a:t>Do NOT increase demand</a:t>
            </a:r>
          </a:p>
          <a:p>
            <a:pPr lvl="1"/>
            <a:r>
              <a:rPr lang="en-US" dirty="0"/>
              <a:t>Ice for swelling and comfort</a:t>
            </a:r>
          </a:p>
          <a:p>
            <a:pPr lvl="1"/>
            <a:r>
              <a:rPr lang="en-US" dirty="0"/>
              <a:t>No aggressive massage, just light lymphatic massage</a:t>
            </a:r>
          </a:p>
          <a:p>
            <a:pPr lvl="1"/>
            <a:r>
              <a:rPr lang="en-US" dirty="0"/>
              <a:t>Vary nursing positions</a:t>
            </a:r>
          </a:p>
          <a:p>
            <a:pPr lvl="1"/>
            <a:r>
              <a:rPr lang="en-US" dirty="0"/>
              <a:t>If the swollen region does not resolve in 48 hours, needs a visit</a:t>
            </a:r>
          </a:p>
          <a:p>
            <a:pPr lvl="1"/>
            <a:r>
              <a:rPr lang="en-US" dirty="0"/>
              <a:t>Lecithin 1200mg 2-4 a day for prevention may help (no evidence)</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38</a:t>
            </a:fld>
            <a:endParaRPr lang="en-US">
              <a:solidFill>
                <a:prstClr val="black">
                  <a:tint val="75000"/>
                </a:prstClr>
              </a:solidFill>
              <a:latin typeface="Calibri"/>
            </a:endParaRPr>
          </a:p>
        </p:txBody>
      </p:sp>
      <p:pic>
        <p:nvPicPr>
          <p:cNvPr id="2050" name="Picture 2" descr="C:\Anne\Images\USBC Images\happymo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6" y="0"/>
            <a:ext cx="4562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781801" y="6553200"/>
            <a:ext cx="3637855" cy="369332"/>
          </a:xfrm>
          <a:prstGeom prst="rect">
            <a:avLst/>
          </a:prstGeom>
          <a:noFill/>
        </p:spPr>
        <p:txBody>
          <a:bodyPr wrap="none" rtlCol="0">
            <a:spAutoFit/>
          </a:bodyPr>
          <a:lstStyle/>
          <a:p>
            <a:pPr>
              <a:defRPr/>
            </a:pPr>
            <a:r>
              <a:rPr lang="en-US" dirty="0">
                <a:solidFill>
                  <a:prstClr val="white"/>
                </a:solidFill>
                <a:latin typeface="Calibri"/>
              </a:rPr>
              <a:t>Source: US Breastfeeding Committee</a:t>
            </a:r>
          </a:p>
        </p:txBody>
      </p:sp>
    </p:spTree>
    <p:extLst>
      <p:ext uri="{BB962C8B-B14F-4D97-AF65-F5344CB8AC3E}">
        <p14:creationId xmlns:p14="http://schemas.microsoft.com/office/powerpoint/2010/main" val="3574502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
        <p:cNvGrpSpPr/>
        <p:nvPr/>
      </p:nvGrpSpPr>
      <p:grpSpPr>
        <a:xfrm>
          <a:off x="0" y="0"/>
          <a:ext cx="0" cy="0"/>
          <a:chOff x="0" y="0"/>
          <a:chExt cx="0" cy="0"/>
        </a:xfrm>
      </p:grpSpPr>
      <p:sp>
        <p:nvSpPr>
          <p:cNvPr id="2" name="TextBox 1"/>
          <p:cNvSpPr txBox="1"/>
          <p:nvPr/>
        </p:nvSpPr>
        <p:spPr>
          <a:xfrm>
            <a:off x="1646904" y="152401"/>
            <a:ext cx="3855543" cy="830997"/>
          </a:xfrm>
          <a:prstGeom prst="rect">
            <a:avLst/>
          </a:prstGeom>
          <a:noFill/>
        </p:spPr>
        <p:txBody>
          <a:bodyPr wrap="none" rtlCol="0">
            <a:spAutoFit/>
          </a:bodyPr>
          <a:lstStyle/>
          <a:p>
            <a:pPr fontAlgn="base">
              <a:spcBef>
                <a:spcPct val="0"/>
              </a:spcBef>
              <a:spcAft>
                <a:spcPct val="0"/>
              </a:spcAft>
            </a:pPr>
            <a:r>
              <a:rPr lang="en-US" sz="4800" b="1" dirty="0">
                <a:solidFill>
                  <a:prstClr val="white"/>
                </a:solidFill>
                <a:latin typeface="Calibri" panose="020F0502020204030204" pitchFamily="34" charset="0"/>
                <a:cs typeface="Calibri" panose="020F0502020204030204" pitchFamily="34" charset="0"/>
              </a:rPr>
              <a:t>Acute Mastitis</a:t>
            </a:r>
          </a:p>
        </p:txBody>
      </p:sp>
      <p:sp>
        <p:nvSpPr>
          <p:cNvPr id="3" name="TextBox 2"/>
          <p:cNvSpPr txBox="1"/>
          <p:nvPr/>
        </p:nvSpPr>
        <p:spPr>
          <a:xfrm>
            <a:off x="1828800" y="4419600"/>
            <a:ext cx="4419600" cy="2308324"/>
          </a:xfrm>
          <a:prstGeom prst="rect">
            <a:avLst/>
          </a:prstGeom>
          <a:noFill/>
        </p:spPr>
        <p:txBody>
          <a:bodyPr wrap="square" rtlCol="0">
            <a:spAutoFit/>
          </a:bodyPr>
          <a:lstStyle/>
          <a:p>
            <a:pPr fontAlgn="base">
              <a:spcBef>
                <a:spcPct val="0"/>
              </a:spcBef>
              <a:spcAft>
                <a:spcPct val="0"/>
              </a:spcAft>
            </a:pPr>
            <a:r>
              <a:rPr lang="en-US" sz="3600" b="1" dirty="0">
                <a:solidFill>
                  <a:prstClr val="white"/>
                </a:solidFill>
                <a:latin typeface="Calibri" panose="020F0502020204030204" pitchFamily="34" charset="0"/>
                <a:cs typeface="Calibri" panose="020F0502020204030204" pitchFamily="34" charset="0"/>
              </a:rPr>
              <a:t>‘Flu’ in the lactating individual is mastitis until proven otherwise!</a:t>
            </a:r>
          </a:p>
        </p:txBody>
      </p:sp>
      <p:sp>
        <p:nvSpPr>
          <p:cNvPr id="4" name="Slide Number Placeholder 3"/>
          <p:cNvSpPr>
            <a:spLocks noGrp="1"/>
          </p:cNvSpPr>
          <p:nvPr>
            <p:ph type="sldNum" sz="quarter" idx="12"/>
          </p:nvPr>
        </p:nvSpPr>
        <p:spPr/>
        <p:txBody>
          <a:bodyPr/>
          <a:lstStyle/>
          <a:p>
            <a:pPr>
              <a:defRPr/>
            </a:pPr>
            <a:fld id="{27A6660A-1BCE-4C32-9AF9-9167E9C4C8D9}" type="slidenum">
              <a:rPr lang="en-US" smtClean="0">
                <a:solidFill>
                  <a:prstClr val="black">
                    <a:tint val="75000"/>
                  </a:prstClr>
                </a:solidFill>
              </a:rPr>
              <a:pPr>
                <a:defRPr/>
              </a:pPr>
              <a:t>39</a:t>
            </a:fld>
            <a:endParaRPr lang="en-US">
              <a:solidFill>
                <a:prstClr val="black">
                  <a:tint val="75000"/>
                </a:prstClr>
              </a:solidFill>
            </a:endParaRPr>
          </a:p>
        </p:txBody>
      </p:sp>
    </p:spTree>
    <p:extLst>
      <p:ext uri="{BB962C8B-B14F-4D97-AF65-F5344CB8AC3E}">
        <p14:creationId xmlns:p14="http://schemas.microsoft.com/office/powerpoint/2010/main" val="178992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828800" y="413900"/>
            <a:ext cx="8153400" cy="639762"/>
          </a:xfrm>
        </p:spPr>
        <p:txBody>
          <a:bodyPr>
            <a:normAutofit fontScale="90000"/>
          </a:bodyPr>
          <a:lstStyle/>
          <a:p>
            <a:pPr eaLnBrk="1" hangingPunct="1"/>
            <a:r>
              <a:rPr lang="en-US" u="none" dirty="0"/>
              <a:t>Acute Mastitis Symptoms</a:t>
            </a:r>
          </a:p>
        </p:txBody>
      </p:sp>
      <p:sp>
        <p:nvSpPr>
          <p:cNvPr id="60419" name="Rectangle 3"/>
          <p:cNvSpPr>
            <a:spLocks noGrp="1" noChangeArrowheads="1"/>
          </p:cNvSpPr>
          <p:nvPr>
            <p:ph idx="1"/>
          </p:nvPr>
        </p:nvSpPr>
        <p:spPr>
          <a:xfrm>
            <a:off x="457200" y="1524000"/>
            <a:ext cx="4876800" cy="4343401"/>
          </a:xfrm>
          <a:ln>
            <a:noFill/>
          </a:ln>
        </p:spPr>
        <p:txBody>
          <a:bodyPr>
            <a:normAutofit fontScale="92500" lnSpcReduction="10000"/>
          </a:bodyPr>
          <a:lstStyle/>
          <a:p>
            <a:pPr eaLnBrk="1" hangingPunct="1"/>
            <a:r>
              <a:rPr lang="en-US" dirty="0"/>
              <a:t>Flu symptoms</a:t>
            </a:r>
          </a:p>
          <a:p>
            <a:pPr eaLnBrk="1" hangingPunct="1"/>
            <a:r>
              <a:rPr lang="en-US" dirty="0"/>
              <a:t>Breast pinkness- early stage</a:t>
            </a:r>
          </a:p>
          <a:p>
            <a:pPr lvl="1"/>
            <a:r>
              <a:rPr lang="en-US" dirty="0"/>
              <a:t>Harder to identify on darker skin</a:t>
            </a:r>
          </a:p>
          <a:p>
            <a:pPr eaLnBrk="1" hangingPunct="1"/>
            <a:r>
              <a:rPr lang="en-US" dirty="0"/>
              <a:t>Breast swelling and redness later</a:t>
            </a:r>
          </a:p>
          <a:p>
            <a:pPr eaLnBrk="1" hangingPunct="1"/>
            <a:r>
              <a:rPr lang="en-US" dirty="0"/>
              <a:t>Possible nipple sores</a:t>
            </a:r>
          </a:p>
          <a:p>
            <a:pPr eaLnBrk="1" hangingPunct="1"/>
            <a:r>
              <a:rPr lang="en-US" dirty="0"/>
              <a:t>Often preceded by clogged ducts</a:t>
            </a: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40</a:t>
            </a:fld>
            <a:endParaRPr lang="en-US">
              <a:solidFill>
                <a:prstClr val="black">
                  <a:tint val="75000"/>
                </a:prstClr>
              </a:solidFill>
            </a:endParaRPr>
          </a:p>
        </p:txBody>
      </p:sp>
      <p:pic>
        <p:nvPicPr>
          <p:cNvPr id="4" name="Picture 3">
            <a:extLst>
              <a:ext uri="{FF2B5EF4-FFF2-40B4-BE49-F238E27FC236}">
                <a16:creationId xmlns:a16="http://schemas.microsoft.com/office/drawing/2014/main" id="{92ECACCF-FD38-45B2-AC3C-ABF843019F75}"/>
              </a:ext>
            </a:extLst>
          </p:cNvPr>
          <p:cNvPicPr>
            <a:picLocks noChangeAspect="1"/>
          </p:cNvPicPr>
          <p:nvPr/>
        </p:nvPicPr>
        <p:blipFill rotWithShape="1">
          <a:blip r:embed="rId3"/>
          <a:srcRect l="691" t="4937" r="8124" b="-2438"/>
          <a:stretch/>
        </p:blipFill>
        <p:spPr>
          <a:xfrm>
            <a:off x="5519468" y="1534063"/>
            <a:ext cx="5105401" cy="39243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6E9170-5615-4A45-BCC9-72D6FE1D8C7A}"/>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41</a:t>
            </a:fld>
            <a:endParaRPr lang="en-US">
              <a:solidFill>
                <a:prstClr val="black">
                  <a:tint val="75000"/>
                </a:prstClr>
              </a:solidFill>
            </a:endParaRPr>
          </a:p>
        </p:txBody>
      </p:sp>
      <p:sp>
        <p:nvSpPr>
          <p:cNvPr id="8" name="Title 7">
            <a:extLst>
              <a:ext uri="{FF2B5EF4-FFF2-40B4-BE49-F238E27FC236}">
                <a16:creationId xmlns:a16="http://schemas.microsoft.com/office/drawing/2014/main" id="{D077BBC8-CACD-48B2-AA97-24C41A2BCE57}"/>
              </a:ext>
            </a:extLst>
          </p:cNvPr>
          <p:cNvSpPr>
            <a:spLocks noGrp="1"/>
          </p:cNvSpPr>
          <p:nvPr>
            <p:ph type="ctrTitle"/>
          </p:nvPr>
        </p:nvSpPr>
        <p:spPr>
          <a:xfrm>
            <a:off x="2590800" y="4953000"/>
            <a:ext cx="8305800" cy="1066800"/>
          </a:xfrm>
        </p:spPr>
        <p:txBody>
          <a:bodyPr>
            <a:noAutofit/>
          </a:bodyPr>
          <a:lstStyle/>
          <a:p>
            <a:pPr algn="ctr"/>
            <a:r>
              <a:rPr lang="en-US" dirty="0"/>
              <a:t>What are Risk Factors for Mastitis?</a:t>
            </a:r>
          </a:p>
        </p:txBody>
      </p:sp>
    </p:spTree>
    <p:extLst>
      <p:ext uri="{BB962C8B-B14F-4D97-AF65-F5344CB8AC3E}">
        <p14:creationId xmlns:p14="http://schemas.microsoft.com/office/powerpoint/2010/main" val="1790536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308185" y="193869"/>
            <a:ext cx="5731415" cy="857250"/>
          </a:xfrm>
        </p:spPr>
        <p:txBody>
          <a:bodyPr>
            <a:noAutofit/>
          </a:bodyPr>
          <a:lstStyle/>
          <a:p>
            <a:pPr eaLnBrk="1" hangingPunct="1"/>
            <a:r>
              <a:rPr lang="en-US" sz="3200" b="1" dirty="0">
                <a:latin typeface="+mj-lt"/>
              </a:rPr>
              <a:t>Risk Factors for Mastitis</a:t>
            </a:r>
          </a:p>
        </p:txBody>
      </p:sp>
      <p:sp>
        <p:nvSpPr>
          <p:cNvPr id="63491" name="Rectangle 3"/>
          <p:cNvSpPr>
            <a:spLocks noGrp="1" noChangeArrowheads="1"/>
          </p:cNvSpPr>
          <p:nvPr>
            <p:ph idx="1"/>
          </p:nvPr>
        </p:nvSpPr>
        <p:spPr>
          <a:xfrm>
            <a:off x="6284842" y="1431236"/>
            <a:ext cx="5297558" cy="4316422"/>
          </a:xfrm>
        </p:spPr>
        <p:txBody>
          <a:bodyPr>
            <a:noAutofit/>
          </a:bodyPr>
          <a:lstStyle/>
          <a:p>
            <a:r>
              <a:rPr lang="en-US" dirty="0">
                <a:latin typeface="+mj-lt"/>
              </a:rPr>
              <a:t>The first 26 weeks postpartum</a:t>
            </a:r>
          </a:p>
          <a:p>
            <a:r>
              <a:rPr lang="en-US" dirty="0">
                <a:latin typeface="+mj-lt"/>
              </a:rPr>
              <a:t>Nipple wounds</a:t>
            </a:r>
          </a:p>
          <a:p>
            <a:r>
              <a:rPr lang="en-US" dirty="0">
                <a:latin typeface="+mj-lt"/>
              </a:rPr>
              <a:t>Staph aureus in milk or having a staph infection elsewhere such as cesarean incision</a:t>
            </a:r>
          </a:p>
          <a:p>
            <a:r>
              <a:rPr lang="en-US" dirty="0">
                <a:latin typeface="+mj-lt"/>
              </a:rPr>
              <a:t>High milk production and/or an imbalance of milk production relative to milk removal</a:t>
            </a:r>
          </a:p>
        </p:txBody>
      </p:sp>
      <p:pic>
        <p:nvPicPr>
          <p:cNvPr id="4098" name="Picture 2" descr="C:\Anne\Images\USBC Images\DSC_31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0"/>
            <a:ext cx="456530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19611" y="6538916"/>
            <a:ext cx="2775760" cy="300082"/>
          </a:xfrm>
          <a:prstGeom prst="rect">
            <a:avLst/>
          </a:prstGeom>
          <a:noFill/>
        </p:spPr>
        <p:txBody>
          <a:bodyPr wrap="none" rtlCol="0">
            <a:spAutoFit/>
          </a:bodyPr>
          <a:lstStyle/>
          <a:p>
            <a:pPr>
              <a:defRPr/>
            </a:pPr>
            <a:r>
              <a:rPr lang="en-US" sz="1350" dirty="0">
                <a:solidFill>
                  <a:prstClr val="white"/>
                </a:solidFill>
                <a:latin typeface="Calibri"/>
              </a:rPr>
              <a:t>Source: US Breastfeeding Committee</a:t>
            </a:r>
          </a:p>
        </p:txBody>
      </p:sp>
      <p:sp>
        <p:nvSpPr>
          <p:cNvPr id="2" name="TextBox 1">
            <a:extLst>
              <a:ext uri="{FF2B5EF4-FFF2-40B4-BE49-F238E27FC236}">
                <a16:creationId xmlns:a16="http://schemas.microsoft.com/office/drawing/2014/main" id="{6626C918-5FC5-4DA5-BB7E-5BDC8830FE0B}"/>
              </a:ext>
            </a:extLst>
          </p:cNvPr>
          <p:cNvSpPr txBox="1"/>
          <p:nvPr/>
        </p:nvSpPr>
        <p:spPr>
          <a:xfrm>
            <a:off x="6439560" y="6126879"/>
            <a:ext cx="5729132" cy="307777"/>
          </a:xfrm>
          <a:prstGeom prst="rect">
            <a:avLst/>
          </a:prstGeom>
          <a:noFill/>
        </p:spPr>
        <p:txBody>
          <a:bodyPr wrap="none" rtlCol="0">
            <a:spAutoFit/>
          </a:bodyPr>
          <a:lstStyle/>
          <a:p>
            <a:pPr>
              <a:defRPr/>
            </a:pPr>
            <a:r>
              <a:rPr lang="en-US" sz="1400" dirty="0">
                <a:solidFill>
                  <a:prstClr val="black"/>
                </a:solidFill>
                <a:latin typeface="Calibri"/>
              </a:rPr>
              <a:t>Wilson E, Wood SL JHL 2020 online; ABM Mastitis Protocol 2022, bfmed.org </a:t>
            </a:r>
          </a:p>
        </p:txBody>
      </p:sp>
    </p:spTree>
    <p:extLst>
      <p:ext uri="{BB962C8B-B14F-4D97-AF65-F5344CB8AC3E}">
        <p14:creationId xmlns:p14="http://schemas.microsoft.com/office/powerpoint/2010/main" val="2046899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43ABB-0F05-BFBD-8647-9178B510A01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C190E86-634A-E5C1-8998-BFDB7476ADC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6" name="Diagram 5">
            <a:extLst>
              <a:ext uri="{FF2B5EF4-FFF2-40B4-BE49-F238E27FC236}">
                <a16:creationId xmlns:a16="http://schemas.microsoft.com/office/drawing/2014/main" id="{4898C465-CDC0-9AD4-1BA7-A7302EB937B2}"/>
              </a:ext>
            </a:extLst>
          </p:cNvPr>
          <p:cNvGraphicFramePr/>
          <p:nvPr>
            <p:extLst>
              <p:ext uri="{D42A27DB-BD31-4B8C-83A1-F6EECF244321}">
                <p14:modId xmlns:p14="http://schemas.microsoft.com/office/powerpoint/2010/main" val="1938222858"/>
              </p:ext>
            </p:extLst>
          </p:nvPr>
        </p:nvGraphicFramePr>
        <p:xfrm>
          <a:off x="3810000" y="5334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3BC12EE3-B7BD-A142-E7DD-415F1C714DEB}"/>
              </a:ext>
            </a:extLst>
          </p:cNvPr>
          <p:cNvGrpSpPr/>
          <p:nvPr/>
        </p:nvGrpSpPr>
        <p:grpSpPr>
          <a:xfrm>
            <a:off x="152400" y="1371600"/>
            <a:ext cx="4419600" cy="4191000"/>
            <a:chOff x="152400" y="1371600"/>
            <a:chExt cx="4419600" cy="4191000"/>
          </a:xfrm>
        </p:grpSpPr>
        <p:sp>
          <p:nvSpPr>
            <p:cNvPr id="2" name="TextBox 1">
              <a:extLst>
                <a:ext uri="{FF2B5EF4-FFF2-40B4-BE49-F238E27FC236}">
                  <a16:creationId xmlns:a16="http://schemas.microsoft.com/office/drawing/2014/main" id="{AEBAA768-7558-D9AF-9959-0C6036B5BBAD}"/>
                </a:ext>
              </a:extLst>
            </p:cNvPr>
            <p:cNvSpPr txBox="1"/>
            <p:nvPr/>
          </p:nvSpPr>
          <p:spPr>
            <a:xfrm>
              <a:off x="571500" y="2057400"/>
              <a:ext cx="3581400" cy="3046988"/>
            </a:xfrm>
            <a:prstGeom prst="rect">
              <a:avLst/>
            </a:prstGeom>
            <a:noFill/>
          </p:spPr>
          <p:txBody>
            <a:bodyPr wrap="square" rtlCol="0">
              <a:spAutoFit/>
            </a:bodyPr>
            <a:lstStyle/>
            <a:p>
              <a:pPr algn="ctr"/>
              <a:r>
                <a:rPr lang="en-US" sz="3200" dirty="0">
                  <a:solidFill>
                    <a:schemeClr val="bg1"/>
                  </a:solidFill>
                </a:rPr>
                <a:t>Most mastitis is due to recent clogged ducts, so are not infectious. Antibiotics are often not needed</a:t>
              </a:r>
            </a:p>
          </p:txBody>
        </p:sp>
        <p:sp>
          <p:nvSpPr>
            <p:cNvPr id="4" name="Oval 3">
              <a:extLst>
                <a:ext uri="{FF2B5EF4-FFF2-40B4-BE49-F238E27FC236}">
                  <a16:creationId xmlns:a16="http://schemas.microsoft.com/office/drawing/2014/main" id="{A7426614-3455-E5BC-FCFF-DF8227E35B57}"/>
                </a:ext>
              </a:extLst>
            </p:cNvPr>
            <p:cNvSpPr/>
            <p:nvPr/>
          </p:nvSpPr>
          <p:spPr>
            <a:xfrm>
              <a:off x="152400" y="1371600"/>
              <a:ext cx="4419600" cy="4191000"/>
            </a:xfrm>
            <a:prstGeom prst="ellipse">
              <a:avLst/>
            </a:prstGeom>
            <a:noFill/>
            <a:ln w="444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9315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06D6-2233-BE60-0DE2-F987AA1ACF1D}"/>
              </a:ext>
            </a:extLst>
          </p:cNvPr>
          <p:cNvSpPr>
            <a:spLocks noGrp="1"/>
          </p:cNvSpPr>
          <p:nvPr>
            <p:ph type="title"/>
          </p:nvPr>
        </p:nvSpPr>
        <p:spPr/>
        <p:txBody>
          <a:bodyPr>
            <a:normAutofit/>
          </a:bodyPr>
          <a:lstStyle/>
          <a:p>
            <a:pPr algn="ctr"/>
            <a:r>
              <a:rPr lang="en-US" dirty="0">
                <a:solidFill>
                  <a:schemeClr val="bg1"/>
                </a:solidFill>
                <a:latin typeface="+mn-lt"/>
              </a:rPr>
              <a:t>Noninfectious vs Infectious Mastitis</a:t>
            </a:r>
            <a:br>
              <a:rPr lang="en-US" dirty="0">
                <a:solidFill>
                  <a:schemeClr val="bg1"/>
                </a:solidFill>
                <a:latin typeface="+mn-lt"/>
              </a:rPr>
            </a:br>
            <a:r>
              <a:rPr lang="en-US" dirty="0">
                <a:solidFill>
                  <a:schemeClr val="bg1"/>
                </a:solidFill>
                <a:latin typeface="+mn-lt"/>
              </a:rPr>
              <a:t>Difficult to Determine Difference</a:t>
            </a:r>
          </a:p>
        </p:txBody>
      </p:sp>
      <p:sp>
        <p:nvSpPr>
          <p:cNvPr id="5" name="Text Placeholder 4">
            <a:extLst>
              <a:ext uri="{FF2B5EF4-FFF2-40B4-BE49-F238E27FC236}">
                <a16:creationId xmlns:a16="http://schemas.microsoft.com/office/drawing/2014/main" id="{2617A2CB-341B-B133-CE02-F962ABCCB8A3}"/>
              </a:ext>
            </a:extLst>
          </p:cNvPr>
          <p:cNvSpPr>
            <a:spLocks noGrp="1"/>
          </p:cNvSpPr>
          <p:nvPr>
            <p:ph type="body" idx="1"/>
          </p:nvPr>
        </p:nvSpPr>
        <p:spPr>
          <a:xfrm>
            <a:off x="310021" y="1754820"/>
            <a:ext cx="5157787" cy="823912"/>
          </a:xfrm>
        </p:spPr>
        <p:txBody>
          <a:bodyPr>
            <a:normAutofit/>
          </a:bodyPr>
          <a:lstStyle/>
          <a:p>
            <a:pPr algn="ctr"/>
            <a:r>
              <a:rPr lang="en-US" sz="3600" dirty="0">
                <a:solidFill>
                  <a:srgbClr val="00B050"/>
                </a:solidFill>
              </a:rPr>
              <a:t>Non-Infectious</a:t>
            </a:r>
          </a:p>
        </p:txBody>
      </p:sp>
      <p:sp>
        <p:nvSpPr>
          <p:cNvPr id="6" name="Content Placeholder 5">
            <a:extLst>
              <a:ext uri="{FF2B5EF4-FFF2-40B4-BE49-F238E27FC236}">
                <a16:creationId xmlns:a16="http://schemas.microsoft.com/office/drawing/2014/main" id="{E4201616-8B73-59DF-D0B4-CD50E132650F}"/>
              </a:ext>
            </a:extLst>
          </p:cNvPr>
          <p:cNvSpPr>
            <a:spLocks noGrp="1"/>
          </p:cNvSpPr>
          <p:nvPr>
            <p:ph sz="half" idx="2"/>
          </p:nvPr>
        </p:nvSpPr>
        <p:spPr>
          <a:xfrm>
            <a:off x="6977544" y="2423656"/>
            <a:ext cx="5157787" cy="3684588"/>
          </a:xfrm>
        </p:spPr>
        <p:txBody>
          <a:bodyPr>
            <a:normAutofit/>
          </a:bodyPr>
          <a:lstStyle/>
          <a:p>
            <a:r>
              <a:rPr lang="en-US" sz="2400" dirty="0">
                <a:solidFill>
                  <a:schemeClr val="accent2">
                    <a:lumMod val="40000"/>
                    <a:lumOff val="60000"/>
                  </a:schemeClr>
                </a:solidFill>
              </a:rPr>
              <a:t>High fever</a:t>
            </a:r>
          </a:p>
          <a:p>
            <a:r>
              <a:rPr lang="en-US" sz="2400" dirty="0">
                <a:solidFill>
                  <a:schemeClr val="accent2">
                    <a:lumMod val="40000"/>
                    <a:lumOff val="60000"/>
                  </a:schemeClr>
                </a:solidFill>
              </a:rPr>
              <a:t>Dizziness, nausea, weakness, headache and other systemic symptoms</a:t>
            </a:r>
          </a:p>
          <a:p>
            <a:r>
              <a:rPr lang="en-US" sz="2400" dirty="0">
                <a:solidFill>
                  <a:schemeClr val="accent2">
                    <a:lumMod val="40000"/>
                    <a:lumOff val="60000"/>
                  </a:schemeClr>
                </a:solidFill>
              </a:rPr>
              <a:t>Breast redness and warmth</a:t>
            </a:r>
          </a:p>
          <a:p>
            <a:r>
              <a:rPr lang="en-US" sz="2400" dirty="0">
                <a:solidFill>
                  <a:schemeClr val="accent2">
                    <a:lumMod val="40000"/>
                    <a:lumOff val="60000"/>
                  </a:schemeClr>
                </a:solidFill>
              </a:rPr>
              <a:t>Breast pain/tenderness</a:t>
            </a:r>
          </a:p>
          <a:p>
            <a:r>
              <a:rPr lang="en-US" sz="2400" dirty="0">
                <a:solidFill>
                  <a:schemeClr val="accent2">
                    <a:lumMod val="40000"/>
                    <a:lumOff val="60000"/>
                  </a:schemeClr>
                </a:solidFill>
              </a:rPr>
              <a:t>May worsen over 48 hours</a:t>
            </a:r>
          </a:p>
        </p:txBody>
      </p:sp>
      <p:sp>
        <p:nvSpPr>
          <p:cNvPr id="7" name="Text Placeholder 6">
            <a:extLst>
              <a:ext uri="{FF2B5EF4-FFF2-40B4-BE49-F238E27FC236}">
                <a16:creationId xmlns:a16="http://schemas.microsoft.com/office/drawing/2014/main" id="{E33DF514-D622-7F6A-4387-2079C9D5E5E3}"/>
              </a:ext>
            </a:extLst>
          </p:cNvPr>
          <p:cNvSpPr>
            <a:spLocks noGrp="1"/>
          </p:cNvSpPr>
          <p:nvPr>
            <p:ph type="body" sz="quarter" idx="3"/>
          </p:nvPr>
        </p:nvSpPr>
        <p:spPr>
          <a:xfrm>
            <a:off x="6724194" y="1690690"/>
            <a:ext cx="5183188" cy="823912"/>
          </a:xfrm>
        </p:spPr>
        <p:txBody>
          <a:bodyPr/>
          <a:lstStyle/>
          <a:p>
            <a:pPr algn="ctr"/>
            <a:r>
              <a:rPr lang="en-US" sz="3600" dirty="0">
                <a:solidFill>
                  <a:srgbClr val="FF0000"/>
                </a:solidFill>
              </a:rPr>
              <a:t>Infectious</a:t>
            </a:r>
            <a:endParaRPr lang="en-US" dirty="0">
              <a:solidFill>
                <a:srgbClr val="FF0000"/>
              </a:solidFill>
            </a:endParaRPr>
          </a:p>
        </p:txBody>
      </p:sp>
      <p:sp>
        <p:nvSpPr>
          <p:cNvPr id="8" name="Content Placeholder 7">
            <a:extLst>
              <a:ext uri="{FF2B5EF4-FFF2-40B4-BE49-F238E27FC236}">
                <a16:creationId xmlns:a16="http://schemas.microsoft.com/office/drawing/2014/main" id="{78CE41BC-0F9F-6D27-AE13-8B5D4677DE23}"/>
              </a:ext>
            </a:extLst>
          </p:cNvPr>
          <p:cNvSpPr>
            <a:spLocks noGrp="1"/>
          </p:cNvSpPr>
          <p:nvPr>
            <p:ph sz="quarter" idx="4"/>
          </p:nvPr>
        </p:nvSpPr>
        <p:spPr>
          <a:xfrm>
            <a:off x="297320" y="2642862"/>
            <a:ext cx="5183188" cy="3684588"/>
          </a:xfrm>
        </p:spPr>
        <p:txBody>
          <a:bodyPr>
            <a:normAutofit/>
          </a:bodyPr>
          <a:lstStyle/>
          <a:p>
            <a:r>
              <a:rPr lang="en-US" sz="2400" dirty="0">
                <a:solidFill>
                  <a:schemeClr val="accent6">
                    <a:lumMod val="60000"/>
                    <a:lumOff val="40000"/>
                  </a:schemeClr>
                </a:solidFill>
              </a:rPr>
              <a:t>No fever or possibly low grade</a:t>
            </a:r>
          </a:p>
          <a:p>
            <a:r>
              <a:rPr lang="en-US" sz="2400" dirty="0">
                <a:solidFill>
                  <a:schemeClr val="accent6">
                    <a:lumMod val="60000"/>
                    <a:lumOff val="40000"/>
                  </a:schemeClr>
                </a:solidFill>
              </a:rPr>
              <a:t>Systemically feels OK</a:t>
            </a:r>
          </a:p>
          <a:p>
            <a:r>
              <a:rPr lang="en-US" sz="2400" dirty="0">
                <a:solidFill>
                  <a:schemeClr val="accent6">
                    <a:lumMod val="60000"/>
                    <a:lumOff val="40000"/>
                  </a:schemeClr>
                </a:solidFill>
              </a:rPr>
              <a:t>Mild or no breast redness</a:t>
            </a:r>
          </a:p>
          <a:p>
            <a:r>
              <a:rPr lang="en-US" sz="2400" dirty="0">
                <a:solidFill>
                  <a:schemeClr val="accent6">
                    <a:lumMod val="60000"/>
                    <a:lumOff val="40000"/>
                  </a:schemeClr>
                </a:solidFill>
              </a:rPr>
              <a:t>Breast pain/tenderness</a:t>
            </a:r>
          </a:p>
          <a:p>
            <a:r>
              <a:rPr lang="en-US" sz="2400" dirty="0">
                <a:solidFill>
                  <a:schemeClr val="accent6">
                    <a:lumMod val="60000"/>
                    <a:lumOff val="40000"/>
                  </a:schemeClr>
                </a:solidFill>
              </a:rPr>
              <a:t>Typically improves in 48 hours</a:t>
            </a:r>
          </a:p>
          <a:p>
            <a:endParaRPr lang="en-US" sz="2400" dirty="0"/>
          </a:p>
        </p:txBody>
      </p:sp>
      <p:sp>
        <p:nvSpPr>
          <p:cNvPr id="3" name="Arrow: Right 2">
            <a:extLst>
              <a:ext uri="{FF2B5EF4-FFF2-40B4-BE49-F238E27FC236}">
                <a16:creationId xmlns:a16="http://schemas.microsoft.com/office/drawing/2014/main" id="{48EE7B78-DCE3-3C0D-9F42-4424255DEACF}"/>
              </a:ext>
            </a:extLst>
          </p:cNvPr>
          <p:cNvSpPr/>
          <p:nvPr/>
        </p:nvSpPr>
        <p:spPr>
          <a:xfrm>
            <a:off x="4784943" y="3250504"/>
            <a:ext cx="1716066" cy="770350"/>
          </a:xfrm>
          <a:prstGeom prst="rightArrow">
            <a:avLst/>
          </a:prstGeom>
          <a:gradFill>
            <a:gsLst>
              <a:gs pos="30000">
                <a:srgbClr val="92D050"/>
              </a:gs>
              <a:gs pos="71000">
                <a:schemeClr val="accent2">
                  <a:lumMod val="75000"/>
                </a:schemeClr>
              </a:gs>
              <a:gs pos="100000">
                <a:schemeClr val="accent2">
                  <a:lumMod val="50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575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676400" y="228600"/>
            <a:ext cx="3810000" cy="1143000"/>
          </a:xfrm>
        </p:spPr>
        <p:txBody>
          <a:bodyPr>
            <a:normAutofit fontScale="90000"/>
          </a:bodyPr>
          <a:lstStyle/>
          <a:p>
            <a:pPr eaLnBrk="1" hangingPunct="1"/>
            <a:r>
              <a:rPr lang="en-US" u="none" dirty="0"/>
              <a:t>Mastitis Treatment</a:t>
            </a:r>
          </a:p>
        </p:txBody>
      </p:sp>
      <p:sp>
        <p:nvSpPr>
          <p:cNvPr id="65539" name="Rectangle 3"/>
          <p:cNvSpPr>
            <a:spLocks noGrp="1" noChangeArrowheads="1"/>
          </p:cNvSpPr>
          <p:nvPr>
            <p:ph idx="1"/>
          </p:nvPr>
        </p:nvSpPr>
        <p:spPr>
          <a:xfrm>
            <a:off x="0" y="1508336"/>
            <a:ext cx="6524396" cy="4572000"/>
          </a:xfrm>
        </p:spPr>
        <p:txBody>
          <a:bodyPr>
            <a:normAutofit/>
          </a:bodyPr>
          <a:lstStyle/>
          <a:p>
            <a:pPr eaLnBrk="1" hangingPunct="1">
              <a:lnSpc>
                <a:spcPct val="90000"/>
              </a:lnSpc>
            </a:pPr>
            <a:r>
              <a:rPr lang="en-US" sz="2800" dirty="0"/>
              <a:t>Determine if due to overproduction or over-fullness</a:t>
            </a:r>
            <a:endParaRPr lang="en-US" sz="2400" dirty="0"/>
          </a:p>
          <a:p>
            <a:pPr eaLnBrk="1" hangingPunct="1">
              <a:lnSpc>
                <a:spcPct val="90000"/>
              </a:lnSpc>
            </a:pPr>
            <a:r>
              <a:rPr lang="en-US" sz="2800" dirty="0"/>
              <a:t>Rest</a:t>
            </a:r>
          </a:p>
          <a:p>
            <a:pPr eaLnBrk="1" hangingPunct="1">
              <a:lnSpc>
                <a:spcPct val="90000"/>
              </a:lnSpc>
            </a:pPr>
            <a:r>
              <a:rPr lang="en-US" sz="2800" dirty="0"/>
              <a:t>Cool compresses to reduce swelling</a:t>
            </a:r>
          </a:p>
          <a:p>
            <a:pPr eaLnBrk="1" hangingPunct="1">
              <a:lnSpc>
                <a:spcPct val="90000"/>
              </a:lnSpc>
            </a:pPr>
            <a:r>
              <a:rPr lang="en-US" sz="2800" dirty="0"/>
              <a:t>Stay on a regular nursing or pumping schedule (do not over-pump)</a:t>
            </a:r>
          </a:p>
          <a:p>
            <a:pPr>
              <a:lnSpc>
                <a:spcPct val="90000"/>
              </a:lnSpc>
            </a:pPr>
            <a:r>
              <a:rPr lang="en-US" sz="2800" dirty="0"/>
              <a:t>Anti-inflammatories- ibuprofen as needed for pain, fever.</a:t>
            </a:r>
          </a:p>
          <a:p>
            <a:pPr eaLnBrk="1" hangingPunct="1">
              <a:lnSpc>
                <a:spcPct val="90000"/>
              </a:lnSpc>
            </a:pPr>
            <a:r>
              <a:rPr lang="en-US" sz="2800" dirty="0"/>
              <a:t>Antibiotics if ill, or not improving in 24 hours</a:t>
            </a:r>
            <a:endParaRPr lang="en-US" sz="2400" dirty="0"/>
          </a:p>
          <a:p>
            <a:pPr eaLnBrk="1" hangingPunct="1">
              <a:lnSpc>
                <a:spcPct val="90000"/>
              </a:lnSpc>
            </a:pPr>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45</a:t>
            </a:fld>
            <a:endParaRPr lang="en-US">
              <a:solidFill>
                <a:prstClr val="black">
                  <a:tint val="75000"/>
                </a:prstClr>
              </a:solidFill>
            </a:endParaRPr>
          </a:p>
        </p:txBody>
      </p:sp>
      <p:pic>
        <p:nvPicPr>
          <p:cNvPr id="5" name="Picture 2" descr="C:\Anne\Images\Nipple lesions\herpes lesions\HerpesMastitis_0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48" t="191" r="38448" b="-1"/>
          <a:stretch/>
        </p:blipFill>
        <p:spPr bwMode="auto">
          <a:xfrm>
            <a:off x="6524396" y="286599"/>
            <a:ext cx="4716419" cy="55046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DE13-707D-1E10-3D84-1566C0B4B4DE}"/>
              </a:ext>
            </a:extLst>
          </p:cNvPr>
          <p:cNvSpPr>
            <a:spLocks noGrp="1"/>
          </p:cNvSpPr>
          <p:nvPr>
            <p:ph type="title"/>
          </p:nvPr>
        </p:nvSpPr>
        <p:spPr>
          <a:xfrm>
            <a:off x="609600" y="274638"/>
            <a:ext cx="10972800" cy="868362"/>
          </a:xfrm>
        </p:spPr>
        <p:txBody>
          <a:bodyPr anchor="ctr">
            <a:normAutofit/>
          </a:bodyPr>
          <a:lstStyle/>
          <a:p>
            <a:r>
              <a:rPr lang="en-US" dirty="0">
                <a:solidFill>
                  <a:schemeClr val="bg1"/>
                </a:solidFill>
              </a:rPr>
              <a:t>What NOT to do for mastitis!</a:t>
            </a:r>
          </a:p>
        </p:txBody>
      </p:sp>
      <p:sp>
        <p:nvSpPr>
          <p:cNvPr id="4" name="TextBox 3">
            <a:extLst>
              <a:ext uri="{FF2B5EF4-FFF2-40B4-BE49-F238E27FC236}">
                <a16:creationId xmlns:a16="http://schemas.microsoft.com/office/drawing/2014/main" id="{ED4EB833-C5F1-EF24-732A-956DA05B4900}"/>
              </a:ext>
            </a:extLst>
          </p:cNvPr>
          <p:cNvSpPr txBox="1"/>
          <p:nvPr/>
        </p:nvSpPr>
        <p:spPr>
          <a:xfrm>
            <a:off x="381000" y="1574802"/>
            <a:ext cx="7772400" cy="4525963"/>
          </a:xfrm>
          <a:prstGeom prst="rect">
            <a:avLst/>
          </a:prstGeom>
        </p:spPr>
        <p:txBody>
          <a:bodyPr vert="horz" lIns="91440" tIns="45720" rIns="91440" bIns="45720" rtlCol="0">
            <a:normAutofit/>
          </a:bodyPr>
          <a:lstStyle/>
          <a:p>
            <a:pPr marL="342900" indent="-342900">
              <a:lnSpc>
                <a:spcPct val="90000"/>
              </a:lnSpc>
              <a:spcBef>
                <a:spcPct val="20000"/>
              </a:spcBef>
              <a:buFont typeface="Arial" pitchFamily="34" charset="0"/>
              <a:buChar char="•"/>
            </a:pPr>
            <a:r>
              <a:rPr lang="en-US" sz="3000" kern="1200" dirty="0">
                <a:solidFill>
                  <a:schemeClr val="bg1"/>
                </a:solidFill>
              </a:rPr>
              <a:t>Avoid deep massage or vibration- this damages tissue, creating abscesses and larger areas of inflammation</a:t>
            </a:r>
          </a:p>
          <a:p>
            <a:pPr marL="342900" indent="-342900">
              <a:lnSpc>
                <a:spcPct val="90000"/>
              </a:lnSpc>
              <a:spcBef>
                <a:spcPct val="20000"/>
              </a:spcBef>
              <a:buFont typeface="Arial" pitchFamily="34" charset="0"/>
              <a:buChar char="•"/>
            </a:pPr>
            <a:r>
              <a:rPr lang="en-US" sz="3000" kern="1200" dirty="0">
                <a:solidFill>
                  <a:schemeClr val="bg1"/>
                </a:solidFill>
              </a:rPr>
              <a:t>Avoid increasing frequency of nursing or pumping- more milk production will worsen swelling</a:t>
            </a:r>
          </a:p>
        </p:txBody>
      </p:sp>
      <p:sp>
        <p:nvSpPr>
          <p:cNvPr id="3" name="Slide Number Placeholder 2">
            <a:extLst>
              <a:ext uri="{FF2B5EF4-FFF2-40B4-BE49-F238E27FC236}">
                <a16:creationId xmlns:a16="http://schemas.microsoft.com/office/drawing/2014/main" id="{63A3DD6E-3D4B-4B13-9FFD-429441A15D45}"/>
              </a:ext>
            </a:extLst>
          </p:cNvPr>
          <p:cNvSpPr>
            <a:spLocks noGrp="1"/>
          </p:cNvSpPr>
          <p:nvPr>
            <p:ph type="sldNum" sz="quarter" idx="12"/>
          </p:nvPr>
        </p:nvSpPr>
        <p:spPr>
          <a:xfrm>
            <a:off x="8737600" y="6356351"/>
            <a:ext cx="2844800" cy="365125"/>
          </a:xfrm>
        </p:spPr>
        <p:txBody>
          <a:bodyPr vert="horz" lIns="91440" tIns="45720" rIns="91440" bIns="45720" rtlCol="0" anchor="ctr">
            <a:normAutofit/>
          </a:bodyPr>
          <a:lstStyle/>
          <a:p>
            <a:pPr>
              <a:spcAft>
                <a:spcPts val="600"/>
              </a:spcAft>
            </a:pPr>
            <a:fld id="{B6F15528-21DE-4FAA-801E-634DDDAF4B2B}" type="slidenum">
              <a:rPr lang="en-US" smtClean="0">
                <a:solidFill>
                  <a:prstClr val="black">
                    <a:tint val="75000"/>
                  </a:prstClr>
                </a:solidFill>
              </a:rPr>
              <a:pPr>
                <a:spcAft>
                  <a:spcPts val="600"/>
                </a:spcAft>
              </a:pPr>
              <a:t>46</a:t>
            </a:fld>
            <a:endParaRPr lang="en-US">
              <a:solidFill>
                <a:prstClr val="black">
                  <a:tint val="75000"/>
                </a:prstClr>
              </a:solidFill>
            </a:endParaRPr>
          </a:p>
        </p:txBody>
      </p:sp>
      <p:pic>
        <p:nvPicPr>
          <p:cNvPr id="9" name="Graphic 8">
            <a:extLst>
              <a:ext uri="{FF2B5EF4-FFF2-40B4-BE49-F238E27FC236}">
                <a16:creationId xmlns:a16="http://schemas.microsoft.com/office/drawing/2014/main" id="{963C2AEA-28FC-BAD5-6F29-DF15625665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66037" y="1574802"/>
            <a:ext cx="4525963" cy="4525963"/>
          </a:xfrm>
          <a:prstGeom prst="rect">
            <a:avLst/>
          </a:prstGeom>
        </p:spPr>
      </p:pic>
    </p:spTree>
    <p:extLst>
      <p:ext uri="{BB962C8B-B14F-4D97-AF65-F5344CB8AC3E}">
        <p14:creationId xmlns:p14="http://schemas.microsoft.com/office/powerpoint/2010/main" val="3220106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09733" y="16933"/>
            <a:ext cx="5257800" cy="1143000"/>
          </a:xfrm>
        </p:spPr>
        <p:txBody>
          <a:bodyPr>
            <a:noAutofit/>
          </a:bodyPr>
          <a:lstStyle/>
          <a:p>
            <a:pPr eaLnBrk="1" hangingPunct="1">
              <a:defRPr/>
            </a:pPr>
            <a:r>
              <a:rPr lang="en-US" sz="3600" dirty="0"/>
              <a:t>Abscesses during Lactation</a:t>
            </a:r>
          </a:p>
        </p:txBody>
      </p:sp>
      <p:sp>
        <p:nvSpPr>
          <p:cNvPr id="3" name="Content Placeholder 2"/>
          <p:cNvSpPr>
            <a:spLocks noGrp="1"/>
          </p:cNvSpPr>
          <p:nvPr>
            <p:ph idx="1"/>
          </p:nvPr>
        </p:nvSpPr>
        <p:spPr>
          <a:xfrm>
            <a:off x="6096000" y="1523999"/>
            <a:ext cx="5486400" cy="4600117"/>
          </a:xfrm>
        </p:spPr>
        <p:txBody>
          <a:bodyPr>
            <a:normAutofit/>
          </a:bodyPr>
          <a:lstStyle/>
          <a:p>
            <a:pPr>
              <a:defRPr/>
            </a:pPr>
            <a:r>
              <a:rPr lang="en-US" sz="2400" dirty="0"/>
              <a:t>Isolated regions of infected fluid in the breast</a:t>
            </a:r>
          </a:p>
          <a:p>
            <a:pPr>
              <a:defRPr/>
            </a:pPr>
            <a:r>
              <a:rPr lang="en-US" sz="2400" dirty="0"/>
              <a:t>Often arise from deep massage/vibration in the setting of clogged ducts.</a:t>
            </a:r>
          </a:p>
          <a:p>
            <a:pPr>
              <a:defRPr/>
            </a:pPr>
            <a:r>
              <a:rPr lang="en-US" sz="2400" dirty="0"/>
              <a:t>Require drainage</a:t>
            </a:r>
          </a:p>
          <a:p>
            <a:pPr eaLnBrk="1" hangingPunct="1">
              <a:defRPr/>
            </a:pPr>
            <a:r>
              <a:rPr lang="en-US" sz="2400" dirty="0"/>
              <a:t>Continue antibiotics, rely on culture results</a:t>
            </a:r>
          </a:p>
          <a:p>
            <a:pPr eaLnBrk="1" hangingPunct="1">
              <a:defRPr/>
            </a:pPr>
            <a:r>
              <a:rPr lang="en-US" sz="2400" dirty="0"/>
              <a:t>Continue nursing or pumping; do not increase frequency of drainage</a:t>
            </a:r>
          </a:p>
          <a:p>
            <a:pPr eaLnBrk="1" hangingPunct="1">
              <a:defRPr/>
            </a:pPr>
            <a:r>
              <a:rPr lang="en-US" sz="2400" dirty="0"/>
              <a:t>Baby may nurse if milk is not purulent</a:t>
            </a:r>
          </a:p>
          <a:p>
            <a:pPr eaLnBrk="1" hangingPunct="1">
              <a:defRPr/>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47</a:t>
            </a:fld>
            <a:endParaRPr lang="en-US">
              <a:solidFill>
                <a:prstClr val="black">
                  <a:tint val="75000"/>
                </a:prstClr>
              </a:solidFill>
            </a:endParaRPr>
          </a:p>
        </p:txBody>
      </p:sp>
      <p:pic>
        <p:nvPicPr>
          <p:cNvPr id="6" name="Picture 2" descr="C:\Anne\Images\Nipple lesions\absces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256" t="10476" r="21077"/>
          <a:stretch/>
        </p:blipFill>
        <p:spPr bwMode="auto">
          <a:xfrm>
            <a:off x="635000" y="1193800"/>
            <a:ext cx="4954621" cy="4981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240" y="121415"/>
            <a:ext cx="1170151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mother and infant see you at a 6-week postpartum visit. The baby has been nursing well but latch still hurts. The nipple pain improves somewhat during nursing, but then after nursing, mom notices sharp, deep aching and burning sensations in her nipples that radiate into her breasts.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are the most likely reasons?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Diagram 2"/>
          <p:cNvGraphicFramePr/>
          <p:nvPr>
            <p:extLst>
              <p:ext uri="{D42A27DB-BD31-4B8C-83A1-F6EECF244321}">
                <p14:modId xmlns:p14="http://schemas.microsoft.com/office/powerpoint/2010/main" val="122163676"/>
              </p:ext>
            </p:extLst>
          </p:nvPr>
        </p:nvGraphicFramePr>
        <p:xfrm>
          <a:off x="1794934" y="2521974"/>
          <a:ext cx="8268382" cy="43360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250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209800" y="609600"/>
            <a:ext cx="8229600" cy="838200"/>
          </a:xfrm>
        </p:spPr>
        <p:txBody>
          <a:bodyPr>
            <a:normAutofit fontScale="90000"/>
          </a:bodyPr>
          <a:lstStyle/>
          <a:p>
            <a:r>
              <a:rPr lang="en-US" dirty="0"/>
              <a:t>Common Causes of Nipple Dermatitis</a:t>
            </a:r>
            <a:br>
              <a:rPr lang="en-US" dirty="0"/>
            </a:br>
            <a:endParaRPr lang="en-US" dirty="0"/>
          </a:p>
        </p:txBody>
      </p:sp>
      <p:sp>
        <p:nvSpPr>
          <p:cNvPr id="4" name="Content Placeholder 3"/>
          <p:cNvSpPr>
            <a:spLocks noGrp="1"/>
          </p:cNvSpPr>
          <p:nvPr>
            <p:ph idx="1"/>
          </p:nvPr>
        </p:nvSpPr>
        <p:spPr>
          <a:xfrm>
            <a:off x="7239000" y="1752600"/>
            <a:ext cx="4038600" cy="4343400"/>
          </a:xfrm>
        </p:spPr>
        <p:txBody>
          <a:bodyPr/>
          <a:lstStyle/>
          <a:p>
            <a:r>
              <a:rPr lang="en-US" dirty="0"/>
              <a:t>History of skin disease, e.g., eczema or psoriasis</a:t>
            </a:r>
          </a:p>
          <a:p>
            <a:r>
              <a:rPr lang="en-US" dirty="0"/>
              <a:t>Reaction to an exposure on the nipple/areolar region</a:t>
            </a: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49</a:t>
            </a:fld>
            <a:endParaRPr lang="en-US">
              <a:solidFill>
                <a:prstClr val="black">
                  <a:tint val="75000"/>
                </a:prstClr>
              </a:solidFill>
            </a:endParaRPr>
          </a:p>
        </p:txBody>
      </p:sp>
      <p:pic>
        <p:nvPicPr>
          <p:cNvPr id="5" name="Picture 4" descr="Close-up of a person's eye&#10;&#10;Description automatically generated with medium confidence">
            <a:extLst>
              <a:ext uri="{FF2B5EF4-FFF2-40B4-BE49-F238E27FC236}">
                <a16:creationId xmlns:a16="http://schemas.microsoft.com/office/drawing/2014/main" id="{31C9A736-FC35-44C7-9FCA-59B47B968C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143000" y="1752600"/>
            <a:ext cx="5384801" cy="4038601"/>
          </a:xfrm>
          <a:prstGeom prst="ellipse">
            <a:avLst/>
          </a:prstGeom>
        </p:spPr>
      </p:pic>
    </p:spTree>
    <p:extLst>
      <p:ext uri="{BB962C8B-B14F-4D97-AF65-F5344CB8AC3E}">
        <p14:creationId xmlns:p14="http://schemas.microsoft.com/office/powerpoint/2010/main" val="2338492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8467" y="609600"/>
            <a:ext cx="4267200" cy="926684"/>
          </a:xfrm>
        </p:spPr>
        <p:txBody>
          <a:bodyPr>
            <a:normAutofit fontScale="90000"/>
          </a:bodyPr>
          <a:lstStyle/>
          <a:p>
            <a:pPr eaLnBrk="1" hangingPunct="1"/>
            <a:r>
              <a:rPr lang="en-US" b="1" dirty="0"/>
              <a:t>Symptoms of Dermatitis</a:t>
            </a:r>
          </a:p>
        </p:txBody>
      </p:sp>
      <p:sp>
        <p:nvSpPr>
          <p:cNvPr id="58371" name="Rectangle 3"/>
          <p:cNvSpPr>
            <a:spLocks noGrp="1" noChangeArrowheads="1"/>
          </p:cNvSpPr>
          <p:nvPr>
            <p:ph idx="1"/>
          </p:nvPr>
        </p:nvSpPr>
        <p:spPr>
          <a:xfrm>
            <a:off x="381000" y="3048000"/>
            <a:ext cx="4572000" cy="1663492"/>
          </a:xfrm>
        </p:spPr>
        <p:txBody>
          <a:bodyPr>
            <a:noAutofit/>
          </a:bodyPr>
          <a:lstStyle/>
          <a:p>
            <a:pPr eaLnBrk="1" hangingPunct="1">
              <a:lnSpc>
                <a:spcPct val="90000"/>
              </a:lnSpc>
            </a:pPr>
            <a:r>
              <a:rPr lang="en-US" dirty="0"/>
              <a:t>Itchiness, pain</a:t>
            </a:r>
          </a:p>
          <a:p>
            <a:pPr eaLnBrk="1" hangingPunct="1">
              <a:lnSpc>
                <a:spcPct val="90000"/>
              </a:lnSpc>
            </a:pPr>
            <a:r>
              <a:rPr lang="en-US" dirty="0"/>
              <a:t>Red and/or scaly</a:t>
            </a:r>
          </a:p>
          <a:p>
            <a:pPr eaLnBrk="1" hangingPunct="1">
              <a:lnSpc>
                <a:spcPct val="90000"/>
              </a:lnSpc>
            </a:pPr>
            <a:r>
              <a:rPr lang="en-US" dirty="0"/>
              <a:t>May start during pregnancy or any time postpartum</a:t>
            </a:r>
          </a:p>
        </p:txBody>
      </p:sp>
      <p:sp>
        <p:nvSpPr>
          <p:cNvPr id="2" name="Slide Number Placeholder 1"/>
          <p:cNvSpPr>
            <a:spLocks noGrp="1"/>
          </p:cNvSpPr>
          <p:nvPr>
            <p:ph type="sldNum" sz="quarter" idx="12"/>
          </p:nvPr>
        </p:nvSpPr>
        <p:spPr/>
        <p:txBody>
          <a:bodyPr/>
          <a:lstStyle/>
          <a:p>
            <a:pPr>
              <a:defRPr/>
            </a:pPr>
            <a:fld id="{278D61E2-10AF-4478-96B8-45BFE13B079E}" type="slidenum">
              <a:rPr lang="en-US" smtClean="0">
                <a:solidFill>
                  <a:prstClr val="black">
                    <a:tint val="75000"/>
                  </a:prstClr>
                </a:solidFill>
              </a:rPr>
              <a:pPr>
                <a:defRPr/>
              </a:pPr>
              <a:t>50</a:t>
            </a:fld>
            <a:endParaRPr lang="en-US">
              <a:solidFill>
                <a:prstClr val="black">
                  <a:tint val="75000"/>
                </a:prstClr>
              </a:solidFill>
            </a:endParaRPr>
          </a:p>
        </p:txBody>
      </p:sp>
    </p:spTree>
    <p:extLst>
      <p:ext uri="{BB962C8B-B14F-4D97-AF65-F5344CB8AC3E}">
        <p14:creationId xmlns:p14="http://schemas.microsoft.com/office/powerpoint/2010/main" val="284173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8B1B3-55CC-56CA-DFA7-F0E632B7D3EA}"/>
              </a:ext>
            </a:extLst>
          </p:cNvPr>
          <p:cNvSpPr>
            <a:spLocks noGrp="1"/>
          </p:cNvSpPr>
          <p:nvPr>
            <p:ph type="ctrTitle"/>
          </p:nvPr>
        </p:nvSpPr>
        <p:spPr>
          <a:xfrm>
            <a:off x="304800" y="4876800"/>
            <a:ext cx="11582400" cy="1066800"/>
          </a:xfrm>
        </p:spPr>
        <p:txBody>
          <a:bodyPr>
            <a:normAutofit fontScale="90000"/>
          </a:bodyPr>
          <a:lstStyle/>
          <a:p>
            <a:r>
              <a:rPr lang="en-US" dirty="0"/>
              <a:t>What do you think are irritants that can cause a rash on the nipple/areolar region?</a:t>
            </a:r>
          </a:p>
        </p:txBody>
      </p:sp>
      <p:sp>
        <p:nvSpPr>
          <p:cNvPr id="4" name="Slide Number Placeholder 3">
            <a:extLst>
              <a:ext uri="{FF2B5EF4-FFF2-40B4-BE49-F238E27FC236}">
                <a16:creationId xmlns:a16="http://schemas.microsoft.com/office/drawing/2014/main" id="{CC9AEA07-9465-CC2F-0BA1-2273CA1F0D5D}"/>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51</a:t>
            </a:fld>
            <a:endParaRPr lang="en-US">
              <a:solidFill>
                <a:prstClr val="black">
                  <a:tint val="75000"/>
                </a:prstClr>
              </a:solidFill>
            </a:endParaRPr>
          </a:p>
        </p:txBody>
      </p:sp>
    </p:spTree>
    <p:extLst>
      <p:ext uri="{BB962C8B-B14F-4D97-AF65-F5344CB8AC3E}">
        <p14:creationId xmlns:p14="http://schemas.microsoft.com/office/powerpoint/2010/main" val="2890573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154917"/>
            <a:ext cx="6335830" cy="1143000"/>
          </a:xfrm>
        </p:spPr>
        <p:txBody>
          <a:bodyPr>
            <a:normAutofit/>
          </a:bodyPr>
          <a:lstStyle/>
          <a:p>
            <a:pPr eaLnBrk="1" hangingPunct="1"/>
            <a:r>
              <a:rPr lang="en-US" b="1" dirty="0"/>
              <a:t>Treatment of Dermatitis</a:t>
            </a:r>
          </a:p>
        </p:txBody>
      </p:sp>
      <p:sp>
        <p:nvSpPr>
          <p:cNvPr id="58371" name="Rectangle 3"/>
          <p:cNvSpPr>
            <a:spLocks noGrp="1" noChangeArrowheads="1"/>
          </p:cNvSpPr>
          <p:nvPr>
            <p:ph idx="1"/>
          </p:nvPr>
        </p:nvSpPr>
        <p:spPr>
          <a:xfrm>
            <a:off x="228600" y="1300544"/>
            <a:ext cx="7162800" cy="4490655"/>
          </a:xfrm>
        </p:spPr>
        <p:txBody>
          <a:bodyPr>
            <a:noAutofit/>
          </a:bodyPr>
          <a:lstStyle/>
          <a:p>
            <a:pPr eaLnBrk="1" hangingPunct="1">
              <a:lnSpc>
                <a:spcPct val="90000"/>
              </a:lnSpc>
            </a:pPr>
            <a:r>
              <a:rPr lang="en-US" sz="2800" dirty="0"/>
              <a:t>Possible irritants</a:t>
            </a:r>
          </a:p>
          <a:p>
            <a:pPr lvl="1">
              <a:lnSpc>
                <a:spcPct val="90000"/>
              </a:lnSpc>
            </a:pPr>
            <a:r>
              <a:rPr lang="en-US" sz="2400" dirty="0"/>
              <a:t>Infant oral medications</a:t>
            </a:r>
          </a:p>
          <a:p>
            <a:pPr lvl="1">
              <a:lnSpc>
                <a:spcPct val="90000"/>
              </a:lnSpc>
            </a:pPr>
            <a:r>
              <a:rPr lang="en-US" sz="2400" dirty="0"/>
              <a:t>Soaps, creams, topical medications</a:t>
            </a:r>
          </a:p>
          <a:p>
            <a:pPr lvl="1">
              <a:lnSpc>
                <a:spcPct val="90000"/>
              </a:lnSpc>
            </a:pPr>
            <a:r>
              <a:rPr lang="en-US" sz="2400" dirty="0"/>
              <a:t>Breast pads</a:t>
            </a:r>
          </a:p>
          <a:p>
            <a:pPr lvl="1">
              <a:lnSpc>
                <a:spcPct val="90000"/>
              </a:lnSpc>
            </a:pPr>
            <a:r>
              <a:rPr lang="en-US" sz="2400" dirty="0"/>
              <a:t>Pump flanges (soaps/cleansers used)</a:t>
            </a:r>
          </a:p>
          <a:p>
            <a:pPr eaLnBrk="1" hangingPunct="1">
              <a:lnSpc>
                <a:spcPct val="90000"/>
              </a:lnSpc>
            </a:pPr>
            <a:r>
              <a:rPr lang="en-US" sz="2800" dirty="0"/>
              <a:t>Treatment</a:t>
            </a:r>
          </a:p>
          <a:p>
            <a:pPr lvl="1">
              <a:lnSpc>
                <a:spcPct val="90000"/>
              </a:lnSpc>
            </a:pPr>
            <a:r>
              <a:rPr lang="en-US" sz="2400" dirty="0"/>
              <a:t>Frequent repeated moisturization with an oil/non-petroleum jelly</a:t>
            </a:r>
          </a:p>
          <a:p>
            <a:pPr lvl="1">
              <a:lnSpc>
                <a:spcPct val="90000"/>
              </a:lnSpc>
            </a:pPr>
            <a:r>
              <a:rPr lang="en-US" sz="2400" dirty="0"/>
              <a:t>Topical steroids are typically needed</a:t>
            </a:r>
          </a:p>
          <a:p>
            <a:pPr lvl="2">
              <a:lnSpc>
                <a:spcPct val="90000"/>
              </a:lnSpc>
            </a:pPr>
            <a:r>
              <a:rPr lang="en-US" sz="2000" dirty="0"/>
              <a:t>see her primary care provider or dermatologist for treatment</a:t>
            </a:r>
          </a:p>
          <a:p>
            <a:pPr marL="0" indent="0">
              <a:lnSpc>
                <a:spcPct val="90000"/>
              </a:lnSpc>
              <a:buNone/>
            </a:pPr>
            <a:endParaRPr lang="en-US" sz="2800" dirty="0">
              <a:latin typeface="Comic Sans MS" panose="030F0702030302020204" pitchFamily="66" charset="0"/>
            </a:endParaRPr>
          </a:p>
        </p:txBody>
      </p:sp>
      <p:sp>
        <p:nvSpPr>
          <p:cNvPr id="2" name="Slide Number Placeholder 1"/>
          <p:cNvSpPr>
            <a:spLocks noGrp="1"/>
          </p:cNvSpPr>
          <p:nvPr>
            <p:ph type="sldNum" sz="quarter" idx="12"/>
          </p:nvPr>
        </p:nvSpPr>
        <p:spPr/>
        <p:txBody>
          <a:bodyPr/>
          <a:lstStyle/>
          <a:p>
            <a:pPr>
              <a:defRPr/>
            </a:pPr>
            <a:fld id="{278D61E2-10AF-4478-96B8-45BFE13B079E}" type="slidenum">
              <a:rPr lang="en-US" smtClean="0">
                <a:solidFill>
                  <a:prstClr val="black">
                    <a:tint val="75000"/>
                  </a:prstClr>
                </a:solidFill>
              </a:rPr>
              <a:pPr>
                <a:defRPr/>
              </a:pPr>
              <a:t>52</a:t>
            </a:fld>
            <a:endParaRPr lang="en-US">
              <a:solidFill>
                <a:prstClr val="black">
                  <a:tint val="75000"/>
                </a:prstClr>
              </a:solidFill>
            </a:endParaRPr>
          </a:p>
        </p:txBody>
      </p:sp>
      <p:pic>
        <p:nvPicPr>
          <p:cNvPr id="7" name="Picture 6">
            <a:extLst>
              <a:ext uri="{FF2B5EF4-FFF2-40B4-BE49-F238E27FC236}">
                <a16:creationId xmlns:a16="http://schemas.microsoft.com/office/drawing/2014/main" id="{CD946A69-5B23-4A2A-8503-E5DE57CF77FD}"/>
              </a:ext>
            </a:extLst>
          </p:cNvPr>
          <p:cNvPicPr>
            <a:picLocks noChangeAspect="1"/>
          </p:cNvPicPr>
          <p:nvPr/>
        </p:nvPicPr>
        <p:blipFill rotWithShape="1">
          <a:blip r:embed="rId3"/>
          <a:srcRect r="1895" b="4521"/>
          <a:stretch/>
        </p:blipFill>
        <p:spPr>
          <a:xfrm>
            <a:off x="7667173" y="136524"/>
            <a:ext cx="4516059" cy="5502276"/>
          </a:xfrm>
          <a:prstGeom prst="rect">
            <a:avLst/>
          </a:prstGeom>
        </p:spPr>
      </p:pic>
    </p:spTree>
    <p:extLst>
      <p:ext uri="{BB962C8B-B14F-4D97-AF65-F5344CB8AC3E}">
        <p14:creationId xmlns:p14="http://schemas.microsoft.com/office/powerpoint/2010/main" val="244891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371">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371">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83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53</a:t>
            </a:fld>
            <a:endParaRPr lang="en-US">
              <a:solidFill>
                <a:prstClr val="black">
                  <a:tint val="75000"/>
                </a:prstClr>
              </a:solidFill>
            </a:endParaRPr>
          </a:p>
        </p:txBody>
      </p:sp>
      <p:sp>
        <p:nvSpPr>
          <p:cNvPr id="69634" name="Rectangle 2"/>
          <p:cNvSpPr>
            <a:spLocks noGrp="1" noChangeArrowheads="1"/>
          </p:cNvSpPr>
          <p:nvPr>
            <p:ph type="title" idx="4294967295"/>
          </p:nvPr>
        </p:nvSpPr>
        <p:spPr>
          <a:xfrm>
            <a:off x="0" y="309001"/>
            <a:ext cx="7086599" cy="1143000"/>
          </a:xfrm>
        </p:spPr>
        <p:txBody>
          <a:bodyPr>
            <a:normAutofit fontScale="90000"/>
          </a:bodyPr>
          <a:lstStyle/>
          <a:p>
            <a:pPr eaLnBrk="1" hangingPunct="1">
              <a:defRPr/>
            </a:pPr>
            <a:r>
              <a:rPr lang="en-US" sz="4000" dirty="0"/>
              <a:t>Vasospasm</a:t>
            </a:r>
            <a:br>
              <a:rPr lang="en-US" sz="4000" dirty="0"/>
            </a:br>
            <a:r>
              <a:rPr lang="en-US" sz="4000" dirty="0"/>
              <a:t>(decreased blood flow to the nipple)</a:t>
            </a:r>
          </a:p>
        </p:txBody>
      </p:sp>
      <p:sp>
        <p:nvSpPr>
          <p:cNvPr id="69635" name="Rectangle 3"/>
          <p:cNvSpPr>
            <a:spLocks noGrp="1" noChangeArrowheads="1"/>
          </p:cNvSpPr>
          <p:nvPr>
            <p:ph type="body" idx="4294967295"/>
          </p:nvPr>
        </p:nvSpPr>
        <p:spPr>
          <a:xfrm>
            <a:off x="533400" y="1981200"/>
            <a:ext cx="6019800" cy="3844925"/>
          </a:xfrm>
        </p:spPr>
        <p:txBody>
          <a:bodyPr>
            <a:normAutofit fontScale="85000" lnSpcReduction="20000"/>
          </a:bodyPr>
          <a:lstStyle/>
          <a:p>
            <a:pPr eaLnBrk="1" hangingPunct="1">
              <a:defRPr/>
            </a:pPr>
            <a:r>
              <a:rPr lang="en-US" dirty="0"/>
              <a:t>Nipple turns pale-blue-red</a:t>
            </a:r>
          </a:p>
          <a:p>
            <a:pPr eaLnBrk="1" hangingPunct="1">
              <a:defRPr/>
            </a:pPr>
            <a:r>
              <a:rPr lang="en-US" dirty="0"/>
              <a:t>Burning nipple pain</a:t>
            </a:r>
          </a:p>
          <a:p>
            <a:pPr eaLnBrk="1" hangingPunct="1">
              <a:defRPr/>
            </a:pPr>
            <a:r>
              <a:rPr lang="en-US" dirty="0"/>
              <a:t>Sharp breast pains</a:t>
            </a:r>
          </a:p>
          <a:p>
            <a:pPr>
              <a:defRPr/>
            </a:pPr>
            <a:r>
              <a:rPr lang="en-US" dirty="0"/>
              <a:t>Pain lasts variable duration of time</a:t>
            </a:r>
          </a:p>
          <a:p>
            <a:pPr lvl="1">
              <a:defRPr/>
            </a:pPr>
            <a:r>
              <a:rPr lang="en-US" dirty="0"/>
              <a:t>Color changes occur with pain</a:t>
            </a:r>
          </a:p>
          <a:p>
            <a:pPr>
              <a:defRPr/>
            </a:pPr>
            <a:r>
              <a:rPr lang="en-US" dirty="0"/>
              <a:t>Triggered by cold</a:t>
            </a:r>
          </a:p>
          <a:p>
            <a:pPr lvl="1">
              <a:defRPr/>
            </a:pPr>
            <a:r>
              <a:rPr lang="en-US" dirty="0"/>
              <a:t>Not just associated with feeding</a:t>
            </a:r>
          </a:p>
          <a:p>
            <a:pPr>
              <a:defRPr/>
            </a:pPr>
            <a:r>
              <a:rPr lang="en-US" dirty="0"/>
              <a:t>Often worse for people with overproduction</a:t>
            </a:r>
          </a:p>
          <a:p>
            <a:pPr lvl="1" eaLnBrk="1" hangingPunct="1">
              <a:buFontTx/>
              <a:buNone/>
              <a:defRPr/>
            </a:pPr>
            <a:endParaRPr lang="en-US" dirty="0"/>
          </a:p>
        </p:txBody>
      </p:sp>
      <p:pic>
        <p:nvPicPr>
          <p:cNvPr id="4" name="Picture 3">
            <a:extLst>
              <a:ext uri="{FF2B5EF4-FFF2-40B4-BE49-F238E27FC236}">
                <a16:creationId xmlns:a16="http://schemas.microsoft.com/office/drawing/2014/main" id="{0262F5F6-1457-47A8-AC49-0EFA4F2B04C1}"/>
              </a:ext>
            </a:extLst>
          </p:cNvPr>
          <p:cNvPicPr>
            <a:picLocks noChangeAspect="1"/>
          </p:cNvPicPr>
          <p:nvPr/>
        </p:nvPicPr>
        <p:blipFill rotWithShape="1">
          <a:blip r:embed="rId3">
            <a:extLst>
              <a:ext uri="{28A0092B-C50C-407E-A947-70E740481C1C}">
                <a14:useLocalDpi xmlns:a14="http://schemas.microsoft.com/office/drawing/2010/main" val="0"/>
              </a:ext>
            </a:extLst>
          </a:blip>
          <a:srcRect l="31374" t="11529" r="18978" b="12052"/>
          <a:stretch/>
        </p:blipFill>
        <p:spPr>
          <a:xfrm>
            <a:off x="6858000" y="1795928"/>
            <a:ext cx="5100717" cy="4030197"/>
          </a:xfrm>
          <a:prstGeom prst="rect">
            <a:avLst/>
          </a:prstGeo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54</a:t>
            </a:fld>
            <a:endParaRPr lang="en-US">
              <a:solidFill>
                <a:prstClr val="black">
                  <a:tint val="75000"/>
                </a:prstClr>
              </a:solidFill>
            </a:endParaRPr>
          </a:p>
        </p:txBody>
      </p:sp>
    </p:spTree>
    <p:extLst>
      <p:ext uri="{BB962C8B-B14F-4D97-AF65-F5344CB8AC3E}">
        <p14:creationId xmlns:p14="http://schemas.microsoft.com/office/powerpoint/2010/main" val="892409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55</a:t>
            </a:fld>
            <a:endParaRPr lang="en-US">
              <a:solidFill>
                <a:prstClr val="black">
                  <a:tint val="75000"/>
                </a:prstClr>
              </a:solidFill>
            </a:endParaRPr>
          </a:p>
        </p:txBody>
      </p:sp>
    </p:spTree>
    <p:extLst>
      <p:ext uri="{BB962C8B-B14F-4D97-AF65-F5344CB8AC3E}">
        <p14:creationId xmlns:p14="http://schemas.microsoft.com/office/powerpoint/2010/main" val="4081699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3810000" cy="1143000"/>
          </a:xfrm>
        </p:spPr>
        <p:txBody>
          <a:bodyPr>
            <a:normAutofit fontScale="90000"/>
          </a:bodyPr>
          <a:lstStyle/>
          <a:p>
            <a:r>
              <a:rPr lang="en-US" dirty="0"/>
              <a:t>Treatment of Vasospasm</a:t>
            </a:r>
          </a:p>
        </p:txBody>
      </p:sp>
      <p:sp>
        <p:nvSpPr>
          <p:cNvPr id="3" name="Content Placeholder 2"/>
          <p:cNvSpPr>
            <a:spLocks noGrp="1"/>
          </p:cNvSpPr>
          <p:nvPr>
            <p:ph idx="1"/>
          </p:nvPr>
        </p:nvSpPr>
        <p:spPr>
          <a:xfrm>
            <a:off x="152400" y="1600200"/>
            <a:ext cx="5562600" cy="4953000"/>
          </a:xfrm>
        </p:spPr>
        <p:txBody>
          <a:bodyPr>
            <a:normAutofit lnSpcReduction="10000"/>
          </a:bodyPr>
          <a:lstStyle/>
          <a:p>
            <a:r>
              <a:rPr lang="en-US" dirty="0"/>
              <a:t>Avoid infant biting </a:t>
            </a:r>
          </a:p>
          <a:p>
            <a:r>
              <a:rPr lang="en-US" dirty="0"/>
              <a:t>Apply heat immediately after nursing</a:t>
            </a:r>
          </a:p>
          <a:p>
            <a:r>
              <a:rPr lang="en-US" dirty="0"/>
              <a:t>Keep breasts warm</a:t>
            </a:r>
          </a:p>
          <a:p>
            <a:pPr lvl="1"/>
            <a:r>
              <a:rPr lang="en-US" dirty="0"/>
              <a:t>Flannel or wool pads</a:t>
            </a:r>
          </a:p>
          <a:p>
            <a:pPr lvl="1"/>
            <a:r>
              <a:rPr lang="en-US" dirty="0"/>
              <a:t>Foot warmers applied to backs of nursing pads- do not allow these to directly touch the breast/nipple!</a:t>
            </a:r>
          </a:p>
          <a:p>
            <a:pPr lvl="1"/>
            <a:r>
              <a:rPr lang="en-US" dirty="0"/>
              <a:t>Medications</a:t>
            </a: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56</a:t>
            </a:fld>
            <a:endParaRPr lang="en-US">
              <a:solidFill>
                <a:prstClr val="black">
                  <a:tint val="75000"/>
                </a:prstClr>
              </a:solidFill>
            </a:endParaRPr>
          </a:p>
        </p:txBody>
      </p:sp>
      <p:pic>
        <p:nvPicPr>
          <p:cNvPr id="1026" name="Picture 2" descr="C:\Anne\Images\USBC Images\nursingtwi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0"/>
            <a:ext cx="4567535"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781801" y="6553200"/>
            <a:ext cx="3637855" cy="369332"/>
          </a:xfrm>
          <a:prstGeom prst="rect">
            <a:avLst/>
          </a:prstGeom>
          <a:noFill/>
        </p:spPr>
        <p:txBody>
          <a:bodyPr wrap="none" rtlCol="0">
            <a:spAutoFit/>
          </a:bodyPr>
          <a:lstStyle/>
          <a:p>
            <a:r>
              <a:rPr lang="en-US" dirty="0">
                <a:solidFill>
                  <a:schemeClr val="bg1"/>
                </a:solidFill>
              </a:rPr>
              <a:t>Source: US Breastfeeding Committee</a:t>
            </a:r>
          </a:p>
        </p:txBody>
      </p:sp>
    </p:spTree>
    <p:extLst>
      <p:ext uri="{BB962C8B-B14F-4D97-AF65-F5344CB8AC3E}">
        <p14:creationId xmlns:p14="http://schemas.microsoft.com/office/powerpoint/2010/main" val="32774084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1E7F7-0AAB-BF7C-8890-BCF3EE3830A5}"/>
              </a:ext>
            </a:extLst>
          </p:cNvPr>
          <p:cNvSpPr>
            <a:spLocks noGrp="1"/>
          </p:cNvSpPr>
          <p:nvPr>
            <p:ph type="title"/>
          </p:nvPr>
        </p:nvSpPr>
        <p:spPr>
          <a:xfrm>
            <a:off x="838200" y="258763"/>
            <a:ext cx="5486400" cy="854075"/>
          </a:xfrm>
        </p:spPr>
        <p:txBody>
          <a:bodyPr>
            <a:normAutofit fontScale="90000"/>
          </a:bodyPr>
          <a:lstStyle/>
          <a:p>
            <a:pPr algn="ctr"/>
            <a:r>
              <a:rPr lang="en-US" dirty="0">
                <a:latin typeface="+mn-lt"/>
              </a:rPr>
              <a:t>Neuropathic Nipple/Breast Pain</a:t>
            </a:r>
          </a:p>
        </p:txBody>
      </p:sp>
      <p:sp>
        <p:nvSpPr>
          <p:cNvPr id="3" name="Content Placeholder 2">
            <a:extLst>
              <a:ext uri="{FF2B5EF4-FFF2-40B4-BE49-F238E27FC236}">
                <a16:creationId xmlns:a16="http://schemas.microsoft.com/office/drawing/2014/main" id="{7DC5E01B-7BB3-05A2-0D7C-5902823C72E1}"/>
              </a:ext>
            </a:extLst>
          </p:cNvPr>
          <p:cNvSpPr>
            <a:spLocks noGrp="1"/>
          </p:cNvSpPr>
          <p:nvPr>
            <p:ph idx="1"/>
          </p:nvPr>
        </p:nvSpPr>
        <p:spPr>
          <a:xfrm>
            <a:off x="495300" y="1586176"/>
            <a:ext cx="6629400" cy="4918869"/>
          </a:xfrm>
        </p:spPr>
        <p:txBody>
          <a:bodyPr>
            <a:normAutofit fontScale="92500" lnSpcReduction="20000"/>
          </a:bodyPr>
          <a:lstStyle/>
          <a:p>
            <a:r>
              <a:rPr lang="en-US" dirty="0"/>
              <a:t>Pain starts early postpartum</a:t>
            </a:r>
          </a:p>
          <a:p>
            <a:pPr lvl="1"/>
            <a:r>
              <a:rPr lang="en-US" dirty="0"/>
              <a:t>Occasionally during pregnancy</a:t>
            </a:r>
          </a:p>
          <a:p>
            <a:r>
              <a:rPr lang="en-US" dirty="0"/>
              <a:t>Nipples often appear normal</a:t>
            </a:r>
          </a:p>
          <a:p>
            <a:r>
              <a:rPr lang="en-US" dirty="0"/>
              <a:t>Pain includes:</a:t>
            </a:r>
          </a:p>
          <a:p>
            <a:pPr lvl="1"/>
            <a:r>
              <a:rPr lang="en-US" dirty="0"/>
              <a:t>Sensitivity</a:t>
            </a:r>
          </a:p>
          <a:p>
            <a:pPr lvl="1"/>
            <a:r>
              <a:rPr lang="en-US" dirty="0"/>
              <a:t>Constant tenderness</a:t>
            </a:r>
          </a:p>
          <a:p>
            <a:pPr lvl="1"/>
            <a:r>
              <a:rPr lang="en-US" dirty="0"/>
              <a:t>Pain with pumping or breastfeeding</a:t>
            </a:r>
          </a:p>
          <a:p>
            <a:pPr lvl="2"/>
            <a:r>
              <a:rPr lang="en-US" dirty="0"/>
              <a:t>Throughout feeding/pumping and afterwards</a:t>
            </a:r>
          </a:p>
          <a:p>
            <a:r>
              <a:rPr lang="en-US" dirty="0"/>
              <a:t>Not necessarily with over-production</a:t>
            </a:r>
          </a:p>
          <a:p>
            <a:r>
              <a:rPr lang="en-US" dirty="0"/>
              <a:t>May be associated with anxiety/depression</a:t>
            </a:r>
          </a:p>
          <a:p>
            <a:r>
              <a:rPr lang="en-US" dirty="0"/>
              <a:t>Often severe enough to wean</a:t>
            </a:r>
          </a:p>
          <a:p>
            <a:r>
              <a:rPr lang="en-US" dirty="0"/>
              <a:t>Most effective treatment includes antidepressants</a:t>
            </a:r>
          </a:p>
          <a:p>
            <a:pPr marL="0" indent="0">
              <a:buNone/>
            </a:pPr>
            <a:endParaRPr lang="en-US" dirty="0"/>
          </a:p>
        </p:txBody>
      </p:sp>
      <p:sp>
        <p:nvSpPr>
          <p:cNvPr id="4" name="Slide Number Placeholder 3">
            <a:extLst>
              <a:ext uri="{FF2B5EF4-FFF2-40B4-BE49-F238E27FC236}">
                <a16:creationId xmlns:a16="http://schemas.microsoft.com/office/drawing/2014/main" id="{AB7F493E-6896-23EC-A758-072E7951C346}"/>
              </a:ext>
            </a:extLst>
          </p:cNvPr>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57</a:t>
            </a:fld>
            <a:endParaRPr lang="en-US">
              <a:solidFill>
                <a:prstClr val="black">
                  <a:tint val="75000"/>
                </a:prstClr>
              </a:solidFill>
            </a:endParaRPr>
          </a:p>
        </p:txBody>
      </p:sp>
      <p:pic>
        <p:nvPicPr>
          <p:cNvPr id="6" name="Picture 5" descr="A close-up of a person breastfeeding her baby&#10;&#10;AI-generated content may be incorrect.">
            <a:extLst>
              <a:ext uri="{FF2B5EF4-FFF2-40B4-BE49-F238E27FC236}">
                <a16:creationId xmlns:a16="http://schemas.microsoft.com/office/drawing/2014/main" id="{0D15C11C-EDEE-5F14-50EC-4B132AB580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3275822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B6747-2CB5-C1B0-E015-78DC2FC82CD9}"/>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1C68F89-E45F-8D0B-01E0-5D7071F5E8D4}"/>
              </a:ext>
            </a:extLst>
          </p:cNvPr>
          <p:cNvGraphicFramePr/>
          <p:nvPr>
            <p:extLst>
              <p:ext uri="{D42A27DB-BD31-4B8C-83A1-F6EECF244321}">
                <p14:modId xmlns:p14="http://schemas.microsoft.com/office/powerpoint/2010/main" val="3865943429"/>
              </p:ext>
            </p:extLst>
          </p:nvPr>
        </p:nvGraphicFramePr>
        <p:xfrm>
          <a:off x="609600" y="228601"/>
          <a:ext cx="10160000" cy="6096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1657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59</a:t>
            </a:fld>
            <a:endParaRPr lang="en-US">
              <a:solidFill>
                <a:prstClr val="black">
                  <a:tint val="75000"/>
                </a:prstClr>
              </a:solidFill>
            </a:endParaRPr>
          </a:p>
        </p:txBody>
      </p:sp>
      <p:sp>
        <p:nvSpPr>
          <p:cNvPr id="3" name="TextBox 2">
            <a:extLst>
              <a:ext uri="{FF2B5EF4-FFF2-40B4-BE49-F238E27FC236}">
                <a16:creationId xmlns:a16="http://schemas.microsoft.com/office/drawing/2014/main" id="{D6D36010-B807-4505-892C-D32B3A2F16B0}"/>
              </a:ext>
            </a:extLst>
          </p:cNvPr>
          <p:cNvSpPr txBox="1"/>
          <p:nvPr/>
        </p:nvSpPr>
        <p:spPr>
          <a:xfrm>
            <a:off x="6492272" y="120711"/>
            <a:ext cx="4144083" cy="1323439"/>
          </a:xfrm>
          <a:prstGeom prst="rect">
            <a:avLst/>
          </a:prstGeom>
          <a:noFill/>
        </p:spPr>
        <p:txBody>
          <a:bodyPr wrap="none" rtlCol="0">
            <a:spAutoFit/>
          </a:bodyPr>
          <a:lstStyle/>
          <a:p>
            <a:pPr algn="ctr"/>
            <a:r>
              <a:rPr lang="en-US" sz="4000" b="1" dirty="0"/>
              <a:t>Herpes Simplex on</a:t>
            </a:r>
          </a:p>
          <a:p>
            <a:pPr algn="ctr"/>
            <a:r>
              <a:rPr lang="en-US" sz="4000" b="1" dirty="0"/>
              <a:t>The Breast</a:t>
            </a:r>
          </a:p>
        </p:txBody>
      </p:sp>
    </p:spTree>
    <p:extLst>
      <p:ext uri="{BB962C8B-B14F-4D97-AF65-F5344CB8AC3E}">
        <p14:creationId xmlns:p14="http://schemas.microsoft.com/office/powerpoint/2010/main" val="6281363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20000" b="-20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60</a:t>
            </a:fld>
            <a:endParaRPr lang="en-US">
              <a:solidFill>
                <a:prstClr val="black">
                  <a:tint val="75000"/>
                </a:prstClr>
              </a:solidFill>
            </a:endParaRPr>
          </a:p>
        </p:txBody>
      </p:sp>
      <p:sp>
        <p:nvSpPr>
          <p:cNvPr id="2" name="Title 1"/>
          <p:cNvSpPr>
            <a:spLocks noGrp="1"/>
          </p:cNvSpPr>
          <p:nvPr>
            <p:ph type="title" idx="4294967295"/>
          </p:nvPr>
        </p:nvSpPr>
        <p:spPr>
          <a:xfrm>
            <a:off x="2209800" y="136525"/>
            <a:ext cx="8229600" cy="1143000"/>
          </a:xfrm>
        </p:spPr>
        <p:txBody>
          <a:bodyPr>
            <a:normAutofit/>
          </a:bodyPr>
          <a:lstStyle/>
          <a:p>
            <a:r>
              <a:rPr lang="en-US" dirty="0"/>
              <a:t>Herpes on the Breast</a:t>
            </a:r>
          </a:p>
        </p:txBody>
      </p:sp>
      <p:sp>
        <p:nvSpPr>
          <p:cNvPr id="3" name="Content Placeholder 2"/>
          <p:cNvSpPr>
            <a:spLocks noGrp="1"/>
          </p:cNvSpPr>
          <p:nvPr>
            <p:ph idx="4294967295"/>
          </p:nvPr>
        </p:nvSpPr>
        <p:spPr>
          <a:xfrm>
            <a:off x="1752601" y="1609725"/>
            <a:ext cx="8229599" cy="4449762"/>
          </a:xfrm>
        </p:spPr>
        <p:txBody>
          <a:bodyPr>
            <a:normAutofit fontScale="92500" lnSpcReduction="20000"/>
          </a:bodyPr>
          <a:lstStyle/>
          <a:p>
            <a:r>
              <a:rPr lang="en-US" dirty="0"/>
              <a:t>Herpes Simplex</a:t>
            </a:r>
          </a:p>
          <a:p>
            <a:pPr lvl="1"/>
            <a:r>
              <a:rPr lang="en-US" dirty="0"/>
              <a:t>Can cause herpes in infant</a:t>
            </a:r>
          </a:p>
          <a:p>
            <a:pPr lvl="1"/>
            <a:r>
              <a:rPr lang="en-US" dirty="0"/>
              <a:t>The lactating parent is infected from nursing toddler with cold sores</a:t>
            </a:r>
          </a:p>
          <a:p>
            <a:r>
              <a:rPr lang="en-US" dirty="0"/>
              <a:t>Management</a:t>
            </a:r>
          </a:p>
          <a:p>
            <a:pPr lvl="1"/>
            <a:r>
              <a:rPr lang="en-US" dirty="0"/>
              <a:t>Avoid direct contact of lesions with baby</a:t>
            </a:r>
          </a:p>
          <a:p>
            <a:pPr lvl="1"/>
            <a:r>
              <a:rPr lang="en-US" dirty="0"/>
              <a:t>Express and discard milk on affected breast</a:t>
            </a:r>
          </a:p>
          <a:p>
            <a:pPr lvl="1"/>
            <a:r>
              <a:rPr lang="en-US" dirty="0"/>
              <a:t> OK to nurse on an unaffected side</a:t>
            </a:r>
          </a:p>
          <a:p>
            <a:pPr lvl="2"/>
            <a:r>
              <a:rPr lang="en-US" dirty="0"/>
              <a:t>Often is on both breasts</a:t>
            </a:r>
          </a:p>
          <a:p>
            <a:pPr lvl="1"/>
            <a:r>
              <a:rPr lang="en-US" dirty="0"/>
              <a:t> Cover lesions until scabbed over</a:t>
            </a:r>
          </a:p>
          <a:p>
            <a:pPr lvl="1"/>
            <a:r>
              <a:rPr lang="en-US" dirty="0"/>
              <a:t>Anti-viral medication</a:t>
            </a:r>
          </a:p>
        </p:txBody>
      </p:sp>
    </p:spTree>
    <p:extLst>
      <p:ext uri="{BB962C8B-B14F-4D97-AF65-F5344CB8AC3E}">
        <p14:creationId xmlns:p14="http://schemas.microsoft.com/office/powerpoint/2010/main" val="6599211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0" y="1600201"/>
            <a:ext cx="7086600" cy="4525963"/>
          </a:xfrm>
        </p:spPr>
        <p:txBody>
          <a:bodyPr>
            <a:normAutofit fontScale="92500" lnSpcReduction="20000"/>
          </a:bodyPr>
          <a:lstStyle/>
          <a:p>
            <a:r>
              <a:rPr lang="en-US" dirty="0"/>
              <a:t>Shingles- reactivated chickenpox</a:t>
            </a:r>
          </a:p>
          <a:p>
            <a:pPr lvl="1"/>
            <a:r>
              <a:rPr lang="en-US" dirty="0"/>
              <a:t>Blisters spread chickenpox</a:t>
            </a:r>
          </a:p>
          <a:p>
            <a:r>
              <a:rPr lang="en-US" dirty="0"/>
              <a:t>Occur on 1 side of body</a:t>
            </a:r>
          </a:p>
          <a:p>
            <a:r>
              <a:rPr lang="en-US" dirty="0"/>
              <a:t>Can develop over 1 breast region</a:t>
            </a:r>
          </a:p>
          <a:p>
            <a:r>
              <a:rPr lang="en-US" dirty="0"/>
              <a:t>Management</a:t>
            </a:r>
          </a:p>
          <a:p>
            <a:pPr lvl="1"/>
            <a:r>
              <a:rPr lang="en-US" dirty="0"/>
              <a:t>Avoid direct contact of lesions with baby</a:t>
            </a:r>
          </a:p>
          <a:p>
            <a:pPr lvl="1"/>
            <a:r>
              <a:rPr lang="en-US" dirty="0"/>
              <a:t>Express and discard milk on affected breast</a:t>
            </a:r>
          </a:p>
          <a:p>
            <a:pPr lvl="1"/>
            <a:r>
              <a:rPr lang="en-US" dirty="0"/>
              <a:t> OK to nurse on the other side</a:t>
            </a:r>
          </a:p>
          <a:p>
            <a:pPr lvl="1"/>
            <a:r>
              <a:rPr lang="en-US" dirty="0"/>
              <a:t> Cover lesions until scabbed over</a:t>
            </a:r>
          </a:p>
          <a:p>
            <a:pPr lvl="1"/>
            <a:r>
              <a:rPr lang="en-US" dirty="0"/>
              <a:t>Anti-viral medication</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61</a:t>
            </a:fld>
            <a:endParaRPr lang="en-US">
              <a:solidFill>
                <a:prstClr val="black">
                  <a:tint val="75000"/>
                </a:prstClr>
              </a:solidFill>
            </a:endParaRPr>
          </a:p>
        </p:txBody>
      </p:sp>
      <p:sp>
        <p:nvSpPr>
          <p:cNvPr id="2" name="Title 1"/>
          <p:cNvSpPr>
            <a:spLocks noGrp="1"/>
          </p:cNvSpPr>
          <p:nvPr>
            <p:ph type="title" idx="4294967295"/>
          </p:nvPr>
        </p:nvSpPr>
        <p:spPr>
          <a:xfrm>
            <a:off x="1524000" y="28575"/>
            <a:ext cx="6553200" cy="1143000"/>
          </a:xfrm>
        </p:spPr>
        <p:txBody>
          <a:bodyPr>
            <a:normAutofit/>
          </a:bodyPr>
          <a:lstStyle/>
          <a:p>
            <a:r>
              <a:rPr lang="en-US" dirty="0"/>
              <a:t>Shingles on the Breast</a:t>
            </a:r>
          </a:p>
        </p:txBody>
      </p:sp>
      <p:pic>
        <p:nvPicPr>
          <p:cNvPr id="6" name="Picture 5">
            <a:extLst>
              <a:ext uri="{FF2B5EF4-FFF2-40B4-BE49-F238E27FC236}">
                <a16:creationId xmlns:a16="http://schemas.microsoft.com/office/drawing/2014/main" id="{6C8E2124-AF87-43B3-A02C-85B2296234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7266885" y="1176818"/>
            <a:ext cx="3754232" cy="2600749"/>
          </a:xfrm>
          <a:prstGeom prst="ellipse">
            <a:avLst/>
          </a:prstGeom>
        </p:spPr>
      </p:pic>
    </p:spTree>
    <p:extLst>
      <p:ext uri="{BB962C8B-B14F-4D97-AF65-F5344CB8AC3E}">
        <p14:creationId xmlns:p14="http://schemas.microsoft.com/office/powerpoint/2010/main" val="34164397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144000" cy="1143000"/>
          </a:xfrm>
        </p:spPr>
        <p:txBody>
          <a:bodyPr>
            <a:normAutofit fontScale="90000"/>
          </a:bodyPr>
          <a:lstStyle/>
          <a:p>
            <a:r>
              <a:rPr lang="en-US" dirty="0">
                <a:latin typeface="Calibri" panose="020F0502020204030204" pitchFamily="34" charset="0"/>
                <a:cs typeface="Calibri" panose="020F0502020204030204" pitchFamily="34" charset="0"/>
              </a:rPr>
              <a:t>Symptoms of Subacute Mastitis or Mammary </a:t>
            </a:r>
            <a:r>
              <a:rPr lang="en-US" dirty="0" err="1">
                <a:latin typeface="Calibri" panose="020F0502020204030204" pitchFamily="34" charset="0"/>
                <a:cs typeface="Calibri" panose="020F0502020204030204" pitchFamily="34" charset="0"/>
              </a:rPr>
              <a:t>Dysbiosis</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949378" y="1830387"/>
            <a:ext cx="4648200" cy="4525963"/>
          </a:xfrm>
        </p:spPr>
        <p:txBody>
          <a:bodyPr>
            <a:normAutofit/>
          </a:bodyPr>
          <a:lstStyle/>
          <a:p>
            <a:r>
              <a:rPr lang="en-US" dirty="0">
                <a:latin typeface="Calibri" panose="020F0502020204030204" pitchFamily="34" charset="0"/>
                <a:cs typeface="Calibri" panose="020F0502020204030204" pitchFamily="34" charset="0"/>
              </a:rPr>
              <a:t>Usually nipple pain</a:t>
            </a:r>
          </a:p>
          <a:p>
            <a:r>
              <a:rPr lang="en-US" dirty="0">
                <a:latin typeface="Calibri" panose="020F0502020204030204" pitchFamily="34" charset="0"/>
                <a:cs typeface="Calibri" panose="020F0502020204030204" pitchFamily="34" charset="0"/>
              </a:rPr>
              <a:t>Deep breast pain after feeding</a:t>
            </a:r>
          </a:p>
          <a:p>
            <a:r>
              <a:rPr lang="en-US" dirty="0">
                <a:latin typeface="Calibri" panose="020F0502020204030204" pitchFamily="34" charset="0"/>
                <a:cs typeface="Calibri" panose="020F0502020204030204" pitchFamily="34" charset="0"/>
              </a:rPr>
              <a:t>Breasts feel tender/bruised</a:t>
            </a:r>
          </a:p>
          <a:p>
            <a:r>
              <a:rPr lang="en-US" dirty="0">
                <a:latin typeface="Calibri" panose="020F0502020204030204" pitchFamily="34" charset="0"/>
                <a:cs typeface="Calibri" panose="020F0502020204030204" pitchFamily="34" charset="0"/>
              </a:rPr>
              <a:t>Recurrent clogged ducts</a:t>
            </a:r>
          </a:p>
          <a:p>
            <a:r>
              <a:rPr lang="en-US" dirty="0">
                <a:latin typeface="Calibri" panose="020F0502020204030204" pitchFamily="34" charset="0"/>
                <a:cs typeface="Calibri" panose="020F0502020204030204" pitchFamily="34" charset="0"/>
              </a:rPr>
              <a:t>Nipple scabs</a:t>
            </a:r>
          </a:p>
        </p:txBody>
      </p:sp>
      <p:sp>
        <p:nvSpPr>
          <p:cNvPr id="4" name="Slide Number Placeholder 3"/>
          <p:cNvSpPr>
            <a:spLocks noGrp="1"/>
          </p:cNvSpPr>
          <p:nvPr>
            <p:ph type="sldNum" sz="quarter" idx="12"/>
          </p:nvPr>
        </p:nvSpPr>
        <p:spPr/>
        <p:txBody>
          <a:bodyPr/>
          <a:lstStyle/>
          <a:p>
            <a:pPr>
              <a:defRPr/>
            </a:pPr>
            <a:fld id="{278D61E2-10AF-4478-96B8-45BFE13B079E}" type="slidenum">
              <a:rPr lang="en-US">
                <a:solidFill>
                  <a:prstClr val="black">
                    <a:tint val="75000"/>
                  </a:prstClr>
                </a:solidFill>
                <a:latin typeface="Calibri"/>
              </a:rPr>
              <a:pPr>
                <a:defRPr/>
              </a:pPr>
              <a:t>62</a:t>
            </a:fld>
            <a:endParaRPr lang="en-US">
              <a:solidFill>
                <a:prstClr val="black">
                  <a:tint val="75000"/>
                </a:prstClr>
              </a:solidFill>
              <a:latin typeface="Calibri"/>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7289" y="2012950"/>
            <a:ext cx="4648200" cy="4343400"/>
          </a:xfrm>
          <a:prstGeom prst="rect">
            <a:avLst/>
          </a:prstGeom>
        </p:spPr>
      </p:pic>
    </p:spTree>
    <p:extLst>
      <p:ext uri="{BB962C8B-B14F-4D97-AF65-F5344CB8AC3E}">
        <p14:creationId xmlns:p14="http://schemas.microsoft.com/office/powerpoint/2010/main" val="374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63</a:t>
            </a:fld>
            <a:endParaRPr lang="en-US">
              <a:solidFill>
                <a:prstClr val="black">
                  <a:tint val="75000"/>
                </a:prstClr>
              </a:solidFill>
              <a:latin typeface="Calibri"/>
            </a:endParaRPr>
          </a:p>
        </p:txBody>
      </p:sp>
      <p:sp>
        <p:nvSpPr>
          <p:cNvPr id="2" name="Title 1"/>
          <p:cNvSpPr>
            <a:spLocks noGrp="1"/>
          </p:cNvSpPr>
          <p:nvPr>
            <p:ph type="title" idx="4294967295"/>
          </p:nvPr>
        </p:nvSpPr>
        <p:spPr>
          <a:xfrm>
            <a:off x="1524000" y="274638"/>
            <a:ext cx="10058400" cy="1143000"/>
          </a:xfrm>
        </p:spPr>
        <p:txBody>
          <a:bodyPr>
            <a:normAutofit fontScale="90000"/>
          </a:bodyPr>
          <a:lstStyle/>
          <a:p>
            <a:r>
              <a:rPr lang="en-US" dirty="0"/>
              <a:t>Management of </a:t>
            </a:r>
            <a:br>
              <a:rPr lang="en-US" dirty="0"/>
            </a:br>
            <a:r>
              <a:rPr lang="en-US" dirty="0"/>
              <a:t> Subacute mastitis</a:t>
            </a:r>
          </a:p>
        </p:txBody>
      </p:sp>
      <p:sp>
        <p:nvSpPr>
          <p:cNvPr id="3" name="Content Placeholder 2"/>
          <p:cNvSpPr>
            <a:spLocks noGrp="1"/>
          </p:cNvSpPr>
          <p:nvPr>
            <p:ph idx="4294967295"/>
          </p:nvPr>
        </p:nvSpPr>
        <p:spPr>
          <a:xfrm>
            <a:off x="533400" y="1600201"/>
            <a:ext cx="10439400" cy="4525963"/>
          </a:xfrm>
        </p:spPr>
        <p:txBody>
          <a:bodyPr>
            <a:normAutofit/>
          </a:bodyPr>
          <a:lstStyle/>
          <a:p>
            <a:r>
              <a:rPr lang="en-US" dirty="0"/>
              <a:t>This is a bacterial-overgrowth situation</a:t>
            </a:r>
          </a:p>
          <a:p>
            <a:r>
              <a:rPr lang="en-US" dirty="0"/>
              <a:t>Breast exam and breastmilk culture</a:t>
            </a:r>
          </a:p>
          <a:p>
            <a:r>
              <a:rPr lang="en-US" dirty="0"/>
              <a:t>Reduce over-production of milk</a:t>
            </a:r>
          </a:p>
          <a:p>
            <a:r>
              <a:rPr lang="en-US" dirty="0"/>
              <a:t>Antibiotics based on culture results</a:t>
            </a:r>
          </a:p>
          <a:p>
            <a:r>
              <a:rPr lang="en-US" dirty="0"/>
              <a:t>Probiotics with Lactobacillus </a:t>
            </a:r>
            <a:r>
              <a:rPr lang="en-US" dirty="0" err="1"/>
              <a:t>Salivarius</a:t>
            </a:r>
            <a:r>
              <a:rPr lang="en-US" dirty="0"/>
              <a:t> and Lactobacillus </a:t>
            </a:r>
            <a:r>
              <a:rPr lang="en-US" dirty="0" err="1"/>
              <a:t>Fermentum</a:t>
            </a:r>
            <a:endParaRPr lang="en-US" dirty="0"/>
          </a:p>
          <a:p>
            <a:pPr lvl="1"/>
            <a:r>
              <a:rPr lang="en-US" dirty="0"/>
              <a:t>Uncertain if it will help</a:t>
            </a:r>
          </a:p>
          <a:p>
            <a:r>
              <a:rPr lang="en-US" dirty="0"/>
              <a:t>Refer to breastfeeding specialist for management if possible</a:t>
            </a:r>
          </a:p>
        </p:txBody>
      </p:sp>
    </p:spTree>
    <p:extLst>
      <p:ext uri="{BB962C8B-B14F-4D97-AF65-F5344CB8AC3E}">
        <p14:creationId xmlns:p14="http://schemas.microsoft.com/office/powerpoint/2010/main" val="11316711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230189"/>
            <a:ext cx="6858000" cy="1143000"/>
          </a:xfrm>
        </p:spPr>
        <p:txBody>
          <a:bodyPr>
            <a:normAutofit/>
          </a:bodyPr>
          <a:lstStyle/>
          <a:p>
            <a:pPr eaLnBrk="1" hangingPunct="1">
              <a:defRPr/>
            </a:pPr>
            <a:r>
              <a:rPr lang="en-US" sz="4000" dirty="0"/>
              <a:t>When Yeast is Suspected</a:t>
            </a:r>
          </a:p>
        </p:txBody>
      </p:sp>
      <p:sp>
        <p:nvSpPr>
          <p:cNvPr id="22531" name="Rectangle 3"/>
          <p:cNvSpPr>
            <a:spLocks noGrp="1" noChangeArrowheads="1"/>
          </p:cNvSpPr>
          <p:nvPr>
            <p:ph type="body" idx="1"/>
          </p:nvPr>
        </p:nvSpPr>
        <p:spPr>
          <a:xfrm>
            <a:off x="152400" y="1373189"/>
            <a:ext cx="6553200" cy="4525963"/>
          </a:xfrm>
        </p:spPr>
        <p:txBody>
          <a:bodyPr>
            <a:normAutofit fontScale="92500"/>
          </a:bodyPr>
          <a:lstStyle/>
          <a:p>
            <a:pPr eaLnBrk="1" hangingPunct="1">
              <a:defRPr/>
            </a:pPr>
            <a:r>
              <a:rPr lang="en-US" dirty="0"/>
              <a:t>Classic nipple symptoms described as tender,  burning, ‘shards of glass’ pain, itchiness</a:t>
            </a:r>
          </a:p>
          <a:p>
            <a:pPr eaLnBrk="1" hangingPunct="1">
              <a:defRPr/>
            </a:pPr>
            <a:r>
              <a:rPr lang="en-US" dirty="0"/>
              <a:t>Nipple/areolar region is red, shiny, with pimply satellite lesions</a:t>
            </a:r>
          </a:p>
          <a:p>
            <a:pPr>
              <a:defRPr/>
            </a:pPr>
            <a:r>
              <a:rPr lang="en-US" dirty="0"/>
              <a:t>More likely if the infant has moderate oral thrush</a:t>
            </a:r>
          </a:p>
          <a:p>
            <a:pPr eaLnBrk="1" hangingPunct="1">
              <a:defRPr/>
            </a:pPr>
            <a:r>
              <a:rPr lang="en-US" dirty="0"/>
              <a:t>Usually due to dermatitis or subacute mastitis, and rarely due to yeast</a:t>
            </a:r>
          </a:p>
        </p:txBody>
      </p:sp>
      <p:sp>
        <p:nvSpPr>
          <p:cNvPr id="2" name="Slide Number Placeholder 1"/>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64</a:t>
            </a:fld>
            <a:endParaRPr lang="en-US">
              <a:solidFill>
                <a:prstClr val="black">
                  <a:tint val="75000"/>
                </a:prstClr>
              </a:solidFill>
              <a:latin typeface="Calibri"/>
            </a:endParaRPr>
          </a:p>
        </p:txBody>
      </p:sp>
      <p:pic>
        <p:nvPicPr>
          <p:cNvPr id="6" name="Picture 2" descr="C:\Anne\Images\RedNipple.jpg"/>
          <p:cNvPicPr>
            <a:picLocks noChangeAspect="1" noChangeArrowheads="1"/>
          </p:cNvPicPr>
          <p:nvPr/>
        </p:nvPicPr>
        <p:blipFill rotWithShape="1">
          <a:blip r:embed="rId3">
            <a:extLst>
              <a:ext uri="{28A0092B-C50C-407E-A947-70E740481C1C}">
                <a14:useLocalDpi xmlns:a14="http://schemas.microsoft.com/office/drawing/2010/main" val="0"/>
              </a:ext>
            </a:extLst>
          </a:blip>
          <a:srcRect l="31000" t="5140" r="23000"/>
          <a:stretch/>
        </p:blipFill>
        <p:spPr bwMode="auto">
          <a:xfrm>
            <a:off x="7010400" y="609601"/>
            <a:ext cx="3886200" cy="535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993467" y="6077248"/>
            <a:ext cx="4271810" cy="461665"/>
          </a:xfrm>
          <a:prstGeom prst="rect">
            <a:avLst/>
          </a:prstGeom>
          <a:noFill/>
        </p:spPr>
        <p:txBody>
          <a:bodyPr wrap="none" rtlCol="0">
            <a:spAutoFit/>
          </a:bodyPr>
          <a:lstStyle/>
          <a:p>
            <a:r>
              <a:rPr lang="en-US" sz="2400" dirty="0">
                <a:solidFill>
                  <a:prstClr val="black"/>
                </a:solidFill>
                <a:latin typeface="Calibri"/>
              </a:rPr>
              <a:t>Nipple with dermatitis, not yeast</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52400"/>
            <a:ext cx="5715000" cy="1143000"/>
          </a:xfrm>
        </p:spPr>
        <p:txBody>
          <a:bodyPr>
            <a:normAutofit fontScale="90000"/>
          </a:bodyPr>
          <a:lstStyle/>
          <a:p>
            <a:r>
              <a:rPr lang="en-US" u="none" dirty="0"/>
              <a:t>When to </a:t>
            </a:r>
            <a:r>
              <a:rPr lang="en-US" dirty="0"/>
              <a:t>Consider Yeast Treatment</a:t>
            </a:r>
            <a:endParaRPr lang="en-US" u="none" dirty="0"/>
          </a:p>
        </p:txBody>
      </p:sp>
      <p:sp>
        <p:nvSpPr>
          <p:cNvPr id="3" name="Content Placeholder 2"/>
          <p:cNvSpPr>
            <a:spLocks noGrp="1"/>
          </p:cNvSpPr>
          <p:nvPr>
            <p:ph idx="1"/>
          </p:nvPr>
        </p:nvSpPr>
        <p:spPr>
          <a:xfrm>
            <a:off x="381000" y="1932315"/>
            <a:ext cx="6096000" cy="2819400"/>
          </a:xfrm>
        </p:spPr>
        <p:txBody>
          <a:bodyPr>
            <a:normAutofit fontScale="85000" lnSpcReduction="10000"/>
          </a:bodyPr>
          <a:lstStyle/>
          <a:p>
            <a:r>
              <a:rPr lang="en-US" dirty="0"/>
              <a:t>Classic symptoms (on previous slide)</a:t>
            </a:r>
          </a:p>
          <a:p>
            <a:r>
              <a:rPr lang="en-US" dirty="0"/>
              <a:t>Dermatitis is ruled out</a:t>
            </a:r>
          </a:p>
          <a:p>
            <a:r>
              <a:rPr lang="en-US" dirty="0"/>
              <a:t>Infant has known oral thrush</a:t>
            </a:r>
          </a:p>
          <a:p>
            <a:r>
              <a:rPr lang="en-US" dirty="0"/>
              <a:t>A culture or swab is positive for yeast</a:t>
            </a:r>
          </a:p>
          <a:p>
            <a:r>
              <a:rPr lang="en-US" dirty="0"/>
              <a:t>Treatment is often oral antifungals for the mother/parent.</a:t>
            </a:r>
          </a:p>
        </p:txBody>
      </p:sp>
      <p:sp>
        <p:nvSpPr>
          <p:cNvPr id="4" name="Slide Number Placeholder 3"/>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65</a:t>
            </a:fld>
            <a:endParaRPr lang="en-US">
              <a:solidFill>
                <a:prstClr val="black">
                  <a:tint val="75000"/>
                </a:prstClr>
              </a:solidFill>
              <a:latin typeface="Calibri"/>
            </a:endParaRPr>
          </a:p>
        </p:txBody>
      </p:sp>
      <p:pic>
        <p:nvPicPr>
          <p:cNvPr id="6" name="Picture 5">
            <a:extLst>
              <a:ext uri="{FF2B5EF4-FFF2-40B4-BE49-F238E27FC236}">
                <a16:creationId xmlns:a16="http://schemas.microsoft.com/office/drawing/2014/main" id="{FCC3E9FB-35C7-41EF-86F3-9C606CF4DEDD}"/>
              </a:ext>
            </a:extLst>
          </p:cNvPr>
          <p:cNvPicPr>
            <a:picLocks noChangeAspect="1"/>
          </p:cNvPicPr>
          <p:nvPr/>
        </p:nvPicPr>
        <p:blipFill rotWithShape="1">
          <a:blip r:embed="rId3">
            <a:extLst>
              <a:ext uri="{28A0092B-C50C-407E-A947-70E740481C1C}">
                <a14:useLocalDpi xmlns:a14="http://schemas.microsoft.com/office/drawing/2010/main" val="0"/>
              </a:ext>
            </a:extLst>
          </a:blip>
          <a:srcRect l="18104" t="15556" r="20621" b="14444"/>
          <a:stretch/>
        </p:blipFill>
        <p:spPr>
          <a:xfrm>
            <a:off x="6878259" y="3147079"/>
            <a:ext cx="3718681" cy="3209272"/>
          </a:xfrm>
          <a:prstGeom prst="rect">
            <a:avLst/>
          </a:prstGeom>
        </p:spPr>
      </p:pic>
      <p:pic>
        <p:nvPicPr>
          <p:cNvPr id="5" name="Picture 4">
            <a:extLst>
              <a:ext uri="{FF2B5EF4-FFF2-40B4-BE49-F238E27FC236}">
                <a16:creationId xmlns:a16="http://schemas.microsoft.com/office/drawing/2014/main" id="{A7B719F6-5FB6-CDF2-0723-6E8D3F40C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7700" y="319087"/>
            <a:ext cx="3479800" cy="2331949"/>
          </a:xfrm>
          <a:prstGeom prst="rect">
            <a:avLst/>
          </a:prstGeom>
        </p:spPr>
      </p:pic>
    </p:spTree>
    <p:extLst>
      <p:ext uri="{BB962C8B-B14F-4D97-AF65-F5344CB8AC3E}">
        <p14:creationId xmlns:p14="http://schemas.microsoft.com/office/powerpoint/2010/main" val="2806694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AC6399-9827-4815-9D4F-90ED6DEE2820}"/>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66</a:t>
            </a:fld>
            <a:endParaRPr lang="en-US">
              <a:solidFill>
                <a:prstClr val="black">
                  <a:tint val="75000"/>
                </a:prstClr>
              </a:solidFill>
            </a:endParaRPr>
          </a:p>
        </p:txBody>
      </p:sp>
      <p:sp>
        <p:nvSpPr>
          <p:cNvPr id="3" name="Content Placeholder 2">
            <a:extLst>
              <a:ext uri="{FF2B5EF4-FFF2-40B4-BE49-F238E27FC236}">
                <a16:creationId xmlns:a16="http://schemas.microsoft.com/office/drawing/2014/main" id="{BE9E3F42-006F-478B-B72B-C74EC97614E3}"/>
              </a:ext>
            </a:extLst>
          </p:cNvPr>
          <p:cNvSpPr txBox="1">
            <a:spLocks/>
          </p:cNvSpPr>
          <p:nvPr/>
        </p:nvSpPr>
        <p:spPr>
          <a:xfrm>
            <a:off x="304800" y="1524000"/>
            <a:ext cx="3581401" cy="32004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solidFill>
                  <a:schemeClr val="bg1"/>
                </a:solidFill>
              </a:rPr>
              <a:t>A milk-colored lesion on the nipple</a:t>
            </a:r>
          </a:p>
          <a:p>
            <a:r>
              <a:rPr lang="en-US" sz="2800" dirty="0">
                <a:solidFill>
                  <a:schemeClr val="bg1"/>
                </a:solidFill>
              </a:rPr>
              <a:t>May or may not be painful</a:t>
            </a:r>
          </a:p>
          <a:p>
            <a:r>
              <a:rPr lang="en-US" sz="2800" dirty="0">
                <a:solidFill>
                  <a:schemeClr val="bg1"/>
                </a:solidFill>
              </a:rPr>
              <a:t>Sometimes associated with clogged milk ducts</a:t>
            </a:r>
          </a:p>
        </p:txBody>
      </p:sp>
      <p:sp>
        <p:nvSpPr>
          <p:cNvPr id="5" name="TextBox 4">
            <a:extLst>
              <a:ext uri="{FF2B5EF4-FFF2-40B4-BE49-F238E27FC236}">
                <a16:creationId xmlns:a16="http://schemas.microsoft.com/office/drawing/2014/main" id="{7264B3AB-87C1-4343-B508-E5B30DA980C0}"/>
              </a:ext>
            </a:extLst>
          </p:cNvPr>
          <p:cNvSpPr txBox="1"/>
          <p:nvPr/>
        </p:nvSpPr>
        <p:spPr>
          <a:xfrm>
            <a:off x="4150400" y="309085"/>
            <a:ext cx="2519601" cy="646331"/>
          </a:xfrm>
          <a:prstGeom prst="rect">
            <a:avLst/>
          </a:prstGeom>
          <a:noFill/>
        </p:spPr>
        <p:txBody>
          <a:bodyPr wrap="none" rtlCol="0">
            <a:spAutoFit/>
          </a:bodyPr>
          <a:lstStyle/>
          <a:p>
            <a:r>
              <a:rPr lang="en-US" sz="3600" dirty="0">
                <a:solidFill>
                  <a:schemeClr val="bg1"/>
                </a:solidFill>
              </a:rPr>
              <a:t>Nipple Blebs</a:t>
            </a:r>
          </a:p>
        </p:txBody>
      </p:sp>
    </p:spTree>
    <p:extLst>
      <p:ext uri="{BB962C8B-B14F-4D97-AF65-F5344CB8AC3E}">
        <p14:creationId xmlns:p14="http://schemas.microsoft.com/office/powerpoint/2010/main" val="37978359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890C39-CCE3-4D4E-A7C5-11A8B8E1A742}"/>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67</a:t>
            </a:fld>
            <a:endParaRPr lang="en-US">
              <a:solidFill>
                <a:prstClr val="black">
                  <a:tint val="75000"/>
                </a:prstClr>
              </a:solidFill>
            </a:endParaRPr>
          </a:p>
        </p:txBody>
      </p:sp>
      <p:sp>
        <p:nvSpPr>
          <p:cNvPr id="3" name="Content Placeholder 2">
            <a:extLst>
              <a:ext uri="{FF2B5EF4-FFF2-40B4-BE49-F238E27FC236}">
                <a16:creationId xmlns:a16="http://schemas.microsoft.com/office/drawing/2014/main" id="{0D44A41D-BBC2-46C0-B6E3-1F1C01B70ECC}"/>
              </a:ext>
            </a:extLst>
          </p:cNvPr>
          <p:cNvSpPr txBox="1">
            <a:spLocks/>
          </p:cNvSpPr>
          <p:nvPr/>
        </p:nvSpPr>
        <p:spPr>
          <a:xfrm>
            <a:off x="228600" y="1752600"/>
            <a:ext cx="6248400" cy="3587485"/>
          </a:xfrm>
          <a:prstGeom prst="rect">
            <a:avLst/>
          </a:prstGeom>
          <a:no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Treatment</a:t>
            </a:r>
          </a:p>
          <a:p>
            <a:pPr lvl="1"/>
            <a:r>
              <a:rPr lang="en-US" sz="2400" dirty="0"/>
              <a:t>If no pain and no underlying clogged duct, no need for treatment</a:t>
            </a:r>
          </a:p>
          <a:p>
            <a:pPr lvl="1"/>
            <a:r>
              <a:rPr lang="en-US" sz="2400" dirty="0"/>
              <a:t>If recurrent, best to manage underlying overproduction or clogged ducts</a:t>
            </a:r>
          </a:p>
          <a:p>
            <a:pPr lvl="1"/>
            <a:r>
              <a:rPr lang="en-US" sz="2400" dirty="0"/>
              <a:t>Steroid ointment may help</a:t>
            </a:r>
          </a:p>
          <a:p>
            <a:pPr lvl="1"/>
            <a:r>
              <a:rPr lang="en-US" sz="2400" dirty="0"/>
              <a:t>Surgical unroofing does not help</a:t>
            </a:r>
          </a:p>
        </p:txBody>
      </p:sp>
      <p:sp>
        <p:nvSpPr>
          <p:cNvPr id="4" name="TextBox 3">
            <a:extLst>
              <a:ext uri="{FF2B5EF4-FFF2-40B4-BE49-F238E27FC236}">
                <a16:creationId xmlns:a16="http://schemas.microsoft.com/office/drawing/2014/main" id="{4B4AFAB8-E1B0-4629-8229-55DE83F9BAA1}"/>
              </a:ext>
            </a:extLst>
          </p:cNvPr>
          <p:cNvSpPr txBox="1"/>
          <p:nvPr/>
        </p:nvSpPr>
        <p:spPr>
          <a:xfrm>
            <a:off x="6661910" y="6488668"/>
            <a:ext cx="2482090" cy="369332"/>
          </a:xfrm>
          <a:prstGeom prst="rect">
            <a:avLst/>
          </a:prstGeom>
          <a:noFill/>
        </p:spPr>
        <p:txBody>
          <a:bodyPr wrap="none" rtlCol="0">
            <a:spAutoFit/>
          </a:bodyPr>
          <a:lstStyle/>
          <a:p>
            <a:r>
              <a:rPr lang="en-US" dirty="0">
                <a:solidFill>
                  <a:schemeClr val="bg1"/>
                </a:solidFill>
              </a:rPr>
              <a:t>Photo- Kathy Leeper MD</a:t>
            </a:r>
          </a:p>
        </p:txBody>
      </p:sp>
      <p:sp>
        <p:nvSpPr>
          <p:cNvPr id="5" name="TextBox 4">
            <a:extLst>
              <a:ext uri="{FF2B5EF4-FFF2-40B4-BE49-F238E27FC236}">
                <a16:creationId xmlns:a16="http://schemas.microsoft.com/office/drawing/2014/main" id="{845D9AFB-E7EF-B0DA-864E-BF63B65A87C8}"/>
              </a:ext>
            </a:extLst>
          </p:cNvPr>
          <p:cNvSpPr txBox="1"/>
          <p:nvPr/>
        </p:nvSpPr>
        <p:spPr>
          <a:xfrm>
            <a:off x="1663042" y="609600"/>
            <a:ext cx="3379515" cy="707886"/>
          </a:xfrm>
          <a:prstGeom prst="rect">
            <a:avLst/>
          </a:prstGeom>
          <a:noFill/>
        </p:spPr>
        <p:txBody>
          <a:bodyPr wrap="none" rtlCol="0">
            <a:spAutoFit/>
          </a:bodyPr>
          <a:lstStyle/>
          <a:p>
            <a:r>
              <a:rPr lang="en-US" sz="4000" dirty="0"/>
              <a:t>Bleb Treatment</a:t>
            </a:r>
          </a:p>
        </p:txBody>
      </p:sp>
      <p:pic>
        <p:nvPicPr>
          <p:cNvPr id="7" name="Picture 6" descr="A black spot on a person's arm&#10;&#10;AI-generated content may be incorrect.">
            <a:extLst>
              <a:ext uri="{FF2B5EF4-FFF2-40B4-BE49-F238E27FC236}">
                <a16:creationId xmlns:a16="http://schemas.microsoft.com/office/drawing/2014/main" id="{229BB88A-319A-533A-36FB-330BCE58F6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500" y="-25400"/>
            <a:ext cx="5143500" cy="6858000"/>
          </a:xfrm>
          <a:prstGeom prst="rect">
            <a:avLst/>
          </a:prstGeom>
        </p:spPr>
      </p:pic>
    </p:spTree>
    <p:extLst>
      <p:ext uri="{BB962C8B-B14F-4D97-AF65-F5344CB8AC3E}">
        <p14:creationId xmlns:p14="http://schemas.microsoft.com/office/powerpoint/2010/main" val="15736064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133600" y="136525"/>
            <a:ext cx="8229600" cy="1143000"/>
          </a:xfrm>
        </p:spPr>
        <p:txBody>
          <a:bodyPr/>
          <a:lstStyle/>
          <a:p>
            <a:r>
              <a:rPr lang="en-US" dirty="0"/>
              <a:t>Infant Biting</a:t>
            </a:r>
          </a:p>
        </p:txBody>
      </p:sp>
      <p:sp>
        <p:nvSpPr>
          <p:cNvPr id="2" name="Text Placeholder 1"/>
          <p:cNvSpPr>
            <a:spLocks noGrp="1"/>
          </p:cNvSpPr>
          <p:nvPr>
            <p:ph type="body" idx="1"/>
          </p:nvPr>
        </p:nvSpPr>
        <p:spPr>
          <a:xfrm>
            <a:off x="838200" y="1600200"/>
            <a:ext cx="4522732" cy="4525963"/>
          </a:xfrm>
        </p:spPr>
        <p:txBody>
          <a:bodyPr/>
          <a:lstStyle/>
          <a:p>
            <a:r>
              <a:rPr lang="en-US" dirty="0"/>
              <a:t>Most often during teething</a:t>
            </a:r>
          </a:p>
          <a:p>
            <a:r>
              <a:rPr lang="en-US" dirty="0"/>
              <a:t>Other causes:</a:t>
            </a:r>
          </a:p>
          <a:p>
            <a:pPr lvl="1"/>
            <a:r>
              <a:rPr lang="en-US" dirty="0"/>
              <a:t>Bite reflex</a:t>
            </a:r>
          </a:p>
          <a:p>
            <a:pPr lvl="1"/>
            <a:r>
              <a:rPr lang="en-US" dirty="0"/>
              <a:t>Rapid or heavy milk flow</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68</a:t>
            </a:fld>
            <a:endParaRPr lang="en-US">
              <a:solidFill>
                <a:prstClr val="black">
                  <a:tint val="75000"/>
                </a:prst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4880" t="3822" r="9522"/>
          <a:stretch/>
        </p:blipFill>
        <p:spPr>
          <a:xfrm>
            <a:off x="6423671" y="1447800"/>
            <a:ext cx="4627858" cy="4343400"/>
          </a:xfrm>
          <a:prstGeom prst="rect">
            <a:avLst/>
          </a:prstGeom>
        </p:spPr>
      </p:pic>
    </p:spTree>
    <p:extLst>
      <p:ext uri="{BB962C8B-B14F-4D97-AF65-F5344CB8AC3E}">
        <p14:creationId xmlns:p14="http://schemas.microsoft.com/office/powerpoint/2010/main" val="16018348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3000" b="-73000"/>
          </a:stretch>
        </a:blip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676400" y="0"/>
            <a:ext cx="8229600" cy="1143000"/>
          </a:xfrm>
        </p:spPr>
        <p:txBody>
          <a:bodyPr/>
          <a:lstStyle/>
          <a:p>
            <a:pPr eaLnBrk="1" hangingPunct="1">
              <a:defRPr/>
            </a:pPr>
            <a:r>
              <a:rPr lang="en-US" dirty="0">
                <a:solidFill>
                  <a:schemeClr val="bg1"/>
                </a:solidFill>
              </a:rPr>
              <a:t>Infant Biting During Teething</a:t>
            </a:r>
          </a:p>
        </p:txBody>
      </p:sp>
      <p:sp>
        <p:nvSpPr>
          <p:cNvPr id="79875" name="Rectangle 3"/>
          <p:cNvSpPr>
            <a:spLocks noGrp="1" noChangeArrowheads="1"/>
          </p:cNvSpPr>
          <p:nvPr>
            <p:ph type="body" idx="1"/>
          </p:nvPr>
        </p:nvSpPr>
        <p:spPr>
          <a:xfrm>
            <a:off x="8458200" y="1143000"/>
            <a:ext cx="3733800" cy="4329629"/>
          </a:xfrm>
          <a:solidFill>
            <a:schemeClr val="accent2">
              <a:lumMod val="20000"/>
              <a:lumOff val="80000"/>
              <a:alpha val="62000"/>
            </a:schemeClr>
          </a:solidFill>
        </p:spPr>
        <p:txBody>
          <a:bodyPr>
            <a:normAutofit/>
          </a:bodyPr>
          <a:lstStyle/>
          <a:p>
            <a:pPr eaLnBrk="1" hangingPunct="1">
              <a:defRPr/>
            </a:pPr>
            <a:r>
              <a:rPr lang="en-US" sz="2800" dirty="0"/>
              <a:t>Occurs with teething</a:t>
            </a:r>
          </a:p>
          <a:p>
            <a:pPr eaLnBrk="1" hangingPunct="1">
              <a:defRPr/>
            </a:pPr>
            <a:r>
              <a:rPr lang="en-US" sz="2800" dirty="0"/>
              <a:t>During non-nutritive sucking</a:t>
            </a:r>
          </a:p>
          <a:p>
            <a:pPr eaLnBrk="1" hangingPunct="1">
              <a:defRPr/>
            </a:pPr>
            <a:r>
              <a:rPr lang="en-US" sz="2800" dirty="0"/>
              <a:t>Treatment</a:t>
            </a:r>
          </a:p>
          <a:p>
            <a:pPr lvl="1">
              <a:defRPr/>
            </a:pPr>
            <a:r>
              <a:rPr lang="en-US" sz="2400" dirty="0"/>
              <a:t>Keep the baby close</a:t>
            </a:r>
          </a:p>
          <a:p>
            <a:pPr lvl="1">
              <a:defRPr/>
            </a:pPr>
            <a:r>
              <a:rPr lang="en-US" sz="2400" dirty="0"/>
              <a:t>Avoid non-nutritive sucking</a:t>
            </a:r>
          </a:p>
          <a:p>
            <a:pPr lvl="1">
              <a:defRPr/>
            </a:pPr>
            <a:r>
              <a:rPr lang="en-US" sz="2400" dirty="0"/>
              <a:t>Alternative for infant teething</a:t>
            </a:r>
          </a:p>
          <a:p>
            <a:pPr eaLnBrk="1" hangingPunct="1">
              <a:defRPr/>
            </a:pPr>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69</a:t>
            </a:fld>
            <a:endParaRPr lang="en-US">
              <a:solidFill>
                <a:prstClr val="black">
                  <a:tint val="75000"/>
                </a:prstClr>
              </a:solidFill>
            </a:endParaRPr>
          </a:p>
        </p:txBody>
      </p:sp>
      <p:sp>
        <p:nvSpPr>
          <p:cNvPr id="3" name="Rectangle 2">
            <a:extLst>
              <a:ext uri="{FF2B5EF4-FFF2-40B4-BE49-F238E27FC236}">
                <a16:creationId xmlns:a16="http://schemas.microsoft.com/office/drawing/2014/main" id="{E8DDE455-FEE7-4BDB-80ED-0323B97D8CE5}"/>
              </a:ext>
            </a:extLst>
          </p:cNvPr>
          <p:cNvSpPr/>
          <p:nvPr/>
        </p:nvSpPr>
        <p:spPr>
          <a:xfrm>
            <a:off x="10027173" y="6596390"/>
            <a:ext cx="2156360" cy="261610"/>
          </a:xfrm>
          <a:prstGeom prst="rect">
            <a:avLst/>
          </a:prstGeom>
        </p:spPr>
        <p:txBody>
          <a:bodyPr wrap="none">
            <a:spAutoFit/>
          </a:bodyPr>
          <a:lstStyle/>
          <a:p>
            <a:r>
              <a:rPr lang="en-US" sz="1100" dirty="0">
                <a:solidFill>
                  <a:schemeClr val="bg1"/>
                </a:solidFill>
              </a:rPr>
              <a:t>Photo by Deedee </a:t>
            </a:r>
            <a:r>
              <a:rPr lang="en-US" sz="1100" dirty="0" err="1">
                <a:solidFill>
                  <a:schemeClr val="bg1"/>
                </a:solidFill>
              </a:rPr>
              <a:t>Geli</a:t>
            </a:r>
            <a:r>
              <a:rPr lang="en-US" sz="1100" dirty="0">
                <a:solidFill>
                  <a:schemeClr val="bg1"/>
                </a:solidFill>
              </a:rPr>
              <a:t> on </a:t>
            </a:r>
            <a:r>
              <a:rPr lang="en-US" sz="1100" dirty="0" err="1">
                <a:solidFill>
                  <a:schemeClr val="bg1"/>
                </a:solidFill>
              </a:rPr>
              <a:t>Unsplash</a:t>
            </a:r>
            <a:endParaRPr lang="en-US" sz="1100" dirty="0">
              <a:solidFill>
                <a:schemeClr val="bg1"/>
              </a:solidFill>
            </a:endParaRPr>
          </a:p>
        </p:txBody>
      </p:sp>
    </p:spTree>
    <p:extLst>
      <p:ext uri="{BB962C8B-B14F-4D97-AF65-F5344CB8AC3E}">
        <p14:creationId xmlns:p14="http://schemas.microsoft.com/office/powerpoint/2010/main" val="1913441210"/>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Conclusions for Session 4</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a:t>The most common causes of sore nipples are positioning and latch issues</a:t>
            </a:r>
          </a:p>
          <a:p>
            <a:pPr>
              <a:buFont typeface="Wingdings" panose="05000000000000000000" pitchFamily="2" charset="2"/>
              <a:buChar char="§"/>
            </a:pPr>
            <a:r>
              <a:rPr lang="en-US" dirty="0"/>
              <a:t>Breast engorgement during the first week increases the risk of nipple trauma</a:t>
            </a:r>
          </a:p>
          <a:p>
            <a:pPr>
              <a:buFont typeface="Wingdings" panose="05000000000000000000" pitchFamily="2" charset="2"/>
              <a:buChar char="§"/>
            </a:pPr>
            <a:r>
              <a:rPr lang="en-US" dirty="0"/>
              <a:t>People with sore nipples who are not improved by changes in positioning and latch should be referred to a knowledgeable provider</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70</a:t>
            </a:fld>
            <a:endParaRPr lang="en-US">
              <a:solidFill>
                <a:prstClr val="black">
                  <a:tint val="75000"/>
                </a:prstClr>
              </a:solidFill>
              <a:latin typeface="Calibri"/>
            </a:endParaRPr>
          </a:p>
        </p:txBody>
      </p:sp>
    </p:spTree>
    <p:extLst>
      <p:ext uri="{BB962C8B-B14F-4D97-AF65-F5344CB8AC3E}">
        <p14:creationId xmlns:p14="http://schemas.microsoft.com/office/powerpoint/2010/main" val="30928168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71</a:t>
            </a:fld>
            <a:endParaRPr lang="en-US">
              <a:solidFill>
                <a:prstClr val="black">
                  <a:tint val="75000"/>
                </a:prstClr>
              </a:solidFill>
            </a:endParaRPr>
          </a:p>
        </p:txBody>
      </p:sp>
      <p:sp>
        <p:nvSpPr>
          <p:cNvPr id="2" name="Title 1"/>
          <p:cNvSpPr>
            <a:spLocks noGrp="1"/>
          </p:cNvSpPr>
          <p:nvPr>
            <p:ph type="title" idx="4294967295"/>
          </p:nvPr>
        </p:nvSpPr>
        <p:spPr>
          <a:xfrm>
            <a:off x="381000" y="136526"/>
            <a:ext cx="11582400" cy="2378075"/>
          </a:xfrm>
        </p:spPr>
        <p:txBody>
          <a:bodyPr>
            <a:normAutofit fontScale="90000"/>
          </a:bodyPr>
          <a:lstStyle/>
          <a:p>
            <a:pPr algn="l"/>
            <a:r>
              <a:rPr lang="en-US" sz="3200" dirty="0"/>
              <a:t>You are seeing mom &amp; her term healthy infant at 14 days postpartum. She complains that her nipples are sore when the baby latches on and the pain continues throughout feeding. When the baby comes off the breast, the nipple looks pinched and pale. You advise:</a:t>
            </a:r>
          </a:p>
        </p:txBody>
      </p:sp>
      <p:sp>
        <p:nvSpPr>
          <p:cNvPr id="4" name="TPAnswers">
            <a:extLst>
              <a:ext uri="{FF2B5EF4-FFF2-40B4-BE49-F238E27FC236}">
                <a16:creationId xmlns:a16="http://schemas.microsoft.com/office/drawing/2014/main" id="{1F43C286-7331-4D0E-9F2E-9EF62118CB1D}"/>
              </a:ext>
            </a:extLst>
          </p:cNvPr>
          <p:cNvSpPr txBox="1">
            <a:spLocks/>
          </p:cNvSpPr>
          <p:nvPr>
            <p:custDataLst>
              <p:tags r:id="rId1"/>
            </p:custDataLst>
          </p:nvPr>
        </p:nvSpPr>
        <p:spPr>
          <a:xfrm>
            <a:off x="838200" y="2930885"/>
            <a:ext cx="10210800" cy="300918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sz="2800" dirty="0"/>
              <a:t>You have vasospasm of your nipples. Use heat on your breasts after nursing.</a:t>
            </a:r>
          </a:p>
          <a:p>
            <a:pPr marL="514350" indent="-514350">
              <a:buFont typeface="Arial" pitchFamily="34" charset="0"/>
              <a:buAutoNum type="alphaUcPeriod"/>
            </a:pPr>
            <a:r>
              <a:rPr lang="en-US" sz="2800" dirty="0"/>
              <a:t>You likely have a yeast infection of your nipples. You will need to contact your provider for treatment.</a:t>
            </a:r>
          </a:p>
          <a:p>
            <a:pPr marL="514350" indent="-514350">
              <a:buFont typeface="Arial" pitchFamily="34" charset="0"/>
              <a:buAutoNum type="alphaUcPeriod"/>
            </a:pPr>
            <a:r>
              <a:rPr lang="en-US" sz="2800" dirty="0"/>
              <a:t>You need to have the latch checked. Either I can do this or let's have a lactation consultant see you.</a:t>
            </a:r>
          </a:p>
        </p:txBody>
      </p:sp>
      <p:sp>
        <p:nvSpPr>
          <p:cNvPr id="5" name="Smiley Face 4">
            <a:extLst>
              <a:ext uri="{FF2B5EF4-FFF2-40B4-BE49-F238E27FC236}">
                <a16:creationId xmlns:a16="http://schemas.microsoft.com/office/drawing/2014/main" id="{A31FE52F-A4DD-4939-8022-32B1F7B583A9}"/>
              </a:ext>
            </a:extLst>
          </p:cNvPr>
          <p:cNvSpPr/>
          <p:nvPr/>
        </p:nvSpPr>
        <p:spPr>
          <a:xfrm>
            <a:off x="381000" y="4953000"/>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316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2000"/>
            <a:lum/>
          </a:blip>
          <a:srcRect/>
          <a:stretch>
            <a:fillRect t="-2000" b="-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72</a:t>
            </a:fld>
            <a:endParaRPr lang="en-US">
              <a:solidFill>
                <a:prstClr val="black">
                  <a:tint val="75000"/>
                </a:prstClr>
              </a:solidFill>
            </a:endParaRPr>
          </a:p>
        </p:txBody>
      </p:sp>
      <p:sp>
        <p:nvSpPr>
          <p:cNvPr id="2" name="Title 1"/>
          <p:cNvSpPr>
            <a:spLocks noGrp="1"/>
          </p:cNvSpPr>
          <p:nvPr>
            <p:ph type="title" idx="4294967295"/>
          </p:nvPr>
        </p:nvSpPr>
        <p:spPr>
          <a:xfrm>
            <a:off x="304800" y="72382"/>
            <a:ext cx="11582400" cy="2559051"/>
          </a:xfrm>
        </p:spPr>
        <p:txBody>
          <a:bodyPr>
            <a:normAutofit/>
          </a:bodyPr>
          <a:lstStyle/>
          <a:p>
            <a:pPr algn="l"/>
            <a:r>
              <a:rPr lang="en-US" sz="3600" dirty="0"/>
              <a:t>A lactating individual who is 6 weeks postpartum reports stinging burning nipple pain for 1 week. Prior to this, they had no lactation problems. They would like to know what could possibly be wrong. </a:t>
            </a:r>
            <a:r>
              <a:rPr lang="en-US" sz="3600" b="1" dirty="0"/>
              <a:t>You advise:</a:t>
            </a:r>
          </a:p>
        </p:txBody>
      </p:sp>
      <p:sp>
        <p:nvSpPr>
          <p:cNvPr id="4" name="Smiley Face 3">
            <a:extLst>
              <a:ext uri="{FF2B5EF4-FFF2-40B4-BE49-F238E27FC236}">
                <a16:creationId xmlns:a16="http://schemas.microsoft.com/office/drawing/2014/main" id="{416F58C7-E50D-4DDF-BC64-73859FFED6FA}"/>
              </a:ext>
            </a:extLst>
          </p:cNvPr>
          <p:cNvSpPr/>
          <p:nvPr/>
        </p:nvSpPr>
        <p:spPr>
          <a:xfrm>
            <a:off x="1016001" y="6081713"/>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Answers">
            <a:extLst>
              <a:ext uri="{FF2B5EF4-FFF2-40B4-BE49-F238E27FC236}">
                <a16:creationId xmlns:a16="http://schemas.microsoft.com/office/drawing/2014/main" id="{314530C4-DB6E-42EC-A64D-37A5ECF608E5}"/>
              </a:ext>
            </a:extLst>
          </p:cNvPr>
          <p:cNvSpPr txBox="1">
            <a:spLocks/>
          </p:cNvSpPr>
          <p:nvPr>
            <p:custDataLst>
              <p:tags r:id="rId1"/>
            </p:custDataLst>
          </p:nvPr>
        </p:nvSpPr>
        <p:spPr>
          <a:xfrm>
            <a:off x="1964267" y="2580330"/>
            <a:ext cx="8686800" cy="42052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sz="2800" dirty="0"/>
              <a:t>Your baby may not be latching properly.</a:t>
            </a:r>
          </a:p>
          <a:p>
            <a:pPr marL="514350" indent="-514350">
              <a:buFont typeface="Arial" pitchFamily="34" charset="0"/>
              <a:buAutoNum type="alphaUcPeriod"/>
            </a:pPr>
            <a:r>
              <a:rPr lang="en-US" sz="2800" dirty="0"/>
              <a:t>You might have over-production, causing fullness and breast discomfort.</a:t>
            </a:r>
          </a:p>
          <a:p>
            <a:pPr marL="514350" indent="-514350">
              <a:buFont typeface="Arial" pitchFamily="34" charset="0"/>
              <a:buAutoNum type="alphaUcPeriod"/>
            </a:pPr>
            <a:r>
              <a:rPr lang="en-US" sz="2800" dirty="0"/>
              <a:t>Your let-down is too fast, causing the baby to pinch the nipple.</a:t>
            </a:r>
          </a:p>
          <a:p>
            <a:pPr marL="514350" indent="-514350">
              <a:buFont typeface="Arial" pitchFamily="34" charset="0"/>
              <a:buAutoNum type="alphaUcPeriod"/>
            </a:pPr>
            <a:r>
              <a:rPr lang="en-US" sz="2800" dirty="0"/>
              <a:t>You might have vasospasm.</a:t>
            </a:r>
          </a:p>
          <a:p>
            <a:pPr marL="514350" indent="-514350">
              <a:buFont typeface="Arial" pitchFamily="34" charset="0"/>
              <a:buAutoNum type="alphaUcPeriod"/>
            </a:pPr>
            <a:r>
              <a:rPr lang="en-US" sz="2800" dirty="0"/>
              <a:t>You might a nipple/areolar rash.</a:t>
            </a:r>
          </a:p>
          <a:p>
            <a:pPr marL="514350" indent="-514350">
              <a:buFont typeface="Arial" pitchFamily="34" charset="0"/>
              <a:buAutoNum type="alphaUcPeriod"/>
            </a:pPr>
            <a:r>
              <a:rPr lang="en-US" sz="2800" dirty="0"/>
              <a:t>All of the above are possible.</a:t>
            </a:r>
          </a:p>
        </p:txBody>
      </p:sp>
    </p:spTree>
    <p:extLst>
      <p:ext uri="{BB962C8B-B14F-4D97-AF65-F5344CB8AC3E}">
        <p14:creationId xmlns:p14="http://schemas.microsoft.com/office/powerpoint/2010/main" val="344164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73</a:t>
            </a:fld>
            <a:endParaRPr lang="en-US">
              <a:solidFill>
                <a:prstClr val="black">
                  <a:tint val="75000"/>
                </a:prstClr>
              </a:solidFill>
            </a:endParaRPr>
          </a:p>
        </p:txBody>
      </p:sp>
      <p:sp>
        <p:nvSpPr>
          <p:cNvPr id="2" name="Title 1"/>
          <p:cNvSpPr>
            <a:spLocks noGrp="1"/>
          </p:cNvSpPr>
          <p:nvPr>
            <p:ph type="title" idx="4294967295"/>
          </p:nvPr>
        </p:nvSpPr>
        <p:spPr>
          <a:xfrm>
            <a:off x="381000" y="0"/>
            <a:ext cx="11506200" cy="2514600"/>
          </a:xfrm>
        </p:spPr>
        <p:txBody>
          <a:bodyPr>
            <a:normAutofit/>
          </a:bodyPr>
          <a:lstStyle/>
          <a:p>
            <a:pPr algn="l"/>
            <a:r>
              <a:rPr lang="en-US" sz="3200" dirty="0"/>
              <a:t>A mother who is 20 days postpartum reports that her nipples are still cracked, sore, and the sores stick to her breast pad. She denies deep breast pain, fever or breast redness. Breastfeeding hurts with latch and improves during feeding.  </a:t>
            </a:r>
            <a:r>
              <a:rPr lang="en-US" sz="3200" b="1" dirty="0"/>
              <a:t>You advise:</a:t>
            </a:r>
          </a:p>
        </p:txBody>
      </p:sp>
      <p:sp>
        <p:nvSpPr>
          <p:cNvPr id="4" name="TPAnswers">
            <a:extLst>
              <a:ext uri="{FF2B5EF4-FFF2-40B4-BE49-F238E27FC236}">
                <a16:creationId xmlns:a16="http://schemas.microsoft.com/office/drawing/2014/main" id="{308FB88C-6808-4D9E-969F-19744C103CF4}"/>
              </a:ext>
            </a:extLst>
          </p:cNvPr>
          <p:cNvSpPr txBox="1">
            <a:spLocks/>
          </p:cNvSpPr>
          <p:nvPr>
            <p:custDataLst>
              <p:tags r:id="rId1"/>
            </p:custDataLst>
          </p:nvPr>
        </p:nvSpPr>
        <p:spPr>
          <a:xfrm>
            <a:off x="1219200" y="2759075"/>
            <a:ext cx="10134600" cy="3962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t>You need to see a lactation specialist.</a:t>
            </a:r>
          </a:p>
          <a:p>
            <a:pPr marL="0" indent="0">
              <a:buNone/>
            </a:pPr>
            <a:r>
              <a:rPr lang="en-US" dirty="0"/>
              <a:t>In the meantime, apply breastmilk, coconut oil, or lanolin and a nonstick pad over the wounds after each nursing.</a:t>
            </a:r>
          </a:p>
          <a:p>
            <a:pPr marL="0" indent="0">
              <a:buNone/>
            </a:pPr>
            <a:r>
              <a:rPr lang="en-US" dirty="0"/>
              <a:t>B. Your nipples won’t heal until you stop nursing. Just pump and bottle feed for now.</a:t>
            </a:r>
          </a:p>
          <a:p>
            <a:pPr marL="0" indent="0">
              <a:buNone/>
            </a:pPr>
            <a:r>
              <a:rPr lang="en-US" dirty="0"/>
              <a:t>C. Use a nipple shield to reduce pain and allow the sores to heal.</a:t>
            </a:r>
          </a:p>
        </p:txBody>
      </p:sp>
      <p:sp>
        <p:nvSpPr>
          <p:cNvPr id="5" name="Smiley Face 4">
            <a:extLst>
              <a:ext uri="{FF2B5EF4-FFF2-40B4-BE49-F238E27FC236}">
                <a16:creationId xmlns:a16="http://schemas.microsoft.com/office/drawing/2014/main" id="{D2AEB6C8-61A5-432E-B258-E0C64FF9694C}"/>
              </a:ext>
            </a:extLst>
          </p:cNvPr>
          <p:cNvSpPr/>
          <p:nvPr/>
        </p:nvSpPr>
        <p:spPr>
          <a:xfrm>
            <a:off x="381000" y="2759075"/>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845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8000"/>
            <a:lum/>
          </a:blip>
          <a:srcRect/>
          <a:stretch>
            <a:fillRect t="-16000" b="-1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74</a:t>
            </a:fld>
            <a:endParaRPr lang="en-US">
              <a:solidFill>
                <a:prstClr val="black">
                  <a:tint val="75000"/>
                </a:prstClr>
              </a:solidFill>
            </a:endParaRPr>
          </a:p>
        </p:txBody>
      </p:sp>
      <p:sp>
        <p:nvSpPr>
          <p:cNvPr id="2" name="Title 1"/>
          <p:cNvSpPr>
            <a:spLocks noGrp="1"/>
          </p:cNvSpPr>
          <p:nvPr>
            <p:ph type="title" idx="4294967295"/>
          </p:nvPr>
        </p:nvSpPr>
        <p:spPr>
          <a:xfrm>
            <a:off x="152400" y="136524"/>
            <a:ext cx="11887200" cy="2362200"/>
          </a:xfrm>
        </p:spPr>
        <p:txBody>
          <a:bodyPr>
            <a:noAutofit/>
          </a:bodyPr>
          <a:lstStyle/>
          <a:p>
            <a:pPr algn="l"/>
            <a:r>
              <a:rPr lang="en-US" sz="3200" dirty="0"/>
              <a:t>A lactating individual who is 3 months postpartum reports nipple redness with burning, stinging pain for 2 weeks. People on their Facebook support group suggested that they may have thrush. They wonder what you think. </a:t>
            </a:r>
            <a:r>
              <a:rPr lang="en-US" sz="3200" b="1" dirty="0"/>
              <a:t>You advise:</a:t>
            </a:r>
          </a:p>
        </p:txBody>
      </p:sp>
      <p:sp>
        <p:nvSpPr>
          <p:cNvPr id="4" name="TPAnswers">
            <a:extLst>
              <a:ext uri="{FF2B5EF4-FFF2-40B4-BE49-F238E27FC236}">
                <a16:creationId xmlns:a16="http://schemas.microsoft.com/office/drawing/2014/main" id="{79C03166-27BA-45E5-8101-C79D87AE9B8E}"/>
              </a:ext>
            </a:extLst>
          </p:cNvPr>
          <p:cNvSpPr txBox="1">
            <a:spLocks/>
          </p:cNvSpPr>
          <p:nvPr>
            <p:custDataLst>
              <p:tags r:id="rId1"/>
            </p:custDataLst>
          </p:nvPr>
        </p:nvSpPr>
        <p:spPr>
          <a:xfrm>
            <a:off x="768469" y="2877130"/>
            <a:ext cx="10432931" cy="383587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sz="2800" dirty="0"/>
              <a:t>You should be seen by a lactation consultant or breastfeeding medicine specialist to evaluate your pain.</a:t>
            </a:r>
          </a:p>
          <a:p>
            <a:pPr marL="514350" indent="-514350">
              <a:buFont typeface="Arial" pitchFamily="34" charset="0"/>
              <a:buAutoNum type="alphaUcPeriod"/>
            </a:pPr>
            <a:r>
              <a:rPr lang="en-US" sz="2800" dirty="0"/>
              <a:t>Yes, it sounds like yeast. Call your physician for medication.</a:t>
            </a:r>
          </a:p>
          <a:p>
            <a:pPr marL="514350" indent="-514350">
              <a:buFont typeface="Arial" pitchFamily="34" charset="0"/>
              <a:buAutoNum type="alphaUcPeriod"/>
            </a:pPr>
            <a:r>
              <a:rPr lang="en-US" sz="2800" dirty="0"/>
              <a:t>It sounds like vasospasm. Use heat on your nipples after nursing.</a:t>
            </a:r>
          </a:p>
          <a:p>
            <a:pPr marL="514350" indent="-514350">
              <a:buFont typeface="Arial" pitchFamily="34" charset="0"/>
              <a:buAutoNum type="alphaUcPeriod"/>
            </a:pPr>
            <a:r>
              <a:rPr lang="en-US" sz="2800" dirty="0"/>
              <a:t>You should throw out your stored breastmilk in case it has yeast in it.</a:t>
            </a:r>
          </a:p>
          <a:p>
            <a:pPr marL="514350" indent="-514350">
              <a:buFont typeface="Arial" pitchFamily="34" charset="0"/>
              <a:buAutoNum type="alphaUcPeriod"/>
            </a:pPr>
            <a:endParaRPr lang="en-US" sz="2800" dirty="0"/>
          </a:p>
        </p:txBody>
      </p:sp>
      <p:sp>
        <p:nvSpPr>
          <p:cNvPr id="5" name="Smiley Face 4">
            <a:extLst>
              <a:ext uri="{FF2B5EF4-FFF2-40B4-BE49-F238E27FC236}">
                <a16:creationId xmlns:a16="http://schemas.microsoft.com/office/drawing/2014/main" id="{895FBB05-73BE-4EAC-8924-0359E49204DF}"/>
              </a:ext>
            </a:extLst>
          </p:cNvPr>
          <p:cNvSpPr/>
          <p:nvPr/>
        </p:nvSpPr>
        <p:spPr>
          <a:xfrm>
            <a:off x="311269" y="2937933"/>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86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75</a:t>
            </a:fld>
            <a:endParaRPr lang="en-US">
              <a:solidFill>
                <a:prstClr val="black">
                  <a:tint val="75000"/>
                </a:prstClr>
              </a:solidFill>
            </a:endParaRPr>
          </a:p>
        </p:txBody>
      </p:sp>
      <p:sp>
        <p:nvSpPr>
          <p:cNvPr id="2" name="Title 1"/>
          <p:cNvSpPr>
            <a:spLocks noGrp="1"/>
          </p:cNvSpPr>
          <p:nvPr>
            <p:ph type="title" idx="4294967295"/>
          </p:nvPr>
        </p:nvSpPr>
        <p:spPr>
          <a:xfrm>
            <a:off x="152400" y="1"/>
            <a:ext cx="11811000" cy="2544763"/>
          </a:xfrm>
        </p:spPr>
        <p:txBody>
          <a:bodyPr>
            <a:normAutofit/>
          </a:bodyPr>
          <a:lstStyle/>
          <a:p>
            <a:pPr algn="l"/>
            <a:r>
              <a:rPr lang="en-US" sz="3200" dirty="0"/>
              <a:t>Mom calls 4 months postpartum reporting recurrent clogged ducts. She finds that they usually resolve in about 24 hours, but this one has been present for 4 days. She has no fever, chills or redness of the breast, but the area is tender. </a:t>
            </a:r>
            <a:r>
              <a:rPr lang="en-US" sz="3200" b="1" dirty="0"/>
              <a:t>You advise:</a:t>
            </a:r>
          </a:p>
        </p:txBody>
      </p:sp>
      <p:sp>
        <p:nvSpPr>
          <p:cNvPr id="4" name="TPAnswers">
            <a:extLst>
              <a:ext uri="{FF2B5EF4-FFF2-40B4-BE49-F238E27FC236}">
                <a16:creationId xmlns:a16="http://schemas.microsoft.com/office/drawing/2014/main" id="{0163874A-2E85-469E-BD99-F407D4C26EDD}"/>
              </a:ext>
            </a:extLst>
          </p:cNvPr>
          <p:cNvSpPr txBox="1">
            <a:spLocks/>
          </p:cNvSpPr>
          <p:nvPr>
            <p:custDataLst>
              <p:tags r:id="rId1"/>
            </p:custDataLst>
          </p:nvPr>
        </p:nvSpPr>
        <p:spPr>
          <a:xfrm>
            <a:off x="914400" y="2851150"/>
            <a:ext cx="10896600" cy="3505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t>Come in to be seen to have that area checked.</a:t>
            </a:r>
          </a:p>
          <a:p>
            <a:pPr marL="514350" indent="-514350">
              <a:buFont typeface="Arial" pitchFamily="34" charset="0"/>
              <a:buAutoNum type="alphaUcPeriod"/>
            </a:pPr>
            <a:r>
              <a:rPr lang="en-US" dirty="0"/>
              <a:t>Try to nurse frequently, pump after nursing, use heat and massage as much as possible. IF it still is not gone in 3 days, call back. Watch for signs of infection.</a:t>
            </a:r>
          </a:p>
          <a:p>
            <a:pPr marL="514350" indent="-514350">
              <a:buFont typeface="Arial" pitchFamily="34" charset="0"/>
              <a:buAutoNum type="alphaUcPeriod"/>
            </a:pPr>
            <a:r>
              <a:rPr lang="en-US" dirty="0"/>
              <a:t>You probably have too much milk, you should stop pumping so much extra milk.</a:t>
            </a:r>
          </a:p>
        </p:txBody>
      </p:sp>
      <p:sp>
        <p:nvSpPr>
          <p:cNvPr id="5" name="Smiley Face 4">
            <a:extLst>
              <a:ext uri="{FF2B5EF4-FFF2-40B4-BE49-F238E27FC236}">
                <a16:creationId xmlns:a16="http://schemas.microsoft.com/office/drawing/2014/main" id="{172B2479-FEDA-4DE6-9A4F-65DF4AD123DC}"/>
              </a:ext>
            </a:extLst>
          </p:cNvPr>
          <p:cNvSpPr/>
          <p:nvPr/>
        </p:nvSpPr>
        <p:spPr>
          <a:xfrm>
            <a:off x="241300" y="2959100"/>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47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6000"/>
            <a:lum/>
          </a:blip>
          <a:srcRect/>
          <a:stretch>
            <a:fillRect t="-12000" b="-1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76</a:t>
            </a:fld>
            <a:endParaRPr lang="en-US">
              <a:solidFill>
                <a:prstClr val="black">
                  <a:tint val="75000"/>
                </a:prstClr>
              </a:solidFill>
            </a:endParaRPr>
          </a:p>
        </p:txBody>
      </p:sp>
      <p:sp>
        <p:nvSpPr>
          <p:cNvPr id="2" name="Title 1"/>
          <p:cNvSpPr>
            <a:spLocks noGrp="1"/>
          </p:cNvSpPr>
          <p:nvPr>
            <p:ph type="title" idx="4294967295"/>
          </p:nvPr>
        </p:nvSpPr>
        <p:spPr>
          <a:xfrm>
            <a:off x="0" y="-61913"/>
            <a:ext cx="12192000" cy="2697163"/>
          </a:xfrm>
        </p:spPr>
        <p:txBody>
          <a:bodyPr>
            <a:normAutofit/>
          </a:bodyPr>
          <a:lstStyle/>
          <a:p>
            <a:pPr algn="l"/>
            <a:r>
              <a:rPr lang="en-US" sz="3200" dirty="0"/>
              <a:t>A parent calls 7 </a:t>
            </a:r>
            <a:r>
              <a:rPr lang="en-US" sz="3200" dirty="0" err="1"/>
              <a:t>mo</a:t>
            </a:r>
            <a:r>
              <a:rPr lang="en-US" sz="3200" dirty="0"/>
              <a:t> postpartum with a recent diagnosis of shingles by their physician. They describe painful red skin lesions along the upper back and onto the R breast, involving the nipple. The physician advised weaning and the parent wants your opinion.  </a:t>
            </a:r>
            <a:r>
              <a:rPr lang="en-US" sz="3200" b="1" dirty="0"/>
              <a:t>You advise:</a:t>
            </a:r>
          </a:p>
        </p:txBody>
      </p:sp>
      <p:sp>
        <p:nvSpPr>
          <p:cNvPr id="4" name="TPAnswers">
            <a:extLst>
              <a:ext uri="{FF2B5EF4-FFF2-40B4-BE49-F238E27FC236}">
                <a16:creationId xmlns:a16="http://schemas.microsoft.com/office/drawing/2014/main" id="{0C5B6412-BE82-4698-AB5B-2224AF982CA8}"/>
              </a:ext>
            </a:extLst>
          </p:cNvPr>
          <p:cNvSpPr txBox="1">
            <a:spLocks/>
          </p:cNvSpPr>
          <p:nvPr>
            <p:custDataLst>
              <p:tags r:id="rId1"/>
            </p:custDataLst>
          </p:nvPr>
        </p:nvSpPr>
        <p:spPr>
          <a:xfrm>
            <a:off x="762000" y="3079751"/>
            <a:ext cx="11277600" cy="32766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sz="2800" dirty="0"/>
              <a:t>The baby is now old enough to be safely exposed to these shingles lesions, so no worries, keep nursing.</a:t>
            </a:r>
          </a:p>
          <a:p>
            <a:pPr marL="514350" indent="-514350">
              <a:buFont typeface="Arial" pitchFamily="34" charset="0"/>
              <a:buAutoNum type="alphaUcPeriod"/>
            </a:pPr>
            <a:r>
              <a:rPr lang="en-US" sz="2800" dirty="0"/>
              <a:t>It is best to not nurse from that breast. Express and dump the milk until the lesions on the nipple and sores are dried up. Keep the area covered.</a:t>
            </a:r>
          </a:p>
          <a:p>
            <a:pPr marL="514350" indent="-514350">
              <a:buFont typeface="Arial" pitchFamily="34" charset="0"/>
              <a:buAutoNum type="alphaUcPeriod"/>
            </a:pPr>
            <a:r>
              <a:rPr lang="en-US" sz="2800" dirty="0"/>
              <a:t>Don’t nurse from the R breast, but you can express milk from that breast and give it to the infant.</a:t>
            </a:r>
          </a:p>
        </p:txBody>
      </p:sp>
      <p:sp>
        <p:nvSpPr>
          <p:cNvPr id="5" name="Smiley Face 4">
            <a:extLst>
              <a:ext uri="{FF2B5EF4-FFF2-40B4-BE49-F238E27FC236}">
                <a16:creationId xmlns:a16="http://schemas.microsoft.com/office/drawing/2014/main" id="{58B5788E-156C-4373-B493-EF4E8769D0D5}"/>
              </a:ext>
            </a:extLst>
          </p:cNvPr>
          <p:cNvSpPr/>
          <p:nvPr/>
        </p:nvSpPr>
        <p:spPr>
          <a:xfrm>
            <a:off x="124444" y="4222751"/>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578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77</a:t>
            </a:fld>
            <a:endParaRPr lang="en-US">
              <a:solidFill>
                <a:prstClr val="black">
                  <a:tint val="75000"/>
                </a:prstClr>
              </a:solidFill>
            </a:endParaRPr>
          </a:p>
        </p:txBody>
      </p:sp>
      <p:sp>
        <p:nvSpPr>
          <p:cNvPr id="2" name="Title 1"/>
          <p:cNvSpPr>
            <a:spLocks noGrp="1"/>
          </p:cNvSpPr>
          <p:nvPr>
            <p:ph type="title" idx="4294967295"/>
          </p:nvPr>
        </p:nvSpPr>
        <p:spPr>
          <a:xfrm>
            <a:off x="152400" y="196850"/>
            <a:ext cx="12039600" cy="2012950"/>
          </a:xfrm>
        </p:spPr>
        <p:txBody>
          <a:bodyPr>
            <a:normAutofit/>
          </a:bodyPr>
          <a:lstStyle/>
          <a:p>
            <a:pPr algn="l"/>
            <a:r>
              <a:rPr lang="en-US" sz="3200" dirty="0"/>
              <a:t>A mother with her 4mo old reports that her infant is teething and wonders how to prevent biting. She was told that babies need to wean when teeth come in. </a:t>
            </a:r>
            <a:r>
              <a:rPr lang="en-US" sz="3200" b="1" dirty="0"/>
              <a:t>You advise:</a:t>
            </a:r>
          </a:p>
        </p:txBody>
      </p:sp>
      <p:sp>
        <p:nvSpPr>
          <p:cNvPr id="4" name="TPAnswers">
            <a:extLst>
              <a:ext uri="{FF2B5EF4-FFF2-40B4-BE49-F238E27FC236}">
                <a16:creationId xmlns:a16="http://schemas.microsoft.com/office/drawing/2014/main" id="{CD26105D-C672-405B-8666-8E61546DAD30}"/>
              </a:ext>
            </a:extLst>
          </p:cNvPr>
          <p:cNvSpPr txBox="1">
            <a:spLocks/>
          </p:cNvSpPr>
          <p:nvPr>
            <p:custDataLst>
              <p:tags r:id="rId1"/>
            </p:custDataLst>
          </p:nvPr>
        </p:nvSpPr>
        <p:spPr>
          <a:xfrm>
            <a:off x="1524000" y="2667001"/>
            <a:ext cx="9144000" cy="3611563"/>
          </a:xfrm>
          <a:prstGeom prst="rect">
            <a:avLst/>
          </a:prstGeom>
        </p:spPr>
        <p:txBody>
          <a:bodyP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t>Yes, sometimes babies bite. Good luck.</a:t>
            </a:r>
          </a:p>
          <a:p>
            <a:pPr marL="514350" indent="-514350">
              <a:buFont typeface="Arial" pitchFamily="34" charset="0"/>
              <a:buAutoNum type="alphaUcPeriod"/>
            </a:pPr>
            <a:r>
              <a:rPr lang="en-US" dirty="0"/>
              <a:t>Pump and bottle feed when teething seems the worst.</a:t>
            </a:r>
          </a:p>
          <a:p>
            <a:pPr marL="514350" indent="-514350">
              <a:buFont typeface="Arial" pitchFamily="34" charset="0"/>
              <a:buAutoNum type="alphaUcPeriod"/>
            </a:pPr>
            <a:r>
              <a:rPr lang="en-US" dirty="0"/>
              <a:t>Babies bite most often at the end of feeding. Keep the baby deeply latched to prevent biting. Take her off when she is biting and no longer seriously drinking.</a:t>
            </a:r>
          </a:p>
          <a:p>
            <a:pPr marL="514350" indent="-514350">
              <a:buFont typeface="Arial" pitchFamily="34" charset="0"/>
              <a:buAutoNum type="alphaUcPeriod"/>
            </a:pPr>
            <a:r>
              <a:rPr lang="en-US" dirty="0"/>
              <a:t>Make sure to respond loudly and clearly, to scare the baby into never doing that again.</a:t>
            </a:r>
          </a:p>
        </p:txBody>
      </p:sp>
      <p:sp>
        <p:nvSpPr>
          <p:cNvPr id="5" name="Smiley Face 4">
            <a:extLst>
              <a:ext uri="{FF2B5EF4-FFF2-40B4-BE49-F238E27FC236}">
                <a16:creationId xmlns:a16="http://schemas.microsoft.com/office/drawing/2014/main" id="{F6392346-98C9-47B2-8B02-353E7C24219D}"/>
              </a:ext>
            </a:extLst>
          </p:cNvPr>
          <p:cNvSpPr/>
          <p:nvPr/>
        </p:nvSpPr>
        <p:spPr>
          <a:xfrm>
            <a:off x="838200" y="4015582"/>
            <a:ext cx="457200" cy="45720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428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WASPOLLED" val="D7BBF13E50094D95998AC210CC5B1267"/>
  <p:tag name="TPVERSION" val="5"/>
  <p:tag name="TPFULLVERSION" val="5.1.0.2296"/>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0026D396B0E44D599C336FED3A751A39&lt;/guid&gt;&#10;        &lt;description /&gt;&#10;        &lt;date&gt;3/17/2013 5:51:5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210B1EAC69A4C0C96A3B0450B6B0469&lt;/guid&gt;&#10;            &lt;repollguid&gt;227D5A38746E44B099D0E7CD6F858DF1&lt;/repollguid&gt;&#10;            &lt;sourceid&gt;F2700545FB3048EDB90B6C843089BA66&lt;/sourceid&gt;&#10;            &lt;questiontext&gt;Mom calls you on day 4 pp because her baby, who was nursing fine, now won’t latch. Her breasts feel very full, and she is crying. Your initial recommendations ar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25E1723EEECA45D594C0A6AF2E76A85D&lt;/guid&gt;&#10;                    &lt;answertext&gt;The baby might be sick and should be seen ASAP&lt;/answertext&gt;&#10;                    &lt;valuetype&gt;-1&lt;/valuetype&gt;&#10;                &lt;/answer&gt;&#10;                &lt;answer&gt;&#10;                    &lt;guid&gt;8D9436E8C3004063BA922E4B3FF240A8&lt;/guid&gt;&#10;                    &lt;answertext&gt;Her breasts are probably engorged and the baby cannot grasp the breast. Express some milk so the breast is more compressible.&lt;/answertext&gt;&#10;                    &lt;valuetype&gt;1&lt;/valuetype&gt;&#10;                &lt;/answer&gt;&#10;                &lt;answer&gt;&#10;                    &lt;guid&gt;FB11939EAF734589BBB542A9A32363D3&lt;/guid&gt;&#10;                    &lt;answertext&gt;She should bottle feed the baby because the baby clearly does not want to nurse anymore.&lt;/answertext&gt;&#10;                    &lt;valuetype&gt;-1&lt;/valuetype&gt;&#10;                &lt;/answer&gt;&#10;            &lt;/answers&gt;&#10;        &lt;/multichoice&gt;&#10;    &lt;/questions&gt;&#10;&lt;/questionlist&gt;"/>
</p:tagLst>
</file>

<file path=ppt/tags/tag3.xml><?xml version="1.0" encoding="utf-8"?>
<p:tagLst xmlns:a="http://schemas.openxmlformats.org/drawingml/2006/main" xmlns:r="http://schemas.openxmlformats.org/officeDocument/2006/relationships" xmlns:p="http://schemas.openxmlformats.org/presentationml/2006/main">
  <p:tag name="ZEROBASED" val="False"/>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5D7C72BC75034C50B7331F26801A2006&lt;/guid&gt;&#10;        &lt;description /&gt;&#10;        &lt;date&gt;3/17/2013 6:08:2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77BA10C28BC4E2BA3AAF0AE5F8129E1&lt;/guid&gt;&#10;            &lt;repollguid&gt;8ECFD8C9B90D416BB8B998B48508774F&lt;/repollguid&gt;&#10;            &lt;sourceid&gt;15B770F2E7F44B389966C900CE8C7AC4&lt;/sourceid&gt;&#10;            &lt;questiontext&gt;This same baby comes in for a weight check. Birth weight was 8 lb 0 oz, discharge weight was 7 lb 9 oz on day 2, baby was 7 lb 10 oz on day 3. Now, on day 6, the baby is 7 lb 11 oz. You advis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B815772B5AEC4A159DD772D0D71AED95&lt;/guid&gt;&#10;                    &lt;answertext&gt;Things are fine, your baby gained another 1 oz, and has another 8 days to get to birth weight.&lt;/answertext&gt;&#10;                    &lt;valuetype&gt;-1&lt;/valuetype&gt;&#10;                &lt;/answer&gt;&#10;                &lt;answer&gt;&#10;                    &lt;guid&gt;4657AF0176494715A0258EE5E356BACC&lt;/guid&gt;&#10;                    &lt;answertext&gt;The baby is gaining slowly, lets try to figure out why this is.&lt;/answertext&gt;&#10;                    &lt;valuetype&gt;1&lt;/valuetype&gt;&#10;                &lt;/answer&gt;&#10;                &lt;answer&gt;&#10;                    &lt;guid&gt;B8D05F07B0C84D7C972DBA4C61FD54CC&lt;/guid&gt;&#10;                    &lt;answertext&gt;Mom’s milk supply is low and she should start giving formula after breastfeeding.&lt;/answertext&gt;&#10;                    &lt;valuetype&gt;-1&lt;/valuetype&gt;&#10;                &lt;/answer&gt;&#10;                &lt;answer&gt;&#10;                    &lt;guid&gt;FA053C6BEEAA4C5F8295DFC6AD570B63&lt;/guid&gt;&#10;                    &lt;answertext&gt;B&amp;amp;C&lt;/answertext&gt;&#10;                    &lt;valuetype&gt;-1&lt;/valuetype&gt;&#10;                &lt;/answer&gt;&#10;            &lt;/answers&gt;&#10;        &lt;/multichoice&gt;&#10;    &lt;/questions&gt;&#10;&lt;/questionlist&gt;"/>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ZEROBASED" val="False"/>
</p:tagLst>
</file>

<file path=ppt/tags/tag8.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238A0F9DA5B0403BA061205EBF48A9A5&lt;/guid&gt;&#10;        &lt;description /&gt;&#10;        &lt;date&gt;3/17/2013 6:14:44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37D5152CCD944F69F36110B95A7E8ED&lt;/guid&gt;&#10;            &lt;repollguid&gt;9562F7E4F5A24A3ABA65DF24E83BB6BA&lt;/repollguid&gt;&#10;            &lt;sourceid&gt;2C38D6FA47034408B61A1F4EB09E7577&lt;/sourceid&gt;&#10;            &lt;questiontext&gt;Dad mentions at the 2 week visit that his baby is nursing every hour overnight, and sleeps in the day. He wonders what to do. You advis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EB372D1424424992938C8F9C4B7360F9&lt;/guid&gt;&#10;                    &lt;answertext&gt;He should get up, give the baby a bottle, and let mom get some rest.&lt;/answertext&gt;&#10;                    &lt;valuetype&gt;-1&lt;/valuetype&gt;&#10;                &lt;/answer&gt;&#10;                &lt;answer&gt;&#10;                    &lt;guid&gt;E4A3196CEAD943B4AED7CB1554A915E1&lt;/guid&gt;&#10;                    &lt;answertext&gt;Don’t let the baby sleep away the day. Try to feed the baby often in the day, and try to keep the baby up in the evening.&lt;/answertext&gt;&#10;                    &lt;valuetype&gt;1&lt;/valuetype&gt;&#10;                &lt;/answer&gt;&#10;                &lt;answer&gt;&#10;                    &lt;guid&gt;E2B4783D607C458487FE010740725029&lt;/guid&gt;&#10;                    &lt;answertext&gt;It is normal, mom should nap in the day with the baby so that she has the energy to be up with the baby at night.&lt;/answertext&gt;&#10;                    &lt;valuetype&gt;-1&lt;/valuetype&gt;&#10;                &lt;/answer&gt;&#10;            &lt;/answers&gt;&#10;        &lt;/multichoice&gt;&#10;    &lt;/questions&gt;&#10;&lt;/questionlist&gt;"/>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ZEROBASED" val="False"/>
</p:tagLst>
</file>

<file path=ppt/tags/tag11.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962C057B9C28454399A0708EDD47A451&lt;/guid&gt;&#10;        &lt;description /&gt;&#10;        &lt;date&gt;3/17/2013 6:28:1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FD9E8815ECC41DA964C446F9CE07CB1&lt;/guid&gt;&#10;            &lt;repollguid&gt;30914BBCB22A4035BC97146C147958F3&lt;/repollguid&gt;&#10;            &lt;sourceid&gt;754CBA5B7A174A368B6ED89ADEDBE886&lt;/sourceid&gt;&#10;            &lt;questiontext&gt;Dad calls because he wants to give their 1 week old a pacifier. All the baby wants to do is suck at the breast, and he is sick of it. You advis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05E9CC17BAA0415FB348CDA117FCF19A&lt;/guid&gt;&#10;                    &lt;answertext&gt;Let me talk to mom&lt;/answertext&gt;&#10;                    &lt;valuetype&gt;-1&lt;/valuetype&gt;&#10;                &lt;/answer&gt;&#10;                &lt;answer&gt;&#10;                    &lt;guid&gt;226AE33148444D76B0EF881D4F5F7572&lt;/guid&gt;&#10;                    &lt;answertext&gt;Let’s see the baby in the office. It would be great if both parents could come.&lt;/answertext&gt;&#10;                    &lt;valuetype&gt;-1&lt;/valuetype&gt;&#10;                &lt;/answer&gt;&#10;                &lt;answer&gt;&#10;                    &lt;guid&gt;0673BE4678D94D72AA9133DCB3B04FA2&lt;/guid&gt;&#10;                    &lt;answertext&gt;It is fine to give a pacifier as long as the baby is nursing at least every 3 hours.&lt;/answertext&gt;&#10;                    &lt;valuetype&gt;-1&lt;/valuetype&gt;&#10;                &lt;/answer&gt;&#10;                &lt;answer&gt;&#10;                    &lt;guid&gt;A99EDDE2DFF34B4FAA6F74BF0B6A5016&lt;/guid&gt;&#10;                    &lt;answertext&gt;A&amp;amp;B&lt;/answertext&gt;&#10;                    &lt;valuetype&gt;1&lt;/valuetype&gt;&#10;                &lt;/answer&gt;&#10;            &lt;/answers&gt;&#10;        &lt;/multichoice&gt;&#10;    &lt;/questions&gt;&#10;&lt;/questionlist&gt;"/>
</p:tagLst>
</file>

<file path=ppt/tags/tag12.xml><?xml version="1.0" encoding="utf-8"?>
<p:tagLst xmlns:a="http://schemas.openxmlformats.org/drawingml/2006/main" xmlns:r="http://schemas.openxmlformats.org/officeDocument/2006/relationships" xmlns:p="http://schemas.openxmlformats.org/presentationml/2006/main">
  <p:tag name="ZEROBASED" val="False"/>
</p:tagLst>
</file>

<file path=ppt/tags/tag13.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10D40FB80349465CBD3C055B4B469C7E&lt;/guid&gt;&#10;        &lt;description /&gt;&#10;        &lt;date&gt;3/17/2013 6:33:5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9E17817E38149E7AAC10703D161498D&lt;/guid&gt;&#10;            &lt;repollguid&gt;99D81AF4BDC24C82BEB35C319DF54374&lt;/repollguid&gt;&#10;            &lt;sourceid&gt;01CE8B5CDD254FAB92C18A1F246BEB70&lt;/sourceid&gt;&#10;            &lt;questiontext&gt;At her term baby’s 2 week visit, mom wonders if she still needs to wake the baby up every 3 hours at night to nurse. The baby’s weight is great. You advis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980278EE3DD3442BA9CB6E36597CECD2&lt;/guid&gt;&#10;                    &lt;answertext&gt;Nursing the baby after 5 hours of sleep will help prevent mastitis and plugs.&lt;/answertext&gt;&#10;                    &lt;valuetype&gt;1&lt;/valuetype&gt;&#10;                &lt;/answer&gt;&#10;                &lt;answer&gt;&#10;                    &lt;guid&gt;29571ABE255B4458B97053F433C944E1&lt;/guid&gt;&#10;                    &lt;answertext&gt;It is OK to let the baby sleep as long as she wants to at night.&lt;/answertext&gt;&#10;                    &lt;valuetype&gt;-1&lt;/valuetype&gt;&#10;                &lt;/answer&gt;&#10;                &lt;answer&gt;&#10;                    &lt;guid&gt;1F98A38D615B47C3BA0856547AD477F6&lt;/guid&gt;&#10;                    &lt;answertext&gt;You don’t need to worry about emptying your breasts at night, they will adjust.&lt;/answertext&gt;&#10;                    &lt;valuetype&gt;-1&lt;/valuetype&gt;&#10;                &lt;/answer&gt;&#10;                &lt;answer&gt;&#10;                    &lt;guid&gt;9DFE74037CEC474C9B27871789C539AD&lt;/guid&gt;&#10;                    &lt;answertext&gt;You need to feed the baby every 3 hours at night for at least a few months.&lt;/answertext&gt;&#10;                    &lt;valuetype&gt;-1&lt;/valuetype&gt;&#10;                &lt;/answer&gt;&#10;            &lt;/answers&gt;&#10;        &lt;/multichoice&gt;&#10;    &lt;/questions&gt;&#10;&lt;/questionlist&gt;"/>
</p:tagLst>
</file>

<file path=ppt/tags/tag14.xml><?xml version="1.0" encoding="utf-8"?>
<p:tagLst xmlns:a="http://schemas.openxmlformats.org/drawingml/2006/main" xmlns:r="http://schemas.openxmlformats.org/officeDocument/2006/relationships" xmlns:p="http://schemas.openxmlformats.org/presentationml/2006/main">
  <p:tag name="ZEROBASED" val="False"/>
</p:tagLst>
</file>

<file path=ppt/tags/tag15.xml><?xml version="1.0" encoding="utf-8"?>
<p:tagLst xmlns:a="http://schemas.openxmlformats.org/drawingml/2006/main" xmlns:r="http://schemas.openxmlformats.org/officeDocument/2006/relationships" xmlns:p="http://schemas.openxmlformats.org/presentationml/2006/main">
  <p:tag name="ZEROBASED" val="False"/>
</p:tagLst>
</file>

<file path=ppt/tags/tag16.xml><?xml version="1.0" encoding="utf-8"?>
<p:tagLst xmlns:a="http://schemas.openxmlformats.org/drawingml/2006/main" xmlns:r="http://schemas.openxmlformats.org/officeDocument/2006/relationships" xmlns:p="http://schemas.openxmlformats.org/presentationml/2006/main">
  <p:tag name="ZEROBASED"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ZEROBASED" val="False"/>
</p:tagLst>
</file>

<file path=ppt/tags/tag19.xml><?xml version="1.0" encoding="utf-8"?>
<p:tagLst xmlns:a="http://schemas.openxmlformats.org/drawingml/2006/main" xmlns:r="http://schemas.openxmlformats.org/officeDocument/2006/relationships" xmlns:p="http://schemas.openxmlformats.org/presentationml/2006/main">
  <p:tag name="ZEROBASED" val="False"/>
</p:tagLst>
</file>

<file path=ppt/tags/tag20.xml><?xml version="1.0" encoding="utf-8"?>
<p:tagLst xmlns:a="http://schemas.openxmlformats.org/drawingml/2006/main" xmlns:r="http://schemas.openxmlformats.org/officeDocument/2006/relationships" xmlns:p="http://schemas.openxmlformats.org/presentationml/2006/main">
  <p:tag name="ZEROBASED" val="False"/>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P_SGENE_TXT_Colorful_Hand_Gestur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Mob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Delete 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Delete 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7209</TotalTime>
  <Words>10765</Words>
  <Application>Microsoft Office PowerPoint</Application>
  <PresentationFormat>Widescreen</PresentationFormat>
  <Paragraphs>900</Paragraphs>
  <Slides>77</Slides>
  <Notes>77</Notes>
  <HiddenSlides>0</HiddenSlides>
  <MMClips>0</MMClips>
  <ScaleCrop>false</ScaleCrop>
  <HeadingPairs>
    <vt:vector size="6" baseType="variant">
      <vt:variant>
        <vt:lpstr>Fonts Used</vt:lpstr>
      </vt:variant>
      <vt:variant>
        <vt:i4>7</vt:i4>
      </vt:variant>
      <vt:variant>
        <vt:lpstr>Theme</vt:lpstr>
      </vt:variant>
      <vt:variant>
        <vt:i4>15</vt:i4>
      </vt:variant>
      <vt:variant>
        <vt:lpstr>Slide Titles</vt:lpstr>
      </vt:variant>
      <vt:variant>
        <vt:i4>77</vt:i4>
      </vt:variant>
    </vt:vector>
  </HeadingPairs>
  <TitlesOfParts>
    <vt:vector size="99" baseType="lpstr">
      <vt:lpstr>Malgun Gothic</vt:lpstr>
      <vt:lpstr>Arial</vt:lpstr>
      <vt:lpstr>Calibri</vt:lpstr>
      <vt:lpstr>Calibri Light</vt:lpstr>
      <vt:lpstr>Comic Sans MS</vt:lpstr>
      <vt:lpstr>Times New Roman</vt:lpstr>
      <vt:lpstr>Wingdings</vt:lpstr>
      <vt:lpstr>1_Office Theme</vt:lpstr>
      <vt:lpstr>Office Theme</vt:lpstr>
      <vt:lpstr>3_Office Theme</vt:lpstr>
      <vt:lpstr>PPP_SGENE_TXT_Colorful_Hand_Gestures</vt:lpstr>
      <vt:lpstr>8_Office Theme</vt:lpstr>
      <vt:lpstr>MMob White</vt:lpstr>
      <vt:lpstr>12_Office Theme</vt:lpstr>
      <vt:lpstr>Office 2013 - 2022 Theme</vt:lpstr>
      <vt:lpstr>6_Office Theme</vt:lpstr>
      <vt:lpstr>Delete Me</vt:lpstr>
      <vt:lpstr>7_Office Theme</vt:lpstr>
      <vt:lpstr>1_Delete Me</vt:lpstr>
      <vt:lpstr>4_Office Theme</vt:lpstr>
      <vt:lpstr>5_Office Theme</vt:lpstr>
      <vt:lpstr>2_Office Theme</vt:lpstr>
      <vt:lpstr>The Outpatient Breastfeeding  Champion Program Session 4</vt:lpstr>
      <vt:lpstr>PowerPoint Presentation</vt:lpstr>
      <vt:lpstr>Session 4 OBC</vt:lpstr>
      <vt:lpstr>Objectives for Session 4</vt:lpstr>
      <vt:lpstr>Objectives for Session 4</vt:lpstr>
      <vt:lpstr>Mom calls you on day 4 pp because her baby, who was nursing fine, now won’t latch. Her breasts feel very heavy, and the infant is crying. Your initial recommendations are:</vt:lpstr>
      <vt:lpstr>A parent calls concerned that their term 10-day old baby is nursing too often, every 2 hours, and that his partner does not have enough milk. He reports 3 stools &amp; 6 wet diapers/day. When seen on day 3, the baby’s weight was up 1 oz (30g) from day 2. You advise:</vt:lpstr>
      <vt:lpstr>This same baby comes in for a weight check. You advise:</vt:lpstr>
      <vt:lpstr>Mom calls and states that her 3-week-old baby is nursing too often. He wants to nurse every 45 minutes most of the day and never seems satisfied. Her breasts feel larger, and they leak. You advise:</vt:lpstr>
      <vt:lpstr>Dad mentions at the 2 week visit that his baby is nursing every hour overnight, and sleeps in the day. He wonders what to do. You advise:</vt:lpstr>
      <vt:lpstr>A lactating parent calls, reporting that their 3-week-old is fussy and has not stooled for 2 days. They believe their milk production is low because the baby wants to constantly breastfeed. The other parent wants to give a bottle to the baby. You advise:</vt:lpstr>
      <vt:lpstr>Dad calls because he wants to give their 1-week-old a pacifier. All the baby wants to do is suck at the breast, and he is sick of it. You advise:</vt:lpstr>
      <vt:lpstr>At her term baby’s 4-week visit, mom wonders if she still needs to wake the baby up every 3 hours at night to nurse. The baby’s weight is great. You advise:</vt:lpstr>
      <vt:lpstr>Finding Additional Lactation Help in Your Community</vt:lpstr>
      <vt:lpstr>Breast Pain and  Nipple Soreness</vt:lpstr>
      <vt:lpstr>Myths re Sore Nipples</vt:lpstr>
      <vt:lpstr>Nipple Pain Starts Early</vt:lpstr>
      <vt:lpstr>PowerPoint Presentation</vt:lpstr>
      <vt:lpstr>Engorgement</vt:lpstr>
      <vt:lpstr>Review of Engorgement Treatment</vt:lpstr>
      <vt:lpstr>What is the most likely reason for nipple wounds like this on day 4 postpartum?  What can we recommend to help heal her nipple wound?</vt:lpstr>
      <vt:lpstr>Nipple Wound Treatment</vt:lpstr>
      <vt:lpstr>Options for Moist Wound Healing</vt:lpstr>
      <vt:lpstr>PowerPoint Presentation</vt:lpstr>
      <vt:lpstr>PowerPoint Presentation</vt:lpstr>
      <vt:lpstr>Discussion Sore Nipple Case</vt:lpstr>
      <vt:lpstr>PowerPoint Presentation</vt:lpstr>
      <vt:lpstr>PowerPoint Presentation</vt:lpstr>
      <vt:lpstr>PowerPoint Presentation</vt:lpstr>
      <vt:lpstr>PowerPoint Presentation</vt:lpstr>
      <vt:lpstr>Hyperlactation= Over-Production</vt:lpstr>
      <vt:lpstr>PowerPoint Presentation</vt:lpstr>
      <vt:lpstr>PowerPoint Presentation</vt:lpstr>
      <vt:lpstr>What are Clogged Ducts?</vt:lpstr>
      <vt:lpstr>What are Risk Factors for Clogged Ducts?</vt:lpstr>
      <vt:lpstr>PowerPoint Presentation</vt:lpstr>
      <vt:lpstr>Symptoms of Clogged Ducts</vt:lpstr>
      <vt:lpstr>Treatment of Clogged Ducts</vt:lpstr>
      <vt:lpstr>PowerPoint Presentation</vt:lpstr>
      <vt:lpstr>Acute Mastitis Symptoms</vt:lpstr>
      <vt:lpstr>What are Risk Factors for Mastitis?</vt:lpstr>
      <vt:lpstr>Risk Factors for Mastitis</vt:lpstr>
      <vt:lpstr>PowerPoint Presentation</vt:lpstr>
      <vt:lpstr>Noninfectious vs Infectious Mastitis Difficult to Determine Difference</vt:lpstr>
      <vt:lpstr>Mastitis Treatment</vt:lpstr>
      <vt:lpstr>What NOT to do for mastitis!</vt:lpstr>
      <vt:lpstr>Abscesses during Lactation</vt:lpstr>
      <vt:lpstr>PowerPoint Presentation</vt:lpstr>
      <vt:lpstr>Common Causes of Nipple Dermatitis </vt:lpstr>
      <vt:lpstr>Symptoms of Dermatitis</vt:lpstr>
      <vt:lpstr>What do you think are irritants that can cause a rash on the nipple/areolar region?</vt:lpstr>
      <vt:lpstr>Treatment of Dermatitis</vt:lpstr>
      <vt:lpstr>Vasospasm (decreased blood flow to the nipple)</vt:lpstr>
      <vt:lpstr>PowerPoint Presentation</vt:lpstr>
      <vt:lpstr>PowerPoint Presentation</vt:lpstr>
      <vt:lpstr>Treatment of Vasospasm</vt:lpstr>
      <vt:lpstr>Neuropathic Nipple/Breast Pain</vt:lpstr>
      <vt:lpstr>PowerPoint Presentation</vt:lpstr>
      <vt:lpstr>PowerPoint Presentation</vt:lpstr>
      <vt:lpstr>Herpes on the Breast</vt:lpstr>
      <vt:lpstr>Shingles on the Breast</vt:lpstr>
      <vt:lpstr>Symptoms of Subacute Mastitis or Mammary Dysbiosis</vt:lpstr>
      <vt:lpstr>Management of   Subacute mastitis</vt:lpstr>
      <vt:lpstr>When Yeast is Suspected</vt:lpstr>
      <vt:lpstr>When to Consider Yeast Treatment</vt:lpstr>
      <vt:lpstr>PowerPoint Presentation</vt:lpstr>
      <vt:lpstr>PowerPoint Presentation</vt:lpstr>
      <vt:lpstr>Infant Biting</vt:lpstr>
      <vt:lpstr>Infant Biting During Teething</vt:lpstr>
      <vt:lpstr>Conclusions for Session 4</vt:lpstr>
      <vt:lpstr>You are seeing mom &amp; her term healthy infant at 14 days postpartum. She complains that her nipples are sore when the baby latches on and the pain continues throughout feeding. When the baby comes off the breast, the nipple looks pinched and pale. You advise:</vt:lpstr>
      <vt:lpstr>A lactating individual who is 6 weeks postpartum reports stinging burning nipple pain for 1 week. Prior to this, they had no lactation problems. They would like to know what could possibly be wrong. You advise:</vt:lpstr>
      <vt:lpstr>A mother who is 20 days postpartum reports that her nipples are still cracked, sore, and the sores stick to her breast pad. She denies deep breast pain, fever or breast redness. Breastfeeding hurts with latch and improves during feeding.  You advise:</vt:lpstr>
      <vt:lpstr>A lactating individual who is 3 months postpartum reports nipple redness with burning, stinging pain for 2 weeks. People on their Facebook support group suggested that they may have thrush. They wonder what you think. You advise:</vt:lpstr>
      <vt:lpstr>Mom calls 4 months postpartum reporting recurrent clogged ducts. She finds that they usually resolve in about 24 hours, but this one has been present for 4 days. She has no fever, chills or redness of the breast, but the area is tender. You advise:</vt:lpstr>
      <vt:lpstr>A parent calls 7 mo postpartum with a recent diagnosis of shingles by their physician. They describe painful red skin lesions along the upper back and onto the R breast, involving the nipple. The physician advised weaning and the parent wants your opinion.  You advise:</vt:lpstr>
      <vt:lpstr>A mother with her 4mo old reports that her infant is teething and wonders how to prevent biting. She was told that babies need to wean when teeth come in. You advise: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OBC - Session 4</dc:title>
  <dc:creator>Anne</dc:creator>
  <cp:lastModifiedBy>Anne Eglash</cp:lastModifiedBy>
  <cp:revision>553</cp:revision>
  <dcterms:created xsi:type="dcterms:W3CDTF">2006-08-16T00:00:00Z</dcterms:created>
  <dcterms:modified xsi:type="dcterms:W3CDTF">2025-07-10T02:14:01Z</dcterms:modified>
</cp:coreProperties>
</file>