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8.xml" ContentType="application/vnd.openxmlformats-officedocument.theme+xml"/>
  <Override PartName="/ppt/slideLayouts/slideLayout21.xml" ContentType="application/vnd.openxmlformats-officedocument.presentationml.slideLayout+xml"/>
  <Override PartName="/ppt/theme/theme9.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0.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2.xml" ContentType="application/vnd.openxmlformats-officedocument.presentationml.tags+xml"/>
  <Override PartName="/ppt/notesSlides/notesSlide7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7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7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6.xml" ContentType="application/vnd.openxmlformats-officedocument.presentationml.notesSlide+xml"/>
  <Override PartName="/ppt/tags/tag11.xml" ContentType="application/vnd.openxmlformats-officedocument.presentationml.tags+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8" r:id="rId3"/>
    <p:sldMasterId id="2147483706" r:id="rId4"/>
    <p:sldMasterId id="2147483709" r:id="rId5"/>
    <p:sldMasterId id="2147483716" r:id="rId6"/>
    <p:sldMasterId id="2147483719" r:id="rId7"/>
    <p:sldMasterId id="2147483734" r:id="rId8"/>
    <p:sldMasterId id="2147483739" r:id="rId9"/>
    <p:sldMasterId id="2147483746" r:id="rId10"/>
    <p:sldMasterId id="2147483758" r:id="rId11"/>
  </p:sldMasterIdLst>
  <p:notesMasterIdLst>
    <p:notesMasterId r:id="rId89"/>
  </p:notesMasterIdLst>
  <p:handoutMasterIdLst>
    <p:handoutMasterId r:id="rId90"/>
  </p:handoutMasterIdLst>
  <p:sldIdLst>
    <p:sldId id="351" r:id="rId12"/>
    <p:sldId id="353" r:id="rId13"/>
    <p:sldId id="348" r:id="rId14"/>
    <p:sldId id="354" r:id="rId15"/>
    <p:sldId id="364" r:id="rId16"/>
    <p:sldId id="258" r:id="rId17"/>
    <p:sldId id="260" r:id="rId18"/>
    <p:sldId id="357" r:id="rId19"/>
    <p:sldId id="369" r:id="rId20"/>
    <p:sldId id="262" r:id="rId21"/>
    <p:sldId id="335" r:id="rId22"/>
    <p:sldId id="263" r:id="rId23"/>
    <p:sldId id="265" r:id="rId24"/>
    <p:sldId id="377" r:id="rId25"/>
    <p:sldId id="305" r:id="rId26"/>
    <p:sldId id="271" r:id="rId27"/>
    <p:sldId id="378" r:id="rId28"/>
    <p:sldId id="609" r:id="rId29"/>
    <p:sldId id="379" r:id="rId30"/>
    <p:sldId id="381" r:id="rId31"/>
    <p:sldId id="382" r:id="rId32"/>
    <p:sldId id="328" r:id="rId33"/>
    <p:sldId id="380" r:id="rId34"/>
    <p:sldId id="383" r:id="rId35"/>
    <p:sldId id="384" r:id="rId36"/>
    <p:sldId id="268" r:id="rId37"/>
    <p:sldId id="358" r:id="rId38"/>
    <p:sldId id="345" r:id="rId39"/>
    <p:sldId id="361" r:id="rId40"/>
    <p:sldId id="267" r:id="rId41"/>
    <p:sldId id="311" r:id="rId42"/>
    <p:sldId id="600" r:id="rId43"/>
    <p:sldId id="528" r:id="rId44"/>
    <p:sldId id="370" r:id="rId45"/>
    <p:sldId id="276" r:id="rId46"/>
    <p:sldId id="362" r:id="rId47"/>
    <p:sldId id="620" r:id="rId48"/>
    <p:sldId id="621" r:id="rId49"/>
    <p:sldId id="622" r:id="rId50"/>
    <p:sldId id="623" r:id="rId51"/>
    <p:sldId id="624" r:id="rId52"/>
    <p:sldId id="625" r:id="rId53"/>
    <p:sldId id="529" r:id="rId54"/>
    <p:sldId id="608" r:id="rId55"/>
    <p:sldId id="279" r:id="rId56"/>
    <p:sldId id="534" r:id="rId57"/>
    <p:sldId id="281" r:id="rId58"/>
    <p:sldId id="282" r:id="rId59"/>
    <p:sldId id="532" r:id="rId60"/>
    <p:sldId id="583" r:id="rId61"/>
    <p:sldId id="492" r:id="rId62"/>
    <p:sldId id="312" r:id="rId63"/>
    <p:sldId id="585" r:id="rId64"/>
    <p:sldId id="590" r:id="rId65"/>
    <p:sldId id="349" r:id="rId66"/>
    <p:sldId id="588" r:id="rId67"/>
    <p:sldId id="587" r:id="rId68"/>
    <p:sldId id="287" r:id="rId69"/>
    <p:sldId id="313" r:id="rId70"/>
    <p:sldId id="591" r:id="rId71"/>
    <p:sldId id="592" r:id="rId72"/>
    <p:sldId id="593" r:id="rId73"/>
    <p:sldId id="594" r:id="rId74"/>
    <p:sldId id="626" r:id="rId75"/>
    <p:sldId id="627" r:id="rId76"/>
    <p:sldId id="628" r:id="rId77"/>
    <p:sldId id="596" r:id="rId78"/>
    <p:sldId id="629" r:id="rId79"/>
    <p:sldId id="597" r:id="rId80"/>
    <p:sldId id="334" r:id="rId81"/>
    <p:sldId id="303" r:id="rId82"/>
    <p:sldId id="314" r:id="rId83"/>
    <p:sldId id="316" r:id="rId84"/>
    <p:sldId id="319" r:id="rId85"/>
    <p:sldId id="320" r:id="rId86"/>
    <p:sldId id="321" r:id="rId87"/>
    <p:sldId id="324" r:id="rId88"/>
  </p:sldIdLst>
  <p:sldSz cx="12192000" cy="6858000"/>
  <p:notesSz cx="6858000" cy="9144000"/>
  <p:custDataLst>
    <p:tags r:id="rId9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4DB360"/>
    <a:srgbClr val="006699"/>
    <a:srgbClr val="0000FF"/>
    <a:srgbClr val="0033CC"/>
    <a:srgbClr val="0066FF"/>
    <a:srgbClr val="2C23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8" autoAdjust="0"/>
    <p:restoredTop sz="74055" autoAdjust="0"/>
  </p:normalViewPr>
  <p:slideViewPr>
    <p:cSldViewPr>
      <p:cViewPr varScale="1">
        <p:scale>
          <a:sx n="86" d="100"/>
          <a:sy n="86" d="100"/>
        </p:scale>
        <p:origin x="342" y="84"/>
      </p:cViewPr>
      <p:guideLst>
        <p:guide orient="horz" pos="2160"/>
        <p:guide pos="3840"/>
      </p:guideLst>
    </p:cSldViewPr>
  </p:slideViewPr>
  <p:notesTextViewPr>
    <p:cViewPr>
      <p:scale>
        <a:sx n="100" d="100"/>
        <a:sy n="100" d="100"/>
      </p:scale>
      <p:origin x="0" y="-78"/>
    </p:cViewPr>
  </p:notesTextViewPr>
  <p:sorterViewPr>
    <p:cViewPr varScale="1">
      <p:scale>
        <a:sx n="100" d="100"/>
        <a:sy n="100" d="100"/>
      </p:scale>
      <p:origin x="0" y="-12533"/>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notesMaster" Target="notesMasters/notesMaster1.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59352B-B914-48E1-93FF-A3E544898B3B}" type="doc">
      <dgm:prSet loTypeId="urn:microsoft.com/office/officeart/2005/8/layout/vList6" loCatId="list" qsTypeId="urn:microsoft.com/office/officeart/2005/8/quickstyle/3d1" qsCatId="3D" csTypeId="urn:microsoft.com/office/officeart/2005/8/colors/colorful5" csCatId="colorful" phldr="1"/>
      <dgm:spPr/>
      <dgm:t>
        <a:bodyPr/>
        <a:lstStyle/>
        <a:p>
          <a:endParaRPr lang="en-US"/>
        </a:p>
      </dgm:t>
    </dgm:pt>
    <dgm:pt modelId="{09D9FDF4-7B11-40DB-A29A-416489851311}">
      <dgm:prSet phldrT="[Text]"/>
      <dgm:spPr/>
      <dgm:t>
        <a:bodyPr/>
        <a:lstStyle/>
        <a:p>
          <a:r>
            <a:rPr lang="en-US" dirty="0"/>
            <a:t>World Health Organization, American Academy of Family Physicians</a:t>
          </a:r>
        </a:p>
      </dgm:t>
    </dgm:pt>
    <dgm:pt modelId="{709DC7A9-884A-4F3D-81F4-8B5EFE48093A}" type="parTrans" cxnId="{47B08B24-829D-4F16-A135-967CE5DC5E26}">
      <dgm:prSet/>
      <dgm:spPr/>
      <dgm:t>
        <a:bodyPr/>
        <a:lstStyle/>
        <a:p>
          <a:endParaRPr lang="en-US"/>
        </a:p>
      </dgm:t>
    </dgm:pt>
    <dgm:pt modelId="{811D0AC6-A02A-4D5B-A4F4-573E8C70B3E5}" type="sibTrans" cxnId="{47B08B24-829D-4F16-A135-967CE5DC5E26}">
      <dgm:prSet/>
      <dgm:spPr/>
      <dgm:t>
        <a:bodyPr/>
        <a:lstStyle/>
        <a:p>
          <a:endParaRPr lang="en-US"/>
        </a:p>
      </dgm:t>
    </dgm:pt>
    <dgm:pt modelId="{6AC4ABD7-A70A-4B86-B8C8-FB0534765248}">
      <dgm:prSet phldrT="[Text]"/>
      <dgm:spPr/>
      <dgm:t>
        <a:bodyPr anchor="ctr" anchorCtr="0"/>
        <a:lstStyle/>
        <a:p>
          <a:r>
            <a:rPr lang="en-US" dirty="0"/>
            <a:t>Exclusive </a:t>
          </a:r>
          <a:r>
            <a:rPr lang="en-US" dirty="0" err="1"/>
            <a:t>bfeeding</a:t>
          </a:r>
          <a:r>
            <a:rPr lang="en-US" dirty="0"/>
            <a:t> until 6 </a:t>
          </a:r>
          <a:r>
            <a:rPr lang="en-US" dirty="0" err="1"/>
            <a:t>mo</a:t>
          </a:r>
          <a:endParaRPr lang="en-US" dirty="0"/>
        </a:p>
      </dgm:t>
    </dgm:pt>
    <dgm:pt modelId="{2BA9D5B5-5CFB-4EAF-9849-9AE8FA9C79DC}" type="parTrans" cxnId="{9A75BC7B-9A25-4BA5-8B45-2D0B45D34C6F}">
      <dgm:prSet/>
      <dgm:spPr/>
      <dgm:t>
        <a:bodyPr/>
        <a:lstStyle/>
        <a:p>
          <a:endParaRPr lang="en-US"/>
        </a:p>
      </dgm:t>
    </dgm:pt>
    <dgm:pt modelId="{7D2A0C9E-D6C5-4B1C-AA3C-4F38627A6B0F}" type="sibTrans" cxnId="{9A75BC7B-9A25-4BA5-8B45-2D0B45D34C6F}">
      <dgm:prSet/>
      <dgm:spPr/>
      <dgm:t>
        <a:bodyPr/>
        <a:lstStyle/>
        <a:p>
          <a:endParaRPr lang="en-US"/>
        </a:p>
      </dgm:t>
    </dgm:pt>
    <dgm:pt modelId="{B9E9FEB7-27C1-4B43-8567-7FD2FC7C66FF}">
      <dgm:prSet phldrT="[Text]"/>
      <dgm:spPr>
        <a:solidFill>
          <a:srgbClr val="00B050"/>
        </a:solidFill>
      </dgm:spPr>
      <dgm:t>
        <a:bodyPr/>
        <a:lstStyle/>
        <a:p>
          <a:r>
            <a:rPr lang="en-US" dirty="0"/>
            <a:t>American Academy of Pediatrics</a:t>
          </a:r>
        </a:p>
      </dgm:t>
    </dgm:pt>
    <dgm:pt modelId="{714A2D0B-BE5D-4A4E-8949-E2A6FAF91F35}" type="parTrans" cxnId="{DA50CAB7-E956-42BD-A339-F25AFBB66866}">
      <dgm:prSet/>
      <dgm:spPr/>
      <dgm:t>
        <a:bodyPr/>
        <a:lstStyle/>
        <a:p>
          <a:endParaRPr lang="en-US"/>
        </a:p>
      </dgm:t>
    </dgm:pt>
    <dgm:pt modelId="{310390D4-B2A2-42B2-BBFC-B1414FD2D472}" type="sibTrans" cxnId="{DA50CAB7-E956-42BD-A339-F25AFBB66866}">
      <dgm:prSet/>
      <dgm:spPr/>
      <dgm:t>
        <a:bodyPr/>
        <a:lstStyle/>
        <a:p>
          <a:endParaRPr lang="en-US"/>
        </a:p>
      </dgm:t>
    </dgm:pt>
    <dgm:pt modelId="{99E937BF-A5D2-40AC-B6C7-5744962C99D4}">
      <dgm:prSet phldrT="[Text]"/>
      <dgm:spPr/>
      <dgm:t>
        <a:bodyPr anchor="ctr" anchorCtr="0"/>
        <a:lstStyle/>
        <a:p>
          <a:r>
            <a:rPr lang="en-US" dirty="0"/>
            <a:t>Exclusive </a:t>
          </a:r>
          <a:r>
            <a:rPr lang="en-US" dirty="0" err="1"/>
            <a:t>bfeeding</a:t>
          </a:r>
          <a:r>
            <a:rPr lang="en-US" dirty="0"/>
            <a:t> until </a:t>
          </a:r>
          <a:r>
            <a:rPr lang="en-US" dirty="0">
              <a:solidFill>
                <a:srgbClr val="FF0000"/>
              </a:solidFill>
            </a:rPr>
            <a:t>about</a:t>
          </a:r>
          <a:r>
            <a:rPr lang="en-US" dirty="0"/>
            <a:t> 6 </a:t>
          </a:r>
          <a:r>
            <a:rPr lang="en-US" dirty="0" err="1"/>
            <a:t>mo</a:t>
          </a:r>
          <a:endParaRPr lang="en-US" dirty="0"/>
        </a:p>
      </dgm:t>
    </dgm:pt>
    <dgm:pt modelId="{B220FE97-842E-47FE-99B1-3A413CA5BDF0}" type="parTrans" cxnId="{B800E095-9644-4124-99DC-4CC07B906B46}">
      <dgm:prSet/>
      <dgm:spPr/>
      <dgm:t>
        <a:bodyPr/>
        <a:lstStyle/>
        <a:p>
          <a:endParaRPr lang="en-US"/>
        </a:p>
      </dgm:t>
    </dgm:pt>
    <dgm:pt modelId="{3CD99917-1F51-4C4A-AE54-FC34852F68FC}" type="sibTrans" cxnId="{B800E095-9644-4124-99DC-4CC07B906B46}">
      <dgm:prSet/>
      <dgm:spPr/>
      <dgm:t>
        <a:bodyPr/>
        <a:lstStyle/>
        <a:p>
          <a:endParaRPr lang="en-US"/>
        </a:p>
      </dgm:t>
    </dgm:pt>
    <dgm:pt modelId="{536DC9EA-7211-48F4-A37B-88B41996F9F1}">
      <dgm:prSet phldrT="[Text]"/>
      <dgm:spPr/>
      <dgm:t>
        <a:bodyPr anchor="ctr" anchorCtr="0"/>
        <a:lstStyle/>
        <a:p>
          <a:r>
            <a:rPr lang="en-US" dirty="0"/>
            <a:t>Continue for 2 years or beyond, as mutually desired</a:t>
          </a:r>
        </a:p>
      </dgm:t>
    </dgm:pt>
    <dgm:pt modelId="{748028BF-8238-4408-813E-4D4B0FB8303E}" type="parTrans" cxnId="{7B9C5743-632A-4533-BA5E-7DAE3B4FFB10}">
      <dgm:prSet/>
      <dgm:spPr/>
      <dgm:t>
        <a:bodyPr/>
        <a:lstStyle/>
        <a:p>
          <a:endParaRPr lang="en-US"/>
        </a:p>
      </dgm:t>
    </dgm:pt>
    <dgm:pt modelId="{4950AC99-5F63-4EE5-B877-BFDE84919B5F}" type="sibTrans" cxnId="{7B9C5743-632A-4533-BA5E-7DAE3B4FFB10}">
      <dgm:prSet/>
      <dgm:spPr/>
      <dgm:t>
        <a:bodyPr/>
        <a:lstStyle/>
        <a:p>
          <a:endParaRPr lang="en-US"/>
        </a:p>
      </dgm:t>
    </dgm:pt>
    <dgm:pt modelId="{B76B47D1-09C8-447A-B21D-D312FB89056D}">
      <dgm:prSet phldrT="[Text]"/>
      <dgm:spPr/>
      <dgm:t>
        <a:bodyPr anchor="ctr" anchorCtr="0"/>
        <a:lstStyle/>
        <a:p>
          <a:r>
            <a:rPr lang="en-US" dirty="0"/>
            <a:t>Add solids at 6 </a:t>
          </a:r>
          <a:r>
            <a:rPr lang="en-US" dirty="0" err="1"/>
            <a:t>mo</a:t>
          </a:r>
          <a:endParaRPr lang="en-US" dirty="0"/>
        </a:p>
      </dgm:t>
    </dgm:pt>
    <dgm:pt modelId="{2793670B-EB82-4999-8D19-73C58D512B39}" type="parTrans" cxnId="{C1D4D066-9F1F-4920-8E61-F6E9CB55BD89}">
      <dgm:prSet/>
      <dgm:spPr/>
      <dgm:t>
        <a:bodyPr/>
        <a:lstStyle/>
        <a:p>
          <a:endParaRPr lang="en-US"/>
        </a:p>
      </dgm:t>
    </dgm:pt>
    <dgm:pt modelId="{5E3C58BA-3E74-4758-835F-8D53A1D79FD6}" type="sibTrans" cxnId="{C1D4D066-9F1F-4920-8E61-F6E9CB55BD89}">
      <dgm:prSet/>
      <dgm:spPr/>
      <dgm:t>
        <a:bodyPr/>
        <a:lstStyle/>
        <a:p>
          <a:endParaRPr lang="en-US"/>
        </a:p>
      </dgm:t>
    </dgm:pt>
    <dgm:pt modelId="{26AE73BB-6F11-4E5B-985E-016D3C754834}">
      <dgm:prSet phldrT="[Text]"/>
      <dgm:spPr/>
      <dgm:t>
        <a:bodyPr anchor="ctr" anchorCtr="0"/>
        <a:lstStyle/>
        <a:p>
          <a:r>
            <a:rPr lang="en-US" dirty="0"/>
            <a:t>Nurse at least until 2 </a:t>
          </a:r>
          <a:r>
            <a:rPr lang="en-US" dirty="0" err="1"/>
            <a:t>yrs</a:t>
          </a:r>
          <a:endParaRPr lang="en-US" dirty="0"/>
        </a:p>
      </dgm:t>
    </dgm:pt>
    <dgm:pt modelId="{1831B563-3BC8-4D60-8E03-77C4A9DD334F}" type="parTrans" cxnId="{2E3B83DD-853D-431D-8330-712E2F2A7D74}">
      <dgm:prSet/>
      <dgm:spPr/>
      <dgm:t>
        <a:bodyPr/>
        <a:lstStyle/>
        <a:p>
          <a:endParaRPr lang="en-US"/>
        </a:p>
      </dgm:t>
    </dgm:pt>
    <dgm:pt modelId="{BD5996EB-A937-4F27-A64D-4C15DA4675B6}" type="sibTrans" cxnId="{2E3B83DD-853D-431D-8330-712E2F2A7D74}">
      <dgm:prSet/>
      <dgm:spPr/>
      <dgm:t>
        <a:bodyPr/>
        <a:lstStyle/>
        <a:p>
          <a:endParaRPr lang="en-US"/>
        </a:p>
      </dgm:t>
    </dgm:pt>
    <dgm:pt modelId="{1B37C03B-2970-429B-A67F-FFEE928A5DEC}">
      <dgm:prSet phldrT="[Text]"/>
      <dgm:spPr/>
      <dgm:t>
        <a:bodyPr anchor="ctr" anchorCtr="0"/>
        <a:lstStyle/>
        <a:p>
          <a:r>
            <a:rPr lang="en-US" dirty="0"/>
            <a:t>Add solids at </a:t>
          </a:r>
          <a:r>
            <a:rPr lang="en-US" dirty="0">
              <a:solidFill>
                <a:srgbClr val="FF0000"/>
              </a:solidFill>
            </a:rPr>
            <a:t>about</a:t>
          </a:r>
          <a:r>
            <a:rPr lang="en-US" dirty="0"/>
            <a:t> 6 </a:t>
          </a:r>
          <a:r>
            <a:rPr lang="en-US" dirty="0" err="1"/>
            <a:t>mo</a:t>
          </a:r>
          <a:endParaRPr lang="en-US" dirty="0"/>
        </a:p>
      </dgm:t>
    </dgm:pt>
    <dgm:pt modelId="{52B6925C-FD6D-41D6-9828-25B3782FAB57}" type="parTrans" cxnId="{0796B4F3-9E54-48A3-83F4-FDC8B4B58F9B}">
      <dgm:prSet/>
      <dgm:spPr/>
      <dgm:t>
        <a:bodyPr/>
        <a:lstStyle/>
        <a:p>
          <a:endParaRPr lang="en-US"/>
        </a:p>
      </dgm:t>
    </dgm:pt>
    <dgm:pt modelId="{0A7E2249-F67B-4090-89D6-269F89FF5D23}" type="sibTrans" cxnId="{0796B4F3-9E54-48A3-83F4-FDC8B4B58F9B}">
      <dgm:prSet/>
      <dgm:spPr/>
      <dgm:t>
        <a:bodyPr/>
        <a:lstStyle/>
        <a:p>
          <a:endParaRPr lang="en-US"/>
        </a:p>
      </dgm:t>
    </dgm:pt>
    <dgm:pt modelId="{204816D6-8E1F-457D-9AAD-902E597A1184}">
      <dgm:prSet phldrT="[Text]"/>
      <dgm:spPr/>
      <dgm:t>
        <a:bodyPr/>
        <a:lstStyle/>
        <a:p>
          <a:r>
            <a:rPr lang="en-US" dirty="0"/>
            <a:t>American College of Obstetrics and Gynecology</a:t>
          </a:r>
        </a:p>
      </dgm:t>
    </dgm:pt>
    <dgm:pt modelId="{B8CFD6BA-7122-4829-AE61-87A58E72EB9C}" type="parTrans" cxnId="{07C49E46-6914-457D-B43C-0F64751A00E3}">
      <dgm:prSet/>
      <dgm:spPr/>
      <dgm:t>
        <a:bodyPr/>
        <a:lstStyle/>
        <a:p>
          <a:endParaRPr lang="en-US"/>
        </a:p>
      </dgm:t>
    </dgm:pt>
    <dgm:pt modelId="{15C771E3-8EC1-4667-ADC0-59F3149D1AD1}" type="sibTrans" cxnId="{07C49E46-6914-457D-B43C-0F64751A00E3}">
      <dgm:prSet/>
      <dgm:spPr/>
      <dgm:t>
        <a:bodyPr/>
        <a:lstStyle/>
        <a:p>
          <a:endParaRPr lang="en-US"/>
        </a:p>
      </dgm:t>
    </dgm:pt>
    <dgm:pt modelId="{FC188B84-C8E1-41BF-83B3-41F0CF503BD2}">
      <dgm:prSet phldrT="[Text]"/>
      <dgm:spPr/>
      <dgm:t>
        <a:bodyPr anchor="ctr" anchorCtr="0"/>
        <a:lstStyle/>
        <a:p>
          <a:r>
            <a:rPr lang="en-US" dirty="0"/>
            <a:t>Exclusive </a:t>
          </a:r>
          <a:r>
            <a:rPr lang="en-US" dirty="0" err="1"/>
            <a:t>bfeeding</a:t>
          </a:r>
          <a:r>
            <a:rPr lang="en-US" dirty="0"/>
            <a:t> for 6 </a:t>
          </a:r>
          <a:r>
            <a:rPr lang="en-US" dirty="0" err="1"/>
            <a:t>mo</a:t>
          </a:r>
          <a:endParaRPr lang="en-US" dirty="0"/>
        </a:p>
      </dgm:t>
    </dgm:pt>
    <dgm:pt modelId="{CAB6CE93-8401-4973-9E82-EADAADE56274}" type="parTrans" cxnId="{DFF02532-C2C4-4769-AFC5-EDA8E0A5550F}">
      <dgm:prSet/>
      <dgm:spPr/>
      <dgm:t>
        <a:bodyPr/>
        <a:lstStyle/>
        <a:p>
          <a:endParaRPr lang="en-US"/>
        </a:p>
      </dgm:t>
    </dgm:pt>
    <dgm:pt modelId="{FDA7EA93-A3D0-4325-9283-48EC4D7F8122}" type="sibTrans" cxnId="{DFF02532-C2C4-4769-AFC5-EDA8E0A5550F}">
      <dgm:prSet/>
      <dgm:spPr/>
      <dgm:t>
        <a:bodyPr/>
        <a:lstStyle/>
        <a:p>
          <a:endParaRPr lang="en-US"/>
        </a:p>
      </dgm:t>
    </dgm:pt>
    <dgm:pt modelId="{F678A714-D71A-44C6-97C5-59997F4ADACF}">
      <dgm:prSet phldrT="[Text]"/>
      <dgm:spPr/>
      <dgm:t>
        <a:bodyPr anchor="ctr" anchorCtr="0"/>
        <a:lstStyle/>
        <a:p>
          <a:r>
            <a:rPr lang="en-US" dirty="0"/>
            <a:t>Continue for 2 years or longer</a:t>
          </a:r>
        </a:p>
      </dgm:t>
    </dgm:pt>
    <dgm:pt modelId="{28480024-1312-47AF-AB6A-97646D1D66F7}" type="parTrans" cxnId="{6B80AC39-2AB5-4014-8D36-0E552F0F557C}">
      <dgm:prSet/>
      <dgm:spPr/>
      <dgm:t>
        <a:bodyPr/>
        <a:lstStyle/>
        <a:p>
          <a:endParaRPr lang="en-US"/>
        </a:p>
      </dgm:t>
    </dgm:pt>
    <dgm:pt modelId="{6C1A2A0A-D5B0-45DD-90F6-376B69B1267F}" type="sibTrans" cxnId="{6B80AC39-2AB5-4014-8D36-0E552F0F557C}">
      <dgm:prSet/>
      <dgm:spPr/>
      <dgm:t>
        <a:bodyPr/>
        <a:lstStyle/>
        <a:p>
          <a:endParaRPr lang="en-US"/>
        </a:p>
      </dgm:t>
    </dgm:pt>
    <dgm:pt modelId="{7BE9A8B4-DBBC-48B7-AEDC-10C7B78EFB50}" type="pres">
      <dgm:prSet presAssocID="{F759352B-B914-48E1-93FF-A3E544898B3B}" presName="Name0" presStyleCnt="0">
        <dgm:presLayoutVars>
          <dgm:dir/>
          <dgm:animLvl val="lvl"/>
          <dgm:resizeHandles/>
        </dgm:presLayoutVars>
      </dgm:prSet>
      <dgm:spPr/>
    </dgm:pt>
    <dgm:pt modelId="{4AEF816B-A103-4CB0-8B6A-58591BA83382}" type="pres">
      <dgm:prSet presAssocID="{09D9FDF4-7B11-40DB-A29A-416489851311}" presName="linNode" presStyleCnt="0"/>
      <dgm:spPr/>
    </dgm:pt>
    <dgm:pt modelId="{D08ED0BE-874C-44D9-8E3B-2D2A07CE9880}" type="pres">
      <dgm:prSet presAssocID="{09D9FDF4-7B11-40DB-A29A-416489851311}" presName="parentShp" presStyleLbl="node1" presStyleIdx="0" presStyleCnt="3">
        <dgm:presLayoutVars>
          <dgm:bulletEnabled val="1"/>
        </dgm:presLayoutVars>
      </dgm:prSet>
      <dgm:spPr/>
    </dgm:pt>
    <dgm:pt modelId="{5FB80AF2-A56C-4C2C-80C9-6721586B6700}" type="pres">
      <dgm:prSet presAssocID="{09D9FDF4-7B11-40DB-A29A-416489851311}" presName="childShp" presStyleLbl="bgAccFollowNode1" presStyleIdx="0" presStyleCnt="3">
        <dgm:presLayoutVars>
          <dgm:bulletEnabled val="1"/>
        </dgm:presLayoutVars>
      </dgm:prSet>
      <dgm:spPr/>
    </dgm:pt>
    <dgm:pt modelId="{FBCDE40A-C9AD-4DBD-811F-660421EB0889}" type="pres">
      <dgm:prSet presAssocID="{811D0AC6-A02A-4D5B-A4F4-573E8C70B3E5}" presName="spacing" presStyleCnt="0"/>
      <dgm:spPr/>
    </dgm:pt>
    <dgm:pt modelId="{5C52E145-6BA8-44C7-AC25-69B8DBC11E40}" type="pres">
      <dgm:prSet presAssocID="{B9E9FEB7-27C1-4B43-8567-7FD2FC7C66FF}" presName="linNode" presStyleCnt="0"/>
      <dgm:spPr/>
    </dgm:pt>
    <dgm:pt modelId="{768CE696-1F44-4EF2-9807-074F16B0562A}" type="pres">
      <dgm:prSet presAssocID="{B9E9FEB7-27C1-4B43-8567-7FD2FC7C66FF}" presName="parentShp" presStyleLbl="node1" presStyleIdx="1" presStyleCnt="3" custScaleY="92445">
        <dgm:presLayoutVars>
          <dgm:bulletEnabled val="1"/>
        </dgm:presLayoutVars>
      </dgm:prSet>
      <dgm:spPr/>
    </dgm:pt>
    <dgm:pt modelId="{434BAACC-B329-4320-95C3-960F71E655DC}" type="pres">
      <dgm:prSet presAssocID="{B9E9FEB7-27C1-4B43-8567-7FD2FC7C66FF}" presName="childShp" presStyleLbl="bgAccFollowNode1" presStyleIdx="1" presStyleCnt="3">
        <dgm:presLayoutVars>
          <dgm:bulletEnabled val="1"/>
        </dgm:presLayoutVars>
      </dgm:prSet>
      <dgm:spPr/>
    </dgm:pt>
    <dgm:pt modelId="{BB1F1B57-EABC-4565-A311-66B68C9C32E4}" type="pres">
      <dgm:prSet presAssocID="{310390D4-B2A2-42B2-BBFC-B1414FD2D472}" presName="spacing" presStyleCnt="0"/>
      <dgm:spPr/>
    </dgm:pt>
    <dgm:pt modelId="{656AD067-9390-4C93-9D8F-1F1BDDF3D648}" type="pres">
      <dgm:prSet presAssocID="{204816D6-8E1F-457D-9AAD-902E597A1184}" presName="linNode" presStyleCnt="0"/>
      <dgm:spPr/>
    </dgm:pt>
    <dgm:pt modelId="{8E894D25-CCFE-4599-B898-B48695039BA6}" type="pres">
      <dgm:prSet presAssocID="{204816D6-8E1F-457D-9AAD-902E597A1184}" presName="parentShp" presStyleLbl="node1" presStyleIdx="2" presStyleCnt="3">
        <dgm:presLayoutVars>
          <dgm:bulletEnabled val="1"/>
        </dgm:presLayoutVars>
      </dgm:prSet>
      <dgm:spPr/>
    </dgm:pt>
    <dgm:pt modelId="{E80E0ED7-5566-4E80-BB1F-0367747E3B22}" type="pres">
      <dgm:prSet presAssocID="{204816D6-8E1F-457D-9AAD-902E597A1184}" presName="childShp" presStyleLbl="bgAccFollowNode1" presStyleIdx="2" presStyleCnt="3" custLinFactNeighborX="3211" custLinFactNeighborY="8713">
        <dgm:presLayoutVars>
          <dgm:bulletEnabled val="1"/>
        </dgm:presLayoutVars>
      </dgm:prSet>
      <dgm:spPr/>
    </dgm:pt>
  </dgm:ptLst>
  <dgm:cxnLst>
    <dgm:cxn modelId="{88B34C0E-1F9B-4D92-B337-89CBC57ADA6D}" type="presOf" srcId="{B76B47D1-09C8-447A-B21D-D312FB89056D}" destId="{5FB80AF2-A56C-4C2C-80C9-6721586B6700}" srcOrd="0" destOrd="1" presId="urn:microsoft.com/office/officeart/2005/8/layout/vList6"/>
    <dgm:cxn modelId="{CABADE1D-0A32-4F07-884F-A2C738472B53}" type="presOf" srcId="{204816D6-8E1F-457D-9AAD-902E597A1184}" destId="{8E894D25-CCFE-4599-B898-B48695039BA6}" srcOrd="0" destOrd="0" presId="urn:microsoft.com/office/officeart/2005/8/layout/vList6"/>
    <dgm:cxn modelId="{47B08B24-829D-4F16-A135-967CE5DC5E26}" srcId="{F759352B-B914-48E1-93FF-A3E544898B3B}" destId="{09D9FDF4-7B11-40DB-A29A-416489851311}" srcOrd="0" destOrd="0" parTransId="{709DC7A9-884A-4F3D-81F4-8B5EFE48093A}" sibTransId="{811D0AC6-A02A-4D5B-A4F4-573E8C70B3E5}"/>
    <dgm:cxn modelId="{DBF08D26-A689-436F-8C41-DC9E97479C4A}" type="presOf" srcId="{536DC9EA-7211-48F4-A37B-88B41996F9F1}" destId="{434BAACC-B329-4320-95C3-960F71E655DC}" srcOrd="0" destOrd="2" presId="urn:microsoft.com/office/officeart/2005/8/layout/vList6"/>
    <dgm:cxn modelId="{259BA328-22F4-45A0-B370-25F961EEA9CE}" type="presOf" srcId="{1B37C03B-2970-429B-A67F-FFEE928A5DEC}" destId="{434BAACC-B329-4320-95C3-960F71E655DC}" srcOrd="0" destOrd="1" presId="urn:microsoft.com/office/officeart/2005/8/layout/vList6"/>
    <dgm:cxn modelId="{DFF02532-C2C4-4769-AFC5-EDA8E0A5550F}" srcId="{204816D6-8E1F-457D-9AAD-902E597A1184}" destId="{FC188B84-C8E1-41BF-83B3-41F0CF503BD2}" srcOrd="0" destOrd="0" parTransId="{CAB6CE93-8401-4973-9E82-EADAADE56274}" sibTransId="{FDA7EA93-A3D0-4325-9283-48EC4D7F8122}"/>
    <dgm:cxn modelId="{27C7F938-8343-40DF-AEE1-B47E0D81F410}" type="presOf" srcId="{B9E9FEB7-27C1-4B43-8567-7FD2FC7C66FF}" destId="{768CE696-1F44-4EF2-9807-074F16B0562A}" srcOrd="0" destOrd="0" presId="urn:microsoft.com/office/officeart/2005/8/layout/vList6"/>
    <dgm:cxn modelId="{6B80AC39-2AB5-4014-8D36-0E552F0F557C}" srcId="{204816D6-8E1F-457D-9AAD-902E597A1184}" destId="{F678A714-D71A-44C6-97C5-59997F4ADACF}" srcOrd="1" destOrd="0" parTransId="{28480024-1312-47AF-AB6A-97646D1D66F7}" sibTransId="{6C1A2A0A-D5B0-45DD-90F6-376B69B1267F}"/>
    <dgm:cxn modelId="{7B9C5743-632A-4533-BA5E-7DAE3B4FFB10}" srcId="{B9E9FEB7-27C1-4B43-8567-7FD2FC7C66FF}" destId="{536DC9EA-7211-48F4-A37B-88B41996F9F1}" srcOrd="2" destOrd="0" parTransId="{748028BF-8238-4408-813E-4D4B0FB8303E}" sibTransId="{4950AC99-5F63-4EE5-B877-BFDE84919B5F}"/>
    <dgm:cxn modelId="{07C49E46-6914-457D-B43C-0F64751A00E3}" srcId="{F759352B-B914-48E1-93FF-A3E544898B3B}" destId="{204816D6-8E1F-457D-9AAD-902E597A1184}" srcOrd="2" destOrd="0" parTransId="{B8CFD6BA-7122-4829-AE61-87A58E72EB9C}" sibTransId="{15C771E3-8EC1-4667-ADC0-59F3149D1AD1}"/>
    <dgm:cxn modelId="{C1D4D066-9F1F-4920-8E61-F6E9CB55BD89}" srcId="{09D9FDF4-7B11-40DB-A29A-416489851311}" destId="{B76B47D1-09C8-447A-B21D-D312FB89056D}" srcOrd="1" destOrd="0" parTransId="{2793670B-EB82-4999-8D19-73C58D512B39}" sibTransId="{5E3C58BA-3E74-4758-835F-8D53A1D79FD6}"/>
    <dgm:cxn modelId="{22BCD64B-9BB4-4EEC-BD39-8361A6B63687}" type="presOf" srcId="{F759352B-B914-48E1-93FF-A3E544898B3B}" destId="{7BE9A8B4-DBBC-48B7-AEDC-10C7B78EFB50}" srcOrd="0" destOrd="0" presId="urn:microsoft.com/office/officeart/2005/8/layout/vList6"/>
    <dgm:cxn modelId="{9EFDCA79-FCA0-4E11-BE96-2465C09C4F3C}" type="presOf" srcId="{09D9FDF4-7B11-40DB-A29A-416489851311}" destId="{D08ED0BE-874C-44D9-8E3B-2D2A07CE9880}" srcOrd="0" destOrd="0" presId="urn:microsoft.com/office/officeart/2005/8/layout/vList6"/>
    <dgm:cxn modelId="{9A75BC7B-9A25-4BA5-8B45-2D0B45D34C6F}" srcId="{09D9FDF4-7B11-40DB-A29A-416489851311}" destId="{6AC4ABD7-A70A-4B86-B8C8-FB0534765248}" srcOrd="0" destOrd="0" parTransId="{2BA9D5B5-5CFB-4EAF-9849-9AE8FA9C79DC}" sibTransId="{7D2A0C9E-D6C5-4B1C-AA3C-4F38627A6B0F}"/>
    <dgm:cxn modelId="{B800E095-9644-4124-99DC-4CC07B906B46}" srcId="{B9E9FEB7-27C1-4B43-8567-7FD2FC7C66FF}" destId="{99E937BF-A5D2-40AC-B6C7-5744962C99D4}" srcOrd="0" destOrd="0" parTransId="{B220FE97-842E-47FE-99B1-3A413CA5BDF0}" sibTransId="{3CD99917-1F51-4C4A-AE54-FC34852F68FC}"/>
    <dgm:cxn modelId="{29992AB1-AC7C-46C2-A156-157FC99A28C4}" type="presOf" srcId="{F678A714-D71A-44C6-97C5-59997F4ADACF}" destId="{E80E0ED7-5566-4E80-BB1F-0367747E3B22}" srcOrd="0" destOrd="1" presId="urn:microsoft.com/office/officeart/2005/8/layout/vList6"/>
    <dgm:cxn modelId="{DA50CAB7-E956-42BD-A339-F25AFBB66866}" srcId="{F759352B-B914-48E1-93FF-A3E544898B3B}" destId="{B9E9FEB7-27C1-4B43-8567-7FD2FC7C66FF}" srcOrd="1" destOrd="0" parTransId="{714A2D0B-BE5D-4A4E-8949-E2A6FAF91F35}" sibTransId="{310390D4-B2A2-42B2-BBFC-B1414FD2D472}"/>
    <dgm:cxn modelId="{B1956FBB-60C2-4B0F-BECA-1E729F4A01B6}" type="presOf" srcId="{6AC4ABD7-A70A-4B86-B8C8-FB0534765248}" destId="{5FB80AF2-A56C-4C2C-80C9-6721586B6700}" srcOrd="0" destOrd="0" presId="urn:microsoft.com/office/officeart/2005/8/layout/vList6"/>
    <dgm:cxn modelId="{9B1709C5-AE71-40C7-AA35-69307AA53A5F}" type="presOf" srcId="{99E937BF-A5D2-40AC-B6C7-5744962C99D4}" destId="{434BAACC-B329-4320-95C3-960F71E655DC}" srcOrd="0" destOrd="0" presId="urn:microsoft.com/office/officeart/2005/8/layout/vList6"/>
    <dgm:cxn modelId="{2E3B83DD-853D-431D-8330-712E2F2A7D74}" srcId="{09D9FDF4-7B11-40DB-A29A-416489851311}" destId="{26AE73BB-6F11-4E5B-985E-016D3C754834}" srcOrd="2" destOrd="0" parTransId="{1831B563-3BC8-4D60-8E03-77C4A9DD334F}" sibTransId="{BD5996EB-A937-4F27-A64D-4C15DA4675B6}"/>
    <dgm:cxn modelId="{20C344F2-B8B6-484F-B84A-9F0CACBE3807}" type="presOf" srcId="{FC188B84-C8E1-41BF-83B3-41F0CF503BD2}" destId="{E80E0ED7-5566-4E80-BB1F-0367747E3B22}" srcOrd="0" destOrd="0" presId="urn:microsoft.com/office/officeart/2005/8/layout/vList6"/>
    <dgm:cxn modelId="{0796B4F3-9E54-48A3-83F4-FDC8B4B58F9B}" srcId="{B9E9FEB7-27C1-4B43-8567-7FD2FC7C66FF}" destId="{1B37C03B-2970-429B-A67F-FFEE928A5DEC}" srcOrd="1" destOrd="0" parTransId="{52B6925C-FD6D-41D6-9828-25B3782FAB57}" sibTransId="{0A7E2249-F67B-4090-89D6-269F89FF5D23}"/>
    <dgm:cxn modelId="{A909A8FB-BBE3-47DE-AE09-3B1E45F6F913}" type="presOf" srcId="{26AE73BB-6F11-4E5B-985E-016D3C754834}" destId="{5FB80AF2-A56C-4C2C-80C9-6721586B6700}" srcOrd="0" destOrd="2" presId="urn:microsoft.com/office/officeart/2005/8/layout/vList6"/>
    <dgm:cxn modelId="{08956C7B-3A1B-45B7-8FEA-4DC7DC579757}" type="presParOf" srcId="{7BE9A8B4-DBBC-48B7-AEDC-10C7B78EFB50}" destId="{4AEF816B-A103-4CB0-8B6A-58591BA83382}" srcOrd="0" destOrd="0" presId="urn:microsoft.com/office/officeart/2005/8/layout/vList6"/>
    <dgm:cxn modelId="{54E0BE08-89EB-4648-B51C-2E266055B589}" type="presParOf" srcId="{4AEF816B-A103-4CB0-8B6A-58591BA83382}" destId="{D08ED0BE-874C-44D9-8E3B-2D2A07CE9880}" srcOrd="0" destOrd="0" presId="urn:microsoft.com/office/officeart/2005/8/layout/vList6"/>
    <dgm:cxn modelId="{313EA27C-9F34-4196-8B16-FCC5364DEE8E}" type="presParOf" srcId="{4AEF816B-A103-4CB0-8B6A-58591BA83382}" destId="{5FB80AF2-A56C-4C2C-80C9-6721586B6700}" srcOrd="1" destOrd="0" presId="urn:microsoft.com/office/officeart/2005/8/layout/vList6"/>
    <dgm:cxn modelId="{6016A1F5-6A39-4C32-9FF9-3CEEA02C370B}" type="presParOf" srcId="{7BE9A8B4-DBBC-48B7-AEDC-10C7B78EFB50}" destId="{FBCDE40A-C9AD-4DBD-811F-660421EB0889}" srcOrd="1" destOrd="0" presId="urn:microsoft.com/office/officeart/2005/8/layout/vList6"/>
    <dgm:cxn modelId="{7AA199AF-9FD3-47F0-9A92-49B3621B85D0}" type="presParOf" srcId="{7BE9A8B4-DBBC-48B7-AEDC-10C7B78EFB50}" destId="{5C52E145-6BA8-44C7-AC25-69B8DBC11E40}" srcOrd="2" destOrd="0" presId="urn:microsoft.com/office/officeart/2005/8/layout/vList6"/>
    <dgm:cxn modelId="{F02E8DD2-8460-42ED-AA3E-C8BD5756F9DE}" type="presParOf" srcId="{5C52E145-6BA8-44C7-AC25-69B8DBC11E40}" destId="{768CE696-1F44-4EF2-9807-074F16B0562A}" srcOrd="0" destOrd="0" presId="urn:microsoft.com/office/officeart/2005/8/layout/vList6"/>
    <dgm:cxn modelId="{8CEB39EB-B315-4068-9DB0-109DCFF5AC78}" type="presParOf" srcId="{5C52E145-6BA8-44C7-AC25-69B8DBC11E40}" destId="{434BAACC-B329-4320-95C3-960F71E655DC}" srcOrd="1" destOrd="0" presId="urn:microsoft.com/office/officeart/2005/8/layout/vList6"/>
    <dgm:cxn modelId="{6B31967A-6B65-456E-B151-AAEF00299AF5}" type="presParOf" srcId="{7BE9A8B4-DBBC-48B7-AEDC-10C7B78EFB50}" destId="{BB1F1B57-EABC-4565-A311-66B68C9C32E4}" srcOrd="3" destOrd="0" presId="urn:microsoft.com/office/officeart/2005/8/layout/vList6"/>
    <dgm:cxn modelId="{9B3F358C-8A05-4F0E-8853-81A4234717FB}" type="presParOf" srcId="{7BE9A8B4-DBBC-48B7-AEDC-10C7B78EFB50}" destId="{656AD067-9390-4C93-9D8F-1F1BDDF3D648}" srcOrd="4" destOrd="0" presId="urn:microsoft.com/office/officeart/2005/8/layout/vList6"/>
    <dgm:cxn modelId="{B6C63E68-AE03-4B94-8B5A-3344416363CA}" type="presParOf" srcId="{656AD067-9390-4C93-9D8F-1F1BDDF3D648}" destId="{8E894D25-CCFE-4599-B898-B48695039BA6}" srcOrd="0" destOrd="0" presId="urn:microsoft.com/office/officeart/2005/8/layout/vList6"/>
    <dgm:cxn modelId="{29C31FD3-AF89-45A3-98DD-C478415C0021}" type="presParOf" srcId="{656AD067-9390-4C93-9D8F-1F1BDDF3D648}" destId="{E80E0ED7-5566-4E80-BB1F-0367747E3B2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80AF2-A56C-4C2C-80C9-6721586B6700}">
      <dsp:nvSpPr>
        <dsp:cNvPr id="0" name=""/>
        <dsp:cNvSpPr/>
      </dsp:nvSpPr>
      <dsp:spPr>
        <a:xfrm>
          <a:off x="3322320" y="0"/>
          <a:ext cx="4983480" cy="1919882"/>
        </a:xfrm>
        <a:prstGeom prst="rightArrow">
          <a:avLst>
            <a:gd name="adj1" fmla="val 75000"/>
            <a:gd name="adj2" fmla="val 50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Exclusive </a:t>
          </a:r>
          <a:r>
            <a:rPr lang="en-US" sz="2100" kern="1200" dirty="0" err="1"/>
            <a:t>bfeeding</a:t>
          </a:r>
          <a:r>
            <a:rPr lang="en-US" sz="2100" kern="1200" dirty="0"/>
            <a:t> until 6 </a:t>
          </a:r>
          <a:r>
            <a:rPr lang="en-US" sz="2100" kern="1200" dirty="0" err="1"/>
            <a:t>mo</a:t>
          </a:r>
          <a:endParaRPr lang="en-US" sz="2100" kern="1200" dirty="0"/>
        </a:p>
        <a:p>
          <a:pPr marL="228600" lvl="1" indent="-228600" algn="l" defTabSz="933450">
            <a:lnSpc>
              <a:spcPct val="90000"/>
            </a:lnSpc>
            <a:spcBef>
              <a:spcPct val="0"/>
            </a:spcBef>
            <a:spcAft>
              <a:spcPct val="15000"/>
            </a:spcAft>
            <a:buChar char="•"/>
          </a:pPr>
          <a:r>
            <a:rPr lang="en-US" sz="2100" kern="1200" dirty="0"/>
            <a:t>Add solids at 6 </a:t>
          </a:r>
          <a:r>
            <a:rPr lang="en-US" sz="2100" kern="1200" dirty="0" err="1"/>
            <a:t>mo</a:t>
          </a:r>
          <a:endParaRPr lang="en-US" sz="2100" kern="1200" dirty="0"/>
        </a:p>
        <a:p>
          <a:pPr marL="228600" lvl="1" indent="-228600" algn="l" defTabSz="933450">
            <a:lnSpc>
              <a:spcPct val="90000"/>
            </a:lnSpc>
            <a:spcBef>
              <a:spcPct val="0"/>
            </a:spcBef>
            <a:spcAft>
              <a:spcPct val="15000"/>
            </a:spcAft>
            <a:buChar char="•"/>
          </a:pPr>
          <a:r>
            <a:rPr lang="en-US" sz="2100" kern="1200" dirty="0"/>
            <a:t>Nurse at least until 2 </a:t>
          </a:r>
          <a:r>
            <a:rPr lang="en-US" sz="2100" kern="1200" dirty="0" err="1"/>
            <a:t>yrs</a:t>
          </a:r>
          <a:endParaRPr lang="en-US" sz="2100" kern="1200" dirty="0"/>
        </a:p>
      </dsp:txBody>
      <dsp:txXfrm>
        <a:off x="3322320" y="239985"/>
        <a:ext cx="4263524" cy="1439912"/>
      </dsp:txXfrm>
    </dsp:sp>
    <dsp:sp modelId="{D08ED0BE-874C-44D9-8E3B-2D2A07CE9880}">
      <dsp:nvSpPr>
        <dsp:cNvPr id="0" name=""/>
        <dsp:cNvSpPr/>
      </dsp:nvSpPr>
      <dsp:spPr>
        <a:xfrm>
          <a:off x="0" y="0"/>
          <a:ext cx="3322320" cy="1919882"/>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World Health Organization, American Academy of Family Physicians</a:t>
          </a:r>
        </a:p>
      </dsp:txBody>
      <dsp:txXfrm>
        <a:off x="93721" y="93721"/>
        <a:ext cx="3134878" cy="1732440"/>
      </dsp:txXfrm>
    </dsp:sp>
    <dsp:sp modelId="{434BAACC-B329-4320-95C3-960F71E655DC}">
      <dsp:nvSpPr>
        <dsp:cNvPr id="0" name=""/>
        <dsp:cNvSpPr/>
      </dsp:nvSpPr>
      <dsp:spPr>
        <a:xfrm>
          <a:off x="3322320" y="2111871"/>
          <a:ext cx="4983480" cy="1919882"/>
        </a:xfrm>
        <a:prstGeom prst="rightArrow">
          <a:avLst>
            <a:gd name="adj1" fmla="val 75000"/>
            <a:gd name="adj2" fmla="val 50000"/>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5370241"/>
              <a:satOff val="24126"/>
              <a:lumOff val="165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Exclusive </a:t>
          </a:r>
          <a:r>
            <a:rPr lang="en-US" sz="2100" kern="1200" dirty="0" err="1"/>
            <a:t>bfeeding</a:t>
          </a:r>
          <a:r>
            <a:rPr lang="en-US" sz="2100" kern="1200" dirty="0"/>
            <a:t> until </a:t>
          </a:r>
          <a:r>
            <a:rPr lang="en-US" sz="2100" kern="1200" dirty="0">
              <a:solidFill>
                <a:srgbClr val="FF0000"/>
              </a:solidFill>
            </a:rPr>
            <a:t>about</a:t>
          </a:r>
          <a:r>
            <a:rPr lang="en-US" sz="2100" kern="1200" dirty="0"/>
            <a:t> 6 </a:t>
          </a:r>
          <a:r>
            <a:rPr lang="en-US" sz="2100" kern="1200" dirty="0" err="1"/>
            <a:t>mo</a:t>
          </a:r>
          <a:endParaRPr lang="en-US" sz="2100" kern="1200" dirty="0"/>
        </a:p>
        <a:p>
          <a:pPr marL="228600" lvl="1" indent="-228600" algn="l" defTabSz="933450">
            <a:lnSpc>
              <a:spcPct val="90000"/>
            </a:lnSpc>
            <a:spcBef>
              <a:spcPct val="0"/>
            </a:spcBef>
            <a:spcAft>
              <a:spcPct val="15000"/>
            </a:spcAft>
            <a:buChar char="•"/>
          </a:pPr>
          <a:r>
            <a:rPr lang="en-US" sz="2100" kern="1200" dirty="0"/>
            <a:t>Add solids at </a:t>
          </a:r>
          <a:r>
            <a:rPr lang="en-US" sz="2100" kern="1200" dirty="0">
              <a:solidFill>
                <a:srgbClr val="FF0000"/>
              </a:solidFill>
            </a:rPr>
            <a:t>about</a:t>
          </a:r>
          <a:r>
            <a:rPr lang="en-US" sz="2100" kern="1200" dirty="0"/>
            <a:t> 6 </a:t>
          </a:r>
          <a:r>
            <a:rPr lang="en-US" sz="2100" kern="1200" dirty="0" err="1"/>
            <a:t>mo</a:t>
          </a:r>
          <a:endParaRPr lang="en-US" sz="2100" kern="1200" dirty="0"/>
        </a:p>
        <a:p>
          <a:pPr marL="228600" lvl="1" indent="-228600" algn="l" defTabSz="933450">
            <a:lnSpc>
              <a:spcPct val="90000"/>
            </a:lnSpc>
            <a:spcBef>
              <a:spcPct val="0"/>
            </a:spcBef>
            <a:spcAft>
              <a:spcPct val="15000"/>
            </a:spcAft>
            <a:buChar char="•"/>
          </a:pPr>
          <a:r>
            <a:rPr lang="en-US" sz="2100" kern="1200" dirty="0"/>
            <a:t>Continue for 2 years or beyond, as mutually desired</a:t>
          </a:r>
        </a:p>
      </dsp:txBody>
      <dsp:txXfrm>
        <a:off x="3322320" y="2351856"/>
        <a:ext cx="4263524" cy="1439912"/>
      </dsp:txXfrm>
    </dsp:sp>
    <dsp:sp modelId="{768CE696-1F44-4EF2-9807-074F16B0562A}">
      <dsp:nvSpPr>
        <dsp:cNvPr id="0" name=""/>
        <dsp:cNvSpPr/>
      </dsp:nvSpPr>
      <dsp:spPr>
        <a:xfrm>
          <a:off x="0" y="2184394"/>
          <a:ext cx="3322320" cy="1774835"/>
        </a:xfrm>
        <a:prstGeom prst="roundRect">
          <a:avLst/>
        </a:prstGeom>
        <a:solidFill>
          <a:srgbClr val="00B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American Academy of Pediatrics</a:t>
          </a:r>
        </a:p>
      </dsp:txBody>
      <dsp:txXfrm>
        <a:off x="86640" y="2271034"/>
        <a:ext cx="3149040" cy="1601555"/>
      </dsp:txXfrm>
    </dsp:sp>
    <dsp:sp modelId="{E80E0ED7-5566-4E80-BB1F-0367747E3B22}">
      <dsp:nvSpPr>
        <dsp:cNvPr id="0" name=""/>
        <dsp:cNvSpPr/>
      </dsp:nvSpPr>
      <dsp:spPr>
        <a:xfrm>
          <a:off x="3322320" y="4223742"/>
          <a:ext cx="4983480" cy="1919882"/>
        </a:xfrm>
        <a:prstGeom prst="rightArrow">
          <a:avLst>
            <a:gd name="adj1" fmla="val 75000"/>
            <a:gd name="adj2" fmla="val 50000"/>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Exclusive </a:t>
          </a:r>
          <a:r>
            <a:rPr lang="en-US" sz="2100" kern="1200" dirty="0" err="1"/>
            <a:t>bfeeding</a:t>
          </a:r>
          <a:r>
            <a:rPr lang="en-US" sz="2100" kern="1200" dirty="0"/>
            <a:t> for 6 </a:t>
          </a:r>
          <a:r>
            <a:rPr lang="en-US" sz="2100" kern="1200" dirty="0" err="1"/>
            <a:t>mo</a:t>
          </a:r>
          <a:endParaRPr lang="en-US" sz="2100" kern="1200" dirty="0"/>
        </a:p>
        <a:p>
          <a:pPr marL="228600" lvl="1" indent="-228600" algn="l" defTabSz="933450">
            <a:lnSpc>
              <a:spcPct val="90000"/>
            </a:lnSpc>
            <a:spcBef>
              <a:spcPct val="0"/>
            </a:spcBef>
            <a:spcAft>
              <a:spcPct val="15000"/>
            </a:spcAft>
            <a:buChar char="•"/>
          </a:pPr>
          <a:r>
            <a:rPr lang="en-US" sz="2100" kern="1200" dirty="0"/>
            <a:t>Continue for 2 years or longer</a:t>
          </a:r>
        </a:p>
      </dsp:txBody>
      <dsp:txXfrm>
        <a:off x="3322320" y="4463727"/>
        <a:ext cx="4263524" cy="1439912"/>
      </dsp:txXfrm>
    </dsp:sp>
    <dsp:sp modelId="{8E894D25-CCFE-4599-B898-B48695039BA6}">
      <dsp:nvSpPr>
        <dsp:cNvPr id="0" name=""/>
        <dsp:cNvSpPr/>
      </dsp:nvSpPr>
      <dsp:spPr>
        <a:xfrm>
          <a:off x="0" y="4223742"/>
          <a:ext cx="3322320" cy="1919882"/>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American College of Obstetrics and Gynecology</a:t>
          </a:r>
        </a:p>
      </dsp:txBody>
      <dsp:txXfrm>
        <a:off x="93721" y="4317463"/>
        <a:ext cx="3134878" cy="173244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89E050-BE4D-4AA8-B569-3FFFB807E6C9}" type="datetimeFigureOut">
              <a:rPr lang="en-US" smtClean="0"/>
              <a:t>7/9/2025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5D88284-19C7-47DD-9250-58E4DF2CB01B}" type="slidenum">
              <a:rPr lang="en-US" smtClean="0"/>
              <a:t>‹#›</a:t>
            </a:fld>
            <a:endParaRPr lang="en-US"/>
          </a:p>
        </p:txBody>
      </p:sp>
    </p:spTree>
    <p:extLst>
      <p:ext uri="{BB962C8B-B14F-4D97-AF65-F5344CB8AC3E}">
        <p14:creationId xmlns:p14="http://schemas.microsoft.com/office/powerpoint/2010/main" val="1856346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75C456-45DC-48B9-8818-5AB823374D53}" type="datetimeFigureOut">
              <a:rPr lang="en-US" smtClean="0"/>
              <a:t>7/9/2025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653E28-A4CF-40B3-9D53-7578EA86A4AD}" type="slidenum">
              <a:rPr lang="en-US" smtClean="0"/>
              <a:t>‹#›</a:t>
            </a:fld>
            <a:endParaRPr lang="en-US"/>
          </a:p>
        </p:txBody>
      </p:sp>
    </p:spTree>
    <p:extLst>
      <p:ext uri="{BB962C8B-B14F-4D97-AF65-F5344CB8AC3E}">
        <p14:creationId xmlns:p14="http://schemas.microsoft.com/office/powerpoint/2010/main" val="1329086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pPr/>
              <a:t>1</a:t>
            </a:fld>
            <a:endParaRPr lang="en-US"/>
          </a:p>
        </p:txBody>
      </p:sp>
    </p:spTree>
    <p:extLst>
      <p:ext uri="{BB962C8B-B14F-4D97-AF65-F5344CB8AC3E}">
        <p14:creationId xmlns:p14="http://schemas.microsoft.com/office/powerpoint/2010/main" val="1325432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2</a:t>
            </a:fld>
            <a:endParaRPr lang="en-US"/>
          </a:p>
        </p:txBody>
      </p:sp>
    </p:spTree>
    <p:extLst>
      <p:ext uri="{BB962C8B-B14F-4D97-AF65-F5344CB8AC3E}">
        <p14:creationId xmlns:p14="http://schemas.microsoft.com/office/powerpoint/2010/main" val="3909916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Nonprofit= after reasonable salaries are paid, all profits must go into fulfilling mission.  No “owners” or shareholders.</a:t>
            </a:r>
          </a:p>
          <a:p>
            <a:r>
              <a:rPr lang="en-US" dirty="0">
                <a:solidFill>
                  <a:schemeClr val="bg1"/>
                </a:solidFill>
                <a:latin typeface="Calibri" panose="020F0502020204030204" pitchFamily="34" charset="0"/>
                <a:cs typeface="Calibri" panose="020F0502020204030204" pitchFamily="34" charset="0"/>
              </a:rPr>
              <a:t>Provide free breastfeeding education for supporters:</a:t>
            </a:r>
          </a:p>
          <a:p>
            <a:r>
              <a:rPr lang="en-US" dirty="0">
                <a:solidFill>
                  <a:schemeClr val="bg1"/>
                </a:solidFill>
                <a:latin typeface="Calibri" panose="020F0502020204030204" pitchFamily="34" charset="0"/>
                <a:cs typeface="Calibri" panose="020F0502020204030204" pitchFamily="34" charset="0"/>
              </a:rPr>
              <a:t>The following list are projects that provide free ongoing education for both providers and </a:t>
            </a:r>
            <a:r>
              <a:rPr lang="en-US" dirty="0" err="1">
                <a:solidFill>
                  <a:schemeClr val="bg1"/>
                </a:solidFill>
                <a:latin typeface="Calibri" panose="020F0502020204030204" pitchFamily="34" charset="0"/>
                <a:cs typeface="Calibri" panose="020F0502020204030204" pitchFamily="34" charset="0"/>
              </a:rPr>
              <a:t>nonproviders</a:t>
            </a:r>
            <a:endParaRPr lang="en-US" dirty="0">
              <a:solidFill>
                <a:schemeClr val="bg1"/>
              </a:solidFill>
              <a:latin typeface="Calibri" panose="020F0502020204030204" pitchFamily="34" charset="0"/>
              <a:cs typeface="Calibri" panose="020F0502020204030204" pitchFamily="34" charset="0"/>
            </a:endParaRPr>
          </a:p>
          <a:p>
            <a:pPr lvl="1"/>
            <a:r>
              <a:rPr lang="en-US" dirty="0">
                <a:solidFill>
                  <a:schemeClr val="bg1"/>
                </a:solidFill>
                <a:latin typeface="Calibri" panose="020F0502020204030204" pitchFamily="34" charset="0"/>
                <a:cs typeface="Calibri" panose="020F0502020204030204" pitchFamily="34" charset="0"/>
              </a:rPr>
              <a:t>Case discussion series 2</a:t>
            </a:r>
            <a:r>
              <a:rPr lang="en-US" baseline="30000" dirty="0">
                <a:solidFill>
                  <a:schemeClr val="bg1"/>
                </a:solidFill>
                <a:latin typeface="Calibri" panose="020F0502020204030204" pitchFamily="34" charset="0"/>
                <a:cs typeface="Calibri" panose="020F0502020204030204" pitchFamily="34" charset="0"/>
              </a:rPr>
              <a:t>nd</a:t>
            </a:r>
            <a:r>
              <a:rPr lang="en-US" dirty="0">
                <a:solidFill>
                  <a:schemeClr val="bg1"/>
                </a:solidFill>
                <a:latin typeface="Calibri" panose="020F0502020204030204" pitchFamily="34" charset="0"/>
                <a:cs typeface="Calibri" panose="020F0502020204030204" pitchFamily="34" charset="0"/>
              </a:rPr>
              <a:t> Sunday of each month</a:t>
            </a:r>
          </a:p>
          <a:p>
            <a:pPr lvl="1"/>
            <a:r>
              <a:rPr lang="en-US" dirty="0">
                <a:solidFill>
                  <a:schemeClr val="bg1"/>
                </a:solidFill>
                <a:latin typeface="Calibri" panose="020F0502020204030204" pitchFamily="34" charset="0"/>
                <a:cs typeface="Calibri" panose="020F0502020204030204" pitchFamily="34" charset="0"/>
              </a:rPr>
              <a:t>A </a:t>
            </a:r>
            <a:r>
              <a:rPr lang="en-US" dirty="0" err="1">
                <a:solidFill>
                  <a:schemeClr val="bg1"/>
                </a:solidFill>
                <a:latin typeface="Calibri" panose="020F0502020204030204" pitchFamily="34" charset="0"/>
                <a:cs typeface="Calibri" panose="020F0502020204030204" pitchFamily="34" charset="0"/>
              </a:rPr>
              <a:t>LactFact</a:t>
            </a:r>
            <a:r>
              <a:rPr lang="en-US" dirty="0">
                <a:solidFill>
                  <a:schemeClr val="bg1"/>
                </a:solidFill>
                <a:latin typeface="Calibri" panose="020F0502020204030204" pitchFamily="34" charset="0"/>
                <a:cs typeface="Calibri" panose="020F0502020204030204" pitchFamily="34" charset="0"/>
              </a:rPr>
              <a:t> podcast</a:t>
            </a:r>
          </a:p>
          <a:p>
            <a:pPr lvl="1"/>
            <a:r>
              <a:rPr lang="en-US" dirty="0">
                <a:solidFill>
                  <a:schemeClr val="bg1"/>
                </a:solidFill>
                <a:latin typeface="Calibri" panose="020F0502020204030204" pitchFamily="34" charset="0"/>
                <a:cs typeface="Calibri" panose="020F0502020204030204" pitchFamily="34" charset="0"/>
              </a:rPr>
              <a:t>Free videos on </a:t>
            </a:r>
            <a:r>
              <a:rPr lang="en-US" dirty="0" err="1">
                <a:solidFill>
                  <a:schemeClr val="bg1"/>
                </a:solidFill>
                <a:latin typeface="Calibri" panose="020F0502020204030204" pitchFamily="34" charset="0"/>
                <a:cs typeface="Calibri" panose="020F0502020204030204" pitchFamily="34" charset="0"/>
              </a:rPr>
              <a:t>Youtube</a:t>
            </a:r>
            <a:r>
              <a:rPr lang="en-US" dirty="0">
                <a:solidFill>
                  <a:schemeClr val="bg1"/>
                </a:solidFill>
                <a:latin typeface="Calibri" panose="020F0502020204030204" pitchFamily="34" charset="0"/>
                <a:cs typeface="Calibri" panose="020F0502020204030204" pitchFamily="34" charset="0"/>
              </a:rPr>
              <a:t>, Vimeo</a:t>
            </a:r>
          </a:p>
          <a:p>
            <a:pPr lvl="1"/>
            <a:r>
              <a:rPr lang="en-US" dirty="0">
                <a:solidFill>
                  <a:schemeClr val="bg1"/>
                </a:solidFill>
                <a:latin typeface="Calibri" panose="020F0502020204030204" pitchFamily="34" charset="0"/>
                <a:cs typeface="Calibri" panose="020F0502020204030204" pitchFamily="34" charset="0"/>
              </a:rPr>
              <a:t>Breastfeeding education handouts </a:t>
            </a:r>
          </a:p>
          <a:p>
            <a:pPr lvl="1"/>
            <a:r>
              <a:rPr lang="en-US" dirty="0">
                <a:solidFill>
                  <a:schemeClr val="bg1"/>
                </a:solidFill>
                <a:latin typeface="Calibri" panose="020F0502020204030204" pitchFamily="34" charset="0"/>
                <a:cs typeface="Calibri" panose="020F0502020204030204" pitchFamily="34" charset="0"/>
              </a:rPr>
              <a:t>Breastfeeding Medicine podcast series</a:t>
            </a:r>
          </a:p>
          <a:p>
            <a:pPr lvl="1"/>
            <a:endParaRPr lang="en-US" dirty="0">
              <a:solidFill>
                <a:schemeClr val="bg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D6653E28-A4CF-40B3-9D53-7578EA86A4AD}" type="slidenum">
              <a:rPr lang="en-US" smtClean="0"/>
              <a:t>3</a:t>
            </a:fld>
            <a:endParaRPr lang="en-US"/>
          </a:p>
        </p:txBody>
      </p:sp>
    </p:spTree>
    <p:extLst>
      <p:ext uri="{BB962C8B-B14F-4D97-AF65-F5344CB8AC3E}">
        <p14:creationId xmlns:p14="http://schemas.microsoft.com/office/powerpoint/2010/main" val="149207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explain that it is best for the participants to follow along with the </a:t>
            </a:r>
            <a:r>
              <a:rPr lang="en-US" dirty="0" err="1"/>
              <a:t>powerpoint</a:t>
            </a:r>
            <a:r>
              <a:rPr lang="en-US" dirty="0"/>
              <a:t> slides. It will be confusing for them to follow the lectures by reading the curriculum book, since it is set up differently. It is an excellent reference for when they are back to work, and it has the same information on the slides.</a:t>
            </a:r>
          </a:p>
          <a:p>
            <a:r>
              <a:rPr lang="en-US" dirty="0"/>
              <a:t>The references for all of the slides are in the curriculum book.</a:t>
            </a:r>
          </a:p>
        </p:txBody>
      </p:sp>
      <p:sp>
        <p:nvSpPr>
          <p:cNvPr id="4" name="Slide Number Placeholder 3"/>
          <p:cNvSpPr>
            <a:spLocks noGrp="1"/>
          </p:cNvSpPr>
          <p:nvPr>
            <p:ph type="sldNum" sz="quarter" idx="10"/>
          </p:nvPr>
        </p:nvSpPr>
        <p:spPr/>
        <p:txBody>
          <a:bodyPr/>
          <a:lstStyle/>
          <a:p>
            <a:fld id="{D6653E28-A4CF-40B3-9D53-7578EA86A4AD}" type="slidenum">
              <a:rPr lang="en-US" smtClean="0"/>
              <a:t>4</a:t>
            </a:fld>
            <a:endParaRPr lang="en-US"/>
          </a:p>
        </p:txBody>
      </p:sp>
    </p:spTree>
    <p:extLst>
      <p:ext uri="{BB962C8B-B14F-4D97-AF65-F5344CB8AC3E}">
        <p14:creationId xmlns:p14="http://schemas.microsoft.com/office/powerpoint/2010/main" val="1024965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slide is self-explanatory</a:t>
            </a:r>
          </a:p>
        </p:txBody>
      </p:sp>
      <p:sp>
        <p:nvSpPr>
          <p:cNvPr id="4" name="Slide Number Placeholder 3"/>
          <p:cNvSpPr>
            <a:spLocks noGrp="1"/>
          </p:cNvSpPr>
          <p:nvPr>
            <p:ph type="sldNum" sz="quarter" idx="10"/>
          </p:nvPr>
        </p:nvSpPr>
        <p:spPr/>
        <p:txBody>
          <a:bodyPr/>
          <a:lstStyle/>
          <a:p>
            <a:fld id="{D6653E28-A4CF-40B3-9D53-7578EA86A4AD}" type="slidenum">
              <a:rPr lang="en-US" smtClean="0"/>
              <a:t>5</a:t>
            </a:fld>
            <a:endParaRPr lang="en-US"/>
          </a:p>
        </p:txBody>
      </p:sp>
    </p:spTree>
    <p:extLst>
      <p:ext uri="{BB962C8B-B14F-4D97-AF65-F5344CB8AC3E}">
        <p14:creationId xmlns:p14="http://schemas.microsoft.com/office/powerpoint/2010/main" val="61192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Comic Sans MS" pitchFamily="66" charset="0"/>
              </a:rPr>
              <a:t>The Objectives for the Outpatient Breastfeeding Champion</a:t>
            </a:r>
            <a:endParaRPr lang="en-US" baseline="0" dirty="0">
              <a:latin typeface="Comic Sans MS" pitchFamily="66" charset="0"/>
            </a:endParaRPr>
          </a:p>
          <a:p>
            <a:endParaRPr lang="en-US" dirty="0">
              <a:latin typeface="Comic Sans MS" pitchFamily="66" charset="0"/>
            </a:endParaRPr>
          </a:p>
          <a:p>
            <a:r>
              <a:rPr lang="en-US" dirty="0">
                <a:latin typeface="Comic Sans MS" pitchFamily="66" charset="0"/>
              </a:rPr>
              <a:t>Roles for the Outpatient Breastfeeding Champion can include:</a:t>
            </a:r>
          </a:p>
          <a:p>
            <a:r>
              <a:rPr lang="en-US" dirty="0">
                <a:latin typeface="Comic Sans MS" pitchFamily="66" charset="0"/>
              </a:rPr>
              <a:t>1. Become the</a:t>
            </a:r>
            <a:r>
              <a:rPr lang="en-US" baseline="0" dirty="0">
                <a:latin typeface="Comic Sans MS" pitchFamily="66" charset="0"/>
              </a:rPr>
              <a:t> resource </a:t>
            </a:r>
            <a:r>
              <a:rPr lang="en-US" dirty="0">
                <a:latin typeface="Comic Sans MS" pitchFamily="66" charset="0"/>
              </a:rPr>
              <a:t>person for breastfeeding problems and questions-</a:t>
            </a:r>
            <a:r>
              <a:rPr lang="en-US" baseline="0" dirty="0">
                <a:latin typeface="Comic Sans MS" pitchFamily="66" charset="0"/>
              </a:rPr>
              <a:t> The Champion can provide education and resources for colleagues at work</a:t>
            </a:r>
          </a:p>
          <a:p>
            <a:endParaRPr lang="en-US" dirty="0">
              <a:latin typeface="Comic Sans MS" pitchFamily="66" charset="0"/>
            </a:endParaRPr>
          </a:p>
          <a:p>
            <a:r>
              <a:rPr lang="en-US" dirty="0">
                <a:latin typeface="Comic Sans MS" pitchFamily="66" charset="0"/>
              </a:rPr>
              <a:t>2. Provide evidence-based phone and in-person triage for lactating parents- </a:t>
            </a:r>
            <a:r>
              <a:rPr lang="en-US" baseline="0" dirty="0">
                <a:latin typeface="Comic Sans MS" pitchFamily="66" charset="0"/>
              </a:rPr>
              <a:t>The Champion will have triage tools which can be used to provide optimal phone triage and counseling for breastfeeding problems.</a:t>
            </a:r>
          </a:p>
          <a:p>
            <a:endParaRPr lang="en-US" dirty="0">
              <a:latin typeface="Comic Sans MS" pitchFamily="66" charset="0"/>
            </a:endParaRPr>
          </a:p>
          <a:p>
            <a:r>
              <a:rPr lang="en-US" dirty="0">
                <a:latin typeface="Comic Sans MS" pitchFamily="66" charset="0"/>
              </a:rPr>
              <a:t>3. Some OBCs have done breastfeeding promotion and support for families in the office-</a:t>
            </a:r>
            <a:r>
              <a:rPr lang="en-US" baseline="0" dirty="0">
                <a:latin typeface="Comic Sans MS" pitchFamily="66" charset="0"/>
              </a:rPr>
              <a:t> The Champion can be creative with ways to promote breastfeeding at work. Some ideas include providing an educational packet for each pregnant person encountered, or simply making sure that every pregnant person or new mom/family has her contact information. See Appendix  in the Curriculum Booklet for more information on strategies to provide prenatal support.</a:t>
            </a:r>
          </a:p>
          <a:p>
            <a:endParaRPr lang="en-US" dirty="0">
              <a:latin typeface="Comic Sans MS" pitchFamily="66" charset="0"/>
            </a:endParaRP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6</a:t>
            </a:fld>
            <a:endParaRPr lang="en-US" dirty="0"/>
          </a:p>
        </p:txBody>
      </p:sp>
    </p:spTree>
    <p:extLst>
      <p:ext uri="{BB962C8B-B14F-4D97-AF65-F5344CB8AC3E}">
        <p14:creationId xmlns:p14="http://schemas.microsoft.com/office/powerpoint/2010/main" val="1798886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dirty="0">
                <a:latin typeface="+mn-lt"/>
              </a:rPr>
              <a:t>Ideas for OBC</a:t>
            </a:r>
            <a:r>
              <a:rPr lang="en-US" sz="1100" baseline="0" dirty="0">
                <a:latin typeface="+mn-lt"/>
              </a:rPr>
              <a:t> Roles</a:t>
            </a:r>
            <a:endParaRPr lang="en-US" sz="1100" dirty="0">
              <a:latin typeface="+mn-lt"/>
            </a:endParaRPr>
          </a:p>
          <a:p>
            <a:r>
              <a:rPr lang="en-US" sz="1100" dirty="0">
                <a:latin typeface="+mn-lt"/>
              </a:rPr>
              <a:t>1. Phone triage –</a:t>
            </a:r>
            <a:r>
              <a:rPr lang="en-US" sz="1100" baseline="0" dirty="0">
                <a:latin typeface="+mn-lt"/>
              </a:rPr>
              <a:t> the busy OBC might p</a:t>
            </a:r>
            <a:r>
              <a:rPr lang="en-US" sz="1100" dirty="0">
                <a:latin typeface="+mn-lt"/>
              </a:rPr>
              <a:t>rimarily do phone triage for breastfeeding concerns.</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mn-lt"/>
              </a:rPr>
              <a:t>2. Weight checks the first week- As</a:t>
            </a:r>
            <a:r>
              <a:rPr lang="en-US" sz="1100" baseline="0" dirty="0">
                <a:latin typeface="+mn-lt"/>
              </a:rPr>
              <a:t> an example, t</a:t>
            </a:r>
            <a:r>
              <a:rPr lang="en-US" sz="1100" dirty="0">
                <a:latin typeface="+mn-lt"/>
              </a:rPr>
              <a:t>he OBC</a:t>
            </a:r>
            <a:r>
              <a:rPr lang="en-US" sz="1100" baseline="0" dirty="0">
                <a:latin typeface="+mn-lt"/>
              </a:rPr>
              <a:t> could see every newborn on day 3-4 before the provider comes in the room, or visit each family after a specific provider visit, such as the first office visit, or at 2 weeks.</a:t>
            </a:r>
            <a:endParaRPr lang="en-US" sz="11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mn-lt"/>
              </a:rPr>
              <a:t>3. Hospital visits-See new moms at the hospital. This works well if the office is close, and the</a:t>
            </a:r>
            <a:r>
              <a:rPr lang="en-US" sz="1100" baseline="0" dirty="0">
                <a:latin typeface="+mn-lt"/>
              </a:rPr>
              <a:t> OBC has a flexible schedule. This would allow the OBC to establish a relationship with each new dyad</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mn-lt"/>
              </a:rPr>
              <a:t>4. </a:t>
            </a:r>
            <a:r>
              <a:rPr lang="en-US" sz="1100" dirty="0">
                <a:latin typeface="+mn-lt"/>
              </a:rPr>
              <a:t>Nurse office visits- if the OBC is an RN, she can establish a schedule for nurse visits for pump use, check latch, check weights,</a:t>
            </a:r>
            <a:r>
              <a:rPr lang="en-US" sz="1100" baseline="0" dirty="0">
                <a:latin typeface="+mn-lt"/>
              </a:rPr>
              <a:t> and teach how to use a feeding tube.</a:t>
            </a:r>
            <a:endParaRPr lang="en-US" sz="11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mn-lt"/>
              </a:rPr>
              <a:t>5.</a:t>
            </a:r>
            <a:r>
              <a:rPr lang="en-US" sz="1100" baseline="0" dirty="0">
                <a:latin typeface="+mn-lt"/>
              </a:rPr>
              <a:t> </a:t>
            </a:r>
            <a:r>
              <a:rPr lang="en-US" sz="1100" dirty="0">
                <a:latin typeface="+mn-lt"/>
              </a:rPr>
              <a:t>Phone check-ins- the OBC would call all new moms at some point to check in,</a:t>
            </a:r>
            <a:r>
              <a:rPr lang="en-US" sz="1100" baseline="0" dirty="0">
                <a:latin typeface="+mn-lt"/>
              </a:rPr>
              <a:t> often times done the first week, such as day 5-7</a:t>
            </a:r>
            <a:endParaRPr lang="en-US" sz="1100" dirty="0">
              <a:latin typeface="+mn-lt"/>
            </a:endParaRPr>
          </a:p>
          <a:p>
            <a:r>
              <a:rPr lang="en-US" sz="1100" dirty="0">
                <a:latin typeface="+mn-lt"/>
              </a:rPr>
              <a:t>6.</a:t>
            </a:r>
            <a:r>
              <a:rPr lang="en-US" sz="1100" baseline="0" dirty="0">
                <a:latin typeface="+mn-lt"/>
              </a:rPr>
              <a:t> </a:t>
            </a:r>
            <a:r>
              <a:rPr lang="en-US" sz="1100" dirty="0">
                <a:latin typeface="+mn-lt"/>
              </a:rPr>
              <a:t>Congratulation program- come up with a program such as handing out onesies</a:t>
            </a:r>
            <a:r>
              <a:rPr lang="en-US" sz="1100" baseline="0" dirty="0">
                <a:latin typeface="+mn-lt"/>
              </a:rPr>
              <a:t> at 1 year that congratulates mom on nursing for a year. Or a special gift to moms who have demonstrated commitment to pumping at work.</a:t>
            </a:r>
          </a:p>
          <a:p>
            <a:r>
              <a:rPr lang="en-US" sz="1100" dirty="0">
                <a:latin typeface="+mn-lt"/>
              </a:rPr>
              <a:t>7.</a:t>
            </a:r>
            <a:r>
              <a:rPr lang="en-US" sz="1100" baseline="0" dirty="0">
                <a:latin typeface="+mn-lt"/>
              </a:rPr>
              <a:t> </a:t>
            </a:r>
            <a:r>
              <a:rPr lang="en-US" sz="1100" dirty="0">
                <a:latin typeface="+mn-lt"/>
              </a:rPr>
              <a:t>Office support groups- these</a:t>
            </a:r>
            <a:r>
              <a:rPr lang="en-US" sz="1100" baseline="0" dirty="0">
                <a:latin typeface="+mn-lt"/>
              </a:rPr>
              <a:t> could be </a:t>
            </a:r>
            <a:r>
              <a:rPr lang="en-US" sz="1100" dirty="0">
                <a:latin typeface="+mn-lt"/>
              </a:rPr>
              <a:t>group visits for nursing dyads, 1-2</a:t>
            </a:r>
            <a:r>
              <a:rPr lang="en-US" sz="1100" baseline="0" dirty="0">
                <a:latin typeface="+mn-lt"/>
              </a:rPr>
              <a:t> hours a week, for families to establish support with one another. Or they could be formed around special topics, such as going back to work and breastfeeding, or starting solids for the breastfed baby.</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mn-lt"/>
              </a:rPr>
              <a:t>8.Touch base at well child checks-Target certain visits, such as 2 </a:t>
            </a:r>
            <a:r>
              <a:rPr lang="en-US" sz="1100" dirty="0" err="1">
                <a:latin typeface="+mn-lt"/>
              </a:rPr>
              <a:t>mo</a:t>
            </a:r>
            <a:r>
              <a:rPr lang="en-US" sz="1100" dirty="0">
                <a:latin typeface="+mn-lt"/>
              </a:rPr>
              <a:t> well-child</a:t>
            </a:r>
            <a:r>
              <a:rPr lang="en-US" sz="1100" baseline="0" dirty="0">
                <a:latin typeface="+mn-lt"/>
              </a:rPr>
              <a:t> checks,</a:t>
            </a:r>
            <a:r>
              <a:rPr lang="en-US" sz="1100" dirty="0">
                <a:latin typeface="+mn-lt"/>
              </a:rPr>
              <a:t> or 6 week postpartum visits to briefly discuss back to work and breastfeeding.</a:t>
            </a:r>
          </a:p>
          <a:p>
            <a:r>
              <a:rPr lang="en-US" sz="1100" dirty="0">
                <a:latin typeface="+mn-lt"/>
              </a:rPr>
              <a:t>9.</a:t>
            </a:r>
            <a:r>
              <a:rPr lang="en-US" sz="1100" baseline="0" dirty="0">
                <a:latin typeface="+mn-lt"/>
              </a:rPr>
              <a:t> </a:t>
            </a:r>
            <a:r>
              <a:rPr lang="en-US" sz="1100" dirty="0">
                <a:latin typeface="+mn-lt"/>
              </a:rPr>
              <a:t>Educate office staff- examples could be to teach others in the office how to use the triage tools, and how to use medication resources during breastfeeding.</a:t>
            </a:r>
          </a:p>
        </p:txBody>
      </p:sp>
      <p:sp>
        <p:nvSpPr>
          <p:cNvPr id="4" name="Slide Number Placeholder 3"/>
          <p:cNvSpPr>
            <a:spLocks noGrp="1"/>
          </p:cNvSpPr>
          <p:nvPr>
            <p:ph type="sldNum" sz="quarter" idx="10"/>
          </p:nvPr>
        </p:nvSpPr>
        <p:spPr/>
        <p:txBody>
          <a:bodyPr/>
          <a:lstStyle/>
          <a:p>
            <a:fld id="{D6653E28-A4CF-40B3-9D53-7578EA86A4AD}" type="slidenum">
              <a:rPr lang="en-US" smtClean="0"/>
              <a:t>7</a:t>
            </a:fld>
            <a:endParaRPr lang="en-US"/>
          </a:p>
        </p:txBody>
      </p:sp>
    </p:spTree>
    <p:extLst>
      <p:ext uri="{BB962C8B-B14F-4D97-AF65-F5344CB8AC3E}">
        <p14:creationId xmlns:p14="http://schemas.microsoft.com/office/powerpoint/2010/main" val="3896305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Some participants may complain that they are not allowed to triage phone calls, or may not be allowed to watch a parent latch, etc. The participant may voice frustration about attending the course because of concerns regarding scope of practice.</a:t>
            </a:r>
          </a:p>
          <a:p>
            <a:r>
              <a:rPr lang="en-US" dirty="0"/>
              <a:t>Please explain that even though they cannot apply this knowledge in practice, knowing this information can help them prepare a parent for some of the questions or thoughts that the lactation consultant may have.</a:t>
            </a:r>
          </a:p>
          <a:p>
            <a:endParaRPr lang="en-US" dirty="0"/>
          </a:p>
          <a:p>
            <a:r>
              <a:rPr lang="en-US" dirty="0"/>
              <a:t>For example, you are not planning to do breast surgery, but attending a lecture by a surgeon about the least invasive way to do a breast reduction may help you counsel your parents that different breast surgeries can be better than others, and the surgeon will explain this more in detail during the visit.</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8</a:t>
            </a:fld>
            <a:endParaRPr lang="en-US"/>
          </a:p>
        </p:txBody>
      </p:sp>
    </p:spTree>
    <p:extLst>
      <p:ext uri="{BB962C8B-B14F-4D97-AF65-F5344CB8AC3E}">
        <p14:creationId xmlns:p14="http://schemas.microsoft.com/office/powerpoint/2010/main" val="434234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self-explanatory</a:t>
            </a:r>
          </a:p>
        </p:txBody>
      </p:sp>
      <p:sp>
        <p:nvSpPr>
          <p:cNvPr id="4" name="Slide Number Placeholder 3"/>
          <p:cNvSpPr>
            <a:spLocks noGrp="1"/>
          </p:cNvSpPr>
          <p:nvPr>
            <p:ph type="sldNum" sz="quarter" idx="10"/>
          </p:nvPr>
        </p:nvSpPr>
        <p:spPr/>
        <p:txBody>
          <a:bodyPr/>
          <a:lstStyle/>
          <a:p>
            <a:fld id="{D6653E28-A4CF-40B3-9D53-7578EA86A4AD}" type="slidenum">
              <a:rPr lang="en-US" smtClean="0"/>
              <a:t>9</a:t>
            </a:fld>
            <a:endParaRPr lang="en-US"/>
          </a:p>
        </p:txBody>
      </p:sp>
    </p:spTree>
    <p:extLst>
      <p:ext uri="{BB962C8B-B14F-4D97-AF65-F5344CB8AC3E}">
        <p14:creationId xmlns:p14="http://schemas.microsoft.com/office/powerpoint/2010/main" val="3942285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Now</a:t>
            </a:r>
            <a:r>
              <a:rPr lang="en-US" baseline="0" dirty="0"/>
              <a:t> we will start on our first session for the OBC program</a:t>
            </a:r>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10</a:t>
            </a:fld>
            <a:endParaRPr lang="en-US"/>
          </a:p>
        </p:txBody>
      </p:sp>
    </p:spTree>
    <p:extLst>
      <p:ext uri="{BB962C8B-B14F-4D97-AF65-F5344CB8AC3E}">
        <p14:creationId xmlns:p14="http://schemas.microsoft.com/office/powerpoint/2010/main" val="3682702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slide reviews</a:t>
            </a:r>
            <a:r>
              <a:rPr lang="en-US" baseline="0" dirty="0"/>
              <a:t> the topics that we will cover in session 1</a:t>
            </a:r>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11</a:t>
            </a:fld>
            <a:endParaRPr lang="en-US"/>
          </a:p>
        </p:txBody>
      </p:sp>
    </p:spTree>
    <p:extLst>
      <p:ext uri="{BB962C8B-B14F-4D97-AF65-F5344CB8AC3E}">
        <p14:creationId xmlns:p14="http://schemas.microsoft.com/office/powerpoint/2010/main" val="2228918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Comic Sans MS" pitchFamily="66" charset="0"/>
              </a:rPr>
              <a:t>These are the objectives for this Session</a:t>
            </a:r>
            <a:r>
              <a:rPr lang="en-US" baseline="0" dirty="0">
                <a:latin typeface="Comic Sans MS" pitchFamily="66" charset="0"/>
              </a:rPr>
              <a:t> 1.</a:t>
            </a:r>
            <a:endParaRPr lang="en-US" dirty="0">
              <a:latin typeface="Comic Sans MS" pitchFamily="66" charset="0"/>
            </a:endParaRPr>
          </a:p>
          <a:p>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D6653E28-A4CF-40B3-9D53-7578EA86A4AD}" type="slidenum">
              <a:rPr lang="en-US" smtClean="0"/>
              <a:t>12</a:t>
            </a:fld>
            <a:endParaRPr lang="en-US"/>
          </a:p>
        </p:txBody>
      </p:sp>
    </p:spTree>
    <p:extLst>
      <p:ext uri="{BB962C8B-B14F-4D97-AF65-F5344CB8AC3E}">
        <p14:creationId xmlns:p14="http://schemas.microsoft.com/office/powerpoint/2010/main" val="4208181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you</a:t>
            </a:r>
            <a:r>
              <a:rPr lang="en-US" baseline="0" dirty="0"/>
              <a:t> can see the difference between formula and breastmilk under the microscope.</a:t>
            </a:r>
          </a:p>
          <a:p>
            <a:r>
              <a:rPr lang="en-US" baseline="0" dirty="0"/>
              <a:t>The area on the left is formula. You can see that formula has no active biologic material. It is a liquid filled with chemicals.</a:t>
            </a:r>
          </a:p>
          <a:p>
            <a:r>
              <a:rPr lang="en-US" baseline="0" dirty="0"/>
              <a:t>On the right side is a microscopic view of breastmilk. You can see that there are active cellular components in breastmilk. For example, some of these living cells are infection- fighting white cells, such as macrophages and leukocytes. Milk globules are present, which are surrounded by living cell membranes. Enzymes are also present, in addition to healthy bacteria called probiotics.</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13</a:t>
            </a:fld>
            <a:endParaRPr lang="en-US"/>
          </a:p>
        </p:txBody>
      </p:sp>
    </p:spTree>
    <p:extLst>
      <p:ext uri="{BB962C8B-B14F-4D97-AF65-F5344CB8AC3E}">
        <p14:creationId xmlns:p14="http://schemas.microsoft.com/office/powerpoint/2010/main" val="3480793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Comparing breastmilk and formula is like comparing apples to oranges. They are different foods, with different qualities.</a:t>
            </a:r>
          </a:p>
          <a:p>
            <a:r>
              <a:rPr lang="en-US" dirty="0"/>
              <a:t>Both human milk and formula have essential nutrients for the growth of the human body. (The essential ingredient are listed on each fruit)</a:t>
            </a:r>
          </a:p>
          <a:p>
            <a:r>
              <a:rPr lang="en-US" dirty="0"/>
              <a:t>But human milk has so much more, as listed below the orange.</a:t>
            </a:r>
          </a:p>
          <a:p>
            <a:r>
              <a:rPr lang="en-US" dirty="0"/>
              <a:t>Human milk has many living, active components, such as hormones, growth hormones, enzymes, white cells and antibodies, that have an effect on the infant’s immune system and growth of various tissues.</a:t>
            </a:r>
          </a:p>
          <a:p>
            <a:r>
              <a:rPr lang="en-US" dirty="0"/>
              <a:t>Breastmilk is considered superior for infant growth and development as compared to formula.</a:t>
            </a:r>
          </a:p>
          <a:p>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14</a:t>
            </a:fld>
            <a:endParaRPr lang="en-US"/>
          </a:p>
        </p:txBody>
      </p:sp>
    </p:spTree>
    <p:extLst>
      <p:ext uri="{BB962C8B-B14F-4D97-AF65-F5344CB8AC3E}">
        <p14:creationId xmlns:p14="http://schemas.microsoft.com/office/powerpoint/2010/main" val="2622647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There is no intention in this course to frame formula as evil. It is an essential nutritional source when supplementation is needed, when parents’ own milk and donor milk is not available.</a:t>
            </a:r>
          </a:p>
        </p:txBody>
      </p:sp>
      <p:sp>
        <p:nvSpPr>
          <p:cNvPr id="4" name="Slide Number Placeholder 3"/>
          <p:cNvSpPr>
            <a:spLocks noGrp="1"/>
          </p:cNvSpPr>
          <p:nvPr>
            <p:ph type="sldNum" sz="quarter" idx="10"/>
          </p:nvPr>
        </p:nvSpPr>
        <p:spPr/>
        <p:txBody>
          <a:bodyPr/>
          <a:lstStyle/>
          <a:p>
            <a:fld id="{D6653E28-A4CF-40B3-9D53-7578EA86A4AD}" type="slidenum">
              <a:rPr lang="en-US" smtClean="0"/>
              <a:t>15</a:t>
            </a:fld>
            <a:endParaRPr lang="en-US"/>
          </a:p>
        </p:txBody>
      </p:sp>
    </p:spTree>
    <p:extLst>
      <p:ext uri="{BB962C8B-B14F-4D97-AF65-F5344CB8AC3E}">
        <p14:creationId xmlns:p14="http://schemas.microsoft.com/office/powerpoint/2010/main" val="3132250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dirty="0">
                <a:latin typeface="Calibri" panose="020F0502020204030204" pitchFamily="34" charset="0"/>
                <a:ea typeface="Calibri" panose="020F0502020204030204" pitchFamily="34" charset="0"/>
                <a:cs typeface="Calibri" panose="020F0502020204030204" pitchFamily="34" charset="0"/>
              </a:rPr>
              <a:t>Infants</a:t>
            </a:r>
            <a:r>
              <a:rPr lang="en-US" sz="1100" baseline="0" dirty="0">
                <a:latin typeface="Calibri" panose="020F0502020204030204" pitchFamily="34" charset="0"/>
                <a:ea typeface="Calibri" panose="020F0502020204030204" pitchFamily="34" charset="0"/>
                <a:cs typeface="Calibri" panose="020F0502020204030204" pitchFamily="34" charset="0"/>
              </a:rPr>
              <a:t> are at  risk:</a:t>
            </a:r>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dirty="0">
                <a:latin typeface="Calibri" panose="020F0502020204030204" pitchFamily="34" charset="0"/>
                <a:ea typeface="Calibri" panose="020F0502020204030204" pitchFamily="34" charset="0"/>
                <a:cs typeface="Calibri" panose="020F0502020204030204" pitchFamily="34" charset="0"/>
              </a:rPr>
              <a:t>When a baby is born, the baby is immature</a:t>
            </a:r>
            <a:r>
              <a:rPr lang="en-US" sz="1100" baseline="0" dirty="0">
                <a:latin typeface="Calibri" panose="020F0502020204030204" pitchFamily="34" charset="0"/>
                <a:ea typeface="Calibri" panose="020F0502020204030204" pitchFamily="34" charset="0"/>
                <a:cs typeface="Calibri" panose="020F0502020204030204" pitchFamily="34" charset="0"/>
              </a:rPr>
              <a:t> in many ways. Think about the baby’s immature neurologic system. The baby cannot walk, talk, or grab a toy.</a:t>
            </a:r>
          </a:p>
          <a:p>
            <a:r>
              <a:rPr lang="en-US" sz="1100" baseline="0" dirty="0">
                <a:latin typeface="Calibri" panose="020F0502020204030204" pitchFamily="34" charset="0"/>
                <a:ea typeface="Calibri" panose="020F0502020204030204" pitchFamily="34" charset="0"/>
                <a:cs typeface="Calibri" panose="020F0502020204030204" pitchFamily="34" charset="0"/>
              </a:rPr>
              <a:t>In the same way,</a:t>
            </a:r>
            <a:r>
              <a:rPr lang="en-US" sz="1100" dirty="0">
                <a:latin typeface="Calibri" panose="020F0502020204030204" pitchFamily="34" charset="0"/>
                <a:ea typeface="Calibri" panose="020F0502020204030204" pitchFamily="34" charset="0"/>
                <a:cs typeface="Calibri" panose="020F0502020204030204" pitchFamily="34" charset="0"/>
              </a:rPr>
              <a:t> an infant’s immune system is immature. This</a:t>
            </a:r>
            <a:r>
              <a:rPr lang="en-US" sz="1100" baseline="0" dirty="0">
                <a:latin typeface="Calibri" panose="020F0502020204030204" pitchFamily="34" charset="0"/>
                <a:ea typeface="Calibri" panose="020F0502020204030204" pitchFamily="34" charset="0"/>
                <a:cs typeface="Calibri" panose="020F0502020204030204" pitchFamily="34" charset="0"/>
              </a:rPr>
              <a:t> is obvious, as we know that young babies are very prone to severe illness and death from infection, such as viral diarrhea, RSV (respiratory syncytial virus), pneumonia and meningitis. Breastmilk serves to protect the baby’s immature immune system, and markedly reduces the risk of infant death and severe disease.</a:t>
            </a:r>
          </a:p>
          <a:p>
            <a:r>
              <a:rPr lang="en-US" sz="1100" baseline="0" dirty="0">
                <a:latin typeface="Calibri" panose="020F0502020204030204" pitchFamily="34" charset="0"/>
                <a:ea typeface="Calibri" panose="020F0502020204030204" pitchFamily="34" charset="0"/>
                <a:cs typeface="Calibri" panose="020F0502020204030204" pitchFamily="34" charset="0"/>
              </a:rPr>
              <a:t>Breastmilk does this in a variety of ways. </a:t>
            </a:r>
            <a:r>
              <a:rPr lang="en-US" sz="1100" dirty="0">
                <a:latin typeface="Calibri" panose="020F0502020204030204" pitchFamily="34" charset="0"/>
                <a:ea typeface="Calibri" panose="020F0502020204030204" pitchFamily="34" charset="0"/>
                <a:cs typeface="Calibri" panose="020F0502020204030204" pitchFamily="34" charset="0"/>
              </a:rPr>
              <a:t>The components of milk provide;</a:t>
            </a:r>
          </a:p>
          <a:p>
            <a:pPr lvl="1"/>
            <a:r>
              <a:rPr lang="en-US" sz="1100" dirty="0">
                <a:latin typeface="Calibri" panose="020F0502020204030204" pitchFamily="34" charset="0"/>
                <a:ea typeface="Calibri" panose="020F0502020204030204" pitchFamily="34" charset="0"/>
                <a:cs typeface="Calibri" panose="020F0502020204030204" pitchFamily="34" charset="0"/>
              </a:rPr>
              <a:t>Direct protection from infection- breastmilk will kill pathogens (germs) such as bacteria and viruses</a:t>
            </a:r>
          </a:p>
          <a:p>
            <a:pPr lvl="1"/>
            <a:r>
              <a:rPr lang="en-US" sz="1100" dirty="0">
                <a:latin typeface="Calibri" panose="020F0502020204030204" pitchFamily="34" charset="0"/>
                <a:ea typeface="Calibri" panose="020F0502020204030204" pitchFamily="34" charset="0"/>
                <a:cs typeface="Calibri" panose="020F0502020204030204" pitchFamily="34" charset="0"/>
              </a:rPr>
              <a:t>Promote growth and development of the immune system- the immune system is stronger</a:t>
            </a:r>
            <a:r>
              <a:rPr lang="en-US" sz="1100" baseline="0" dirty="0">
                <a:latin typeface="Calibri" panose="020F0502020204030204" pitchFamily="34" charset="0"/>
                <a:ea typeface="Calibri" panose="020F0502020204030204" pitchFamily="34" charset="0"/>
                <a:cs typeface="Calibri" panose="020F0502020204030204" pitchFamily="34" charset="0"/>
              </a:rPr>
              <a:t> when babies are breastfed, especially by maturing the gut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baseline="0" dirty="0">
                <a:latin typeface="Calibri" panose="020F0502020204030204" pitchFamily="34" charset="0"/>
                <a:ea typeface="Calibri" panose="020F0502020204030204" pitchFamily="34" charset="0"/>
                <a:cs typeface="Calibri" panose="020F0502020204030204" pitchFamily="34" charset="0"/>
              </a:rPr>
              <a:t>Breastmilk has the right hormones and fatty acids to mature the brain tissue to a greater extent than a formula-fed baby, resulting in a higher IQ and better vision</a:t>
            </a:r>
          </a:p>
          <a:p>
            <a:pPr lvl="1"/>
            <a:r>
              <a:rPr lang="en-US" sz="1100" dirty="0">
                <a:latin typeface="Calibri" panose="020F0502020204030204" pitchFamily="34" charset="0"/>
                <a:ea typeface="Calibri" panose="020F0502020204030204" pitchFamily="34" charset="0"/>
                <a:cs typeface="Calibri" panose="020F0502020204030204" pitchFamily="34" charset="0"/>
              </a:rPr>
              <a:t>Protection from one’s own inflammation, which can damage the infant’s system.</a:t>
            </a:r>
            <a:r>
              <a:rPr lang="en-US" sz="1100" baseline="0" dirty="0">
                <a:latin typeface="Calibri" panose="020F0502020204030204" pitchFamily="34" charset="0"/>
                <a:ea typeface="Calibri" panose="020F0502020204030204" pitchFamily="34" charset="0"/>
                <a:cs typeface="Calibri" panose="020F0502020204030204" pitchFamily="34" charset="0"/>
              </a:rPr>
              <a:t> Babies are at less risk for autoimmune illnesses such as Crohn's disease and type 1 diabetes</a:t>
            </a:r>
            <a:endParaRPr lang="en-US" sz="1100" dirty="0">
              <a:latin typeface="Calibri" panose="020F0502020204030204" pitchFamily="34" charset="0"/>
              <a:ea typeface="Calibri" panose="020F0502020204030204" pitchFamily="34" charset="0"/>
              <a:cs typeface="Calibri" panose="020F0502020204030204" pitchFamily="34" charset="0"/>
            </a:endParaRPr>
          </a:p>
          <a:p>
            <a:pPr lvl="1"/>
            <a:r>
              <a:rPr lang="en-US" sz="1100" dirty="0">
                <a:latin typeface="Calibri" panose="020F0502020204030204" pitchFamily="34" charset="0"/>
                <a:ea typeface="Calibri" panose="020F0502020204030204" pitchFamily="34" charset="0"/>
                <a:cs typeface="Calibri" panose="020F0502020204030204" pitchFamily="34" charset="0"/>
              </a:rPr>
              <a:t>Optimal nutrition- breastmilk is the perfect food. No supplementation is needed except vitamin D, unless mom has a high vitamin</a:t>
            </a:r>
            <a:r>
              <a:rPr lang="en-US" sz="1100" baseline="0" dirty="0">
                <a:latin typeface="Calibri" panose="020F0502020204030204" pitchFamily="34" charset="0"/>
                <a:ea typeface="Calibri" panose="020F0502020204030204" pitchFamily="34" charset="0"/>
                <a:cs typeface="Calibri" panose="020F0502020204030204" pitchFamily="34" charset="0"/>
              </a:rPr>
              <a:t> D level. Some babies need added iron, particularly if the baby is premature.</a:t>
            </a:r>
          </a:p>
        </p:txBody>
      </p:sp>
      <p:sp>
        <p:nvSpPr>
          <p:cNvPr id="4" name="Slide Number Placeholder 3"/>
          <p:cNvSpPr>
            <a:spLocks noGrp="1"/>
          </p:cNvSpPr>
          <p:nvPr>
            <p:ph type="sldNum" sz="quarter" idx="10"/>
          </p:nvPr>
        </p:nvSpPr>
        <p:spPr/>
        <p:txBody>
          <a:bodyPr/>
          <a:lstStyle/>
          <a:p>
            <a:fld id="{D6653E28-A4CF-40B3-9D53-7578EA86A4AD}" type="slidenum">
              <a:rPr lang="en-US" smtClean="0"/>
              <a:t>16</a:t>
            </a:fld>
            <a:endParaRPr lang="en-US"/>
          </a:p>
        </p:txBody>
      </p:sp>
    </p:spTree>
    <p:extLst>
      <p:ext uri="{BB962C8B-B14F-4D97-AF65-F5344CB8AC3E}">
        <p14:creationId xmlns:p14="http://schemas.microsoft.com/office/powerpoint/2010/main" val="546072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an intro slide to a set of examples of various ways breastmilk plays a role in shaping the infant’s immune system</a:t>
            </a:r>
          </a:p>
        </p:txBody>
      </p:sp>
      <p:sp>
        <p:nvSpPr>
          <p:cNvPr id="4" name="Slide Number Placeholder 3"/>
          <p:cNvSpPr>
            <a:spLocks noGrp="1"/>
          </p:cNvSpPr>
          <p:nvPr>
            <p:ph type="sldNum" sz="quarter" idx="5"/>
          </p:nvPr>
        </p:nvSpPr>
        <p:spPr/>
        <p:txBody>
          <a:bodyPr/>
          <a:lstStyle/>
          <a:p>
            <a:fld id="{D6653E28-A4CF-40B3-9D53-7578EA86A4AD}" type="slidenum">
              <a:rPr lang="en-US" smtClean="0"/>
              <a:t>17</a:t>
            </a:fld>
            <a:endParaRPr lang="en-US"/>
          </a:p>
        </p:txBody>
      </p:sp>
    </p:spTree>
    <p:extLst>
      <p:ext uri="{BB962C8B-B14F-4D97-AF65-F5344CB8AC3E}">
        <p14:creationId xmlns:p14="http://schemas.microsoft.com/office/powerpoint/2010/main" val="1875990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if they are aware of any milk components that help the infant fight off infection, or that help mature the baby’s organs, such as further developing the brain or gut.</a:t>
            </a:r>
          </a:p>
        </p:txBody>
      </p:sp>
      <p:sp>
        <p:nvSpPr>
          <p:cNvPr id="4" name="Slide Number Placeholder 3"/>
          <p:cNvSpPr>
            <a:spLocks noGrp="1"/>
          </p:cNvSpPr>
          <p:nvPr>
            <p:ph type="sldNum" sz="quarter" idx="5"/>
          </p:nvPr>
        </p:nvSpPr>
        <p:spPr/>
        <p:txBody>
          <a:bodyPr/>
          <a:lstStyle/>
          <a:p>
            <a:fld id="{D6653E28-A4CF-40B3-9D53-7578EA86A4AD}" type="slidenum">
              <a:rPr lang="en-US" smtClean="0"/>
              <a:t>18</a:t>
            </a:fld>
            <a:endParaRPr lang="en-US"/>
          </a:p>
        </p:txBody>
      </p:sp>
    </p:spTree>
    <p:extLst>
      <p:ext uri="{BB962C8B-B14F-4D97-AF65-F5344CB8AC3E}">
        <p14:creationId xmlns:p14="http://schemas.microsoft.com/office/powerpoint/2010/main" val="1071691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Human Milk Oligosaccharides (HMOs)</a:t>
            </a:r>
          </a:p>
          <a:p>
            <a:r>
              <a:rPr lang="en-US" dirty="0"/>
              <a:t>-The oligosaccharides are carbohydrates that are not absorbable.</a:t>
            </a:r>
          </a:p>
          <a:p>
            <a:r>
              <a:rPr lang="en-US" dirty="0"/>
              <a:t>-HMOs provide food for bacteria that populate the infant gut, which promotes the growth of the healthier bacteria. </a:t>
            </a:r>
          </a:p>
          <a:p>
            <a:r>
              <a:rPr lang="en-US" dirty="0"/>
              <a:t>-There are very few oligosaccharides in formula as compared to breastmilk. </a:t>
            </a:r>
          </a:p>
          <a:p>
            <a:pPr marL="171450" indent="-171450">
              <a:buFontTx/>
              <a:buChar char="-"/>
            </a:pPr>
            <a:r>
              <a:rPr lang="en-US" dirty="0"/>
              <a:t>Because formula does not nearly the same number of HMOs, healthy bacteria that thrive on HMOs cannot grow in the gut of the formula fed infant.</a:t>
            </a:r>
          </a:p>
          <a:p>
            <a:pPr marL="171450" indent="-171450">
              <a:buFontTx/>
              <a:buChar char="-"/>
            </a:pPr>
            <a:r>
              <a:rPr lang="en-US" dirty="0"/>
              <a:t>The healthier gut bacteria in the breastfed infant help to prevent diarrhea and other infant illnesses. The healthier bacteria also promote maturity of the gut lining, reducing the risk of intestinal diseases. J Perinat </a:t>
            </a:r>
            <a:r>
              <a:rPr lang="en-US" dirty="0" err="1"/>
              <a:t>Neonat</a:t>
            </a:r>
            <a:r>
              <a:rPr lang="en-US" dirty="0"/>
              <a:t> </a:t>
            </a:r>
            <a:r>
              <a:rPr lang="en-US" dirty="0" err="1"/>
              <a:t>Nurs</a:t>
            </a:r>
            <a:r>
              <a:rPr lang="en-US" dirty="0"/>
              <a:t> 34(3) 2020</a:t>
            </a:r>
          </a:p>
        </p:txBody>
      </p:sp>
      <p:sp>
        <p:nvSpPr>
          <p:cNvPr id="4" name="Slide Number Placeholder 3"/>
          <p:cNvSpPr>
            <a:spLocks noGrp="1"/>
          </p:cNvSpPr>
          <p:nvPr>
            <p:ph type="sldNum" sz="quarter" idx="5"/>
          </p:nvPr>
        </p:nvSpPr>
        <p:spPr/>
        <p:txBody>
          <a:bodyPr/>
          <a:lstStyle/>
          <a:p>
            <a:fld id="{D6653E28-A4CF-40B3-9D53-7578EA86A4AD}" type="slidenum">
              <a:rPr lang="en-US" smtClean="0"/>
              <a:t>19</a:t>
            </a:fld>
            <a:endParaRPr lang="en-US"/>
          </a:p>
        </p:txBody>
      </p:sp>
    </p:spTree>
    <p:extLst>
      <p:ext uri="{BB962C8B-B14F-4D97-AF65-F5344CB8AC3E}">
        <p14:creationId xmlns:p14="http://schemas.microsoft.com/office/powerpoint/2010/main" val="2192097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an x-ray of an infant chest, and you can see how very large the thymus is. It appears to drape over much of the heart and lungs! The thymus is much larger in breastfed infants vs formula fed infants. The thymus plays a very important role in making T cells, which are a type of cell that makes antibodies. The Interleukin 7 in breastmilk appears to keep the thymus large, helping the thymus to make more T cells and a stronger immune system. Frontiers in Pediatrics Sept 2018 Vol 6 Article 268</a:t>
            </a:r>
          </a:p>
          <a:p>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20</a:t>
            </a:fld>
            <a:endParaRPr lang="en-US"/>
          </a:p>
        </p:txBody>
      </p:sp>
    </p:spTree>
    <p:extLst>
      <p:ext uri="{BB962C8B-B14F-4D97-AF65-F5344CB8AC3E}">
        <p14:creationId xmlns:p14="http://schemas.microsoft.com/office/powerpoint/2010/main" val="3006064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Breastfed infants have a lower risk of childhood obesity as they age.</a:t>
            </a:r>
          </a:p>
          <a:p>
            <a:r>
              <a:rPr lang="en-US" dirty="0"/>
              <a:t>Breastmilk has an effect on childhood metabolism, leading to lower BP, cholesterol, and less insulin resistance</a:t>
            </a:r>
          </a:p>
          <a:p>
            <a:r>
              <a:rPr lang="en-US" dirty="0"/>
              <a:t>Breastmilk has hormones that may play a role in appetite in the first year. Studies show that breastfed infants take less calories, not only of milk but also fewer calories from solids in the first year. Obesity 28(2) Feb 2020</a:t>
            </a:r>
          </a:p>
          <a:p>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21</a:t>
            </a:fld>
            <a:endParaRPr lang="en-US"/>
          </a:p>
        </p:txBody>
      </p:sp>
    </p:spTree>
    <p:extLst>
      <p:ext uri="{BB962C8B-B14F-4D97-AF65-F5344CB8AC3E}">
        <p14:creationId xmlns:p14="http://schemas.microsoft.com/office/powerpoint/2010/main" val="2205000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following slides are examples</a:t>
            </a:r>
            <a:r>
              <a:rPr lang="en-US" baseline="0" dirty="0"/>
              <a:t> of just a few of the hundreds of bioactive components in breastmilk. Many people think that the main benefit of breastmilk is the antibodies, but there are so many other factors that play an active role for infant health. And, many more have not even been identified yet.</a:t>
            </a:r>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22</a:t>
            </a:fld>
            <a:endParaRPr lang="en-US"/>
          </a:p>
        </p:txBody>
      </p:sp>
    </p:spTree>
    <p:extLst>
      <p:ext uri="{BB962C8B-B14F-4D97-AF65-F5344CB8AC3E}">
        <p14:creationId xmlns:p14="http://schemas.microsoft.com/office/powerpoint/2010/main" val="2496448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Antibodies- especially secretory IgA (immunoglobulin A)</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These are substances that help fight infection by directly attacking bacteria and viruses that enter the nose, ears, throat, gut and bladder, reducing many different types of bacterial and viral infections.  </a:t>
            </a:r>
          </a:p>
          <a:p>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23</a:t>
            </a:fld>
            <a:endParaRPr lang="en-US"/>
          </a:p>
        </p:txBody>
      </p:sp>
    </p:spTree>
    <p:extLst>
      <p:ext uri="{BB962C8B-B14F-4D97-AF65-F5344CB8AC3E}">
        <p14:creationId xmlns:p14="http://schemas.microsoft.com/office/powerpoint/2010/main" val="1615334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what lactoferrin looks like. It is a protein that binds iron molecules (FE), keeping the iron from bacteria. Bacteria in the gut require iron to thrive and multiply.  Lactoferrin breastmilk prevents dangerous bacteria from thriving in the gut of the breastfed infant.</a:t>
            </a:r>
          </a:p>
        </p:txBody>
      </p:sp>
      <p:sp>
        <p:nvSpPr>
          <p:cNvPr id="4" name="Slide Number Placeholder 3"/>
          <p:cNvSpPr>
            <a:spLocks noGrp="1"/>
          </p:cNvSpPr>
          <p:nvPr>
            <p:ph type="sldNum" sz="quarter" idx="5"/>
          </p:nvPr>
        </p:nvSpPr>
        <p:spPr/>
        <p:txBody>
          <a:bodyPr/>
          <a:lstStyle/>
          <a:p>
            <a:fld id="{D6653E28-A4CF-40B3-9D53-7578EA86A4AD}" type="slidenum">
              <a:rPr lang="en-US" smtClean="0"/>
              <a:t>24</a:t>
            </a:fld>
            <a:endParaRPr lang="en-US"/>
          </a:p>
        </p:txBody>
      </p:sp>
    </p:spTree>
    <p:extLst>
      <p:ext uri="{BB962C8B-B14F-4D97-AF65-F5344CB8AC3E}">
        <p14:creationId xmlns:p14="http://schemas.microsoft.com/office/powerpoint/2010/main" val="3412311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Many other factors in breastmilk kill bacteria and viruses. They work in many different ways to kill germs and keep them from growing, or from invading the intestinal wall </a:t>
            </a:r>
            <a:r>
              <a:rPr lang="en-US" dirty="0" err="1"/>
              <a:t>Lonnderdal</a:t>
            </a:r>
            <a:r>
              <a:rPr lang="en-US" dirty="0"/>
              <a:t> J </a:t>
            </a:r>
            <a:r>
              <a:rPr lang="en-US" dirty="0" err="1"/>
              <a:t>Paediatrics</a:t>
            </a:r>
            <a:r>
              <a:rPr lang="en-US" dirty="0"/>
              <a:t> and Child Health 49(Suppl 1) 2013</a:t>
            </a:r>
          </a:p>
        </p:txBody>
      </p:sp>
      <p:sp>
        <p:nvSpPr>
          <p:cNvPr id="4" name="Slide Number Placeholder 3"/>
          <p:cNvSpPr>
            <a:spLocks noGrp="1"/>
          </p:cNvSpPr>
          <p:nvPr>
            <p:ph type="sldNum" sz="quarter" idx="5"/>
          </p:nvPr>
        </p:nvSpPr>
        <p:spPr/>
        <p:txBody>
          <a:bodyPr/>
          <a:lstStyle/>
          <a:p>
            <a:fld id="{D6653E28-A4CF-40B3-9D53-7578EA86A4AD}" type="slidenum">
              <a:rPr lang="en-US" smtClean="0"/>
              <a:t>25</a:t>
            </a:fld>
            <a:endParaRPr lang="en-US"/>
          </a:p>
        </p:txBody>
      </p:sp>
    </p:spTree>
    <p:extLst>
      <p:ext uri="{BB962C8B-B14F-4D97-AF65-F5344CB8AC3E}">
        <p14:creationId xmlns:p14="http://schemas.microsoft.com/office/powerpoint/2010/main" val="358962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a:t>
            </a:r>
            <a:r>
              <a:rPr lang="en-US" dirty="0" err="1"/>
              <a:t>Entero</a:t>
            </a:r>
            <a:r>
              <a:rPr lang="en-US" dirty="0"/>
              <a:t>-mammary Circulation System</a:t>
            </a:r>
          </a:p>
          <a:p>
            <a:r>
              <a:rPr lang="en-US" dirty="0"/>
              <a:t>This is the pathway that allows parents to</a:t>
            </a:r>
            <a:r>
              <a:rPr lang="en-US" baseline="0" dirty="0"/>
              <a:t> provide</a:t>
            </a:r>
            <a:r>
              <a:rPr lang="en-US" dirty="0"/>
              <a:t> antibodies in their breastmilk</a:t>
            </a:r>
            <a:r>
              <a:rPr lang="en-US" baseline="0" dirty="0"/>
              <a:t> against germs that they have recently encountered.</a:t>
            </a:r>
          </a:p>
          <a:p>
            <a:r>
              <a:rPr lang="en-US" baseline="0" dirty="0"/>
              <a:t>For example, it is often heard that if mom has a cold, she has antibodies in her breastmilk that will help the baby fight against the cold.</a:t>
            </a:r>
          </a:p>
          <a:p>
            <a:r>
              <a:rPr lang="en-US" baseline="0" dirty="0"/>
              <a:t>Here is how it works:</a:t>
            </a:r>
          </a:p>
          <a:p>
            <a:r>
              <a:rPr lang="en-US" baseline="0" dirty="0"/>
              <a:t>The parent has encountered a virus, such as a cold virus or a stomach virus.</a:t>
            </a:r>
          </a:p>
          <a:p>
            <a:r>
              <a:rPr lang="en-US" baseline="0" dirty="0"/>
              <a:t>The virus is swallowed and enters her gut.</a:t>
            </a:r>
          </a:p>
          <a:p>
            <a:r>
              <a:rPr lang="en-US" baseline="0" dirty="0"/>
              <a:t>The lining of the gut absorbs the virus.</a:t>
            </a:r>
          </a:p>
          <a:p>
            <a:r>
              <a:rPr lang="en-US" baseline="0" dirty="0"/>
              <a:t>Her immune system in the walls of the gut manufacture antibodies against the virus.</a:t>
            </a:r>
          </a:p>
          <a:p>
            <a:r>
              <a:rPr lang="en-US" baseline="0" dirty="0"/>
              <a:t>The antibodies travel thru mom’s blood vessels to her breast tissue, where they populate her breastmilk.</a:t>
            </a:r>
          </a:p>
          <a:p>
            <a:r>
              <a:rPr lang="en-US" baseline="0" dirty="0"/>
              <a:t>The baby receives the antibodies thru her breastmilk.</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6653E28-A4CF-40B3-9D53-7578EA86A4AD}" type="slidenum">
              <a:rPr lang="en-US" smtClean="0"/>
              <a:t>26</a:t>
            </a:fld>
            <a:endParaRPr lang="en-US"/>
          </a:p>
        </p:txBody>
      </p:sp>
    </p:spTree>
    <p:extLst>
      <p:ext uri="{BB962C8B-B14F-4D97-AF65-F5344CB8AC3E}">
        <p14:creationId xmlns:p14="http://schemas.microsoft.com/office/powerpoint/2010/main" val="2371581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Ask the participants to list what they know as benefits of breastfeeding/risks of not breastfeeding</a:t>
            </a:r>
          </a:p>
        </p:txBody>
      </p:sp>
      <p:sp>
        <p:nvSpPr>
          <p:cNvPr id="4" name="Slide Number Placeholder 3"/>
          <p:cNvSpPr>
            <a:spLocks noGrp="1"/>
          </p:cNvSpPr>
          <p:nvPr>
            <p:ph type="sldNum" sz="quarter" idx="10"/>
          </p:nvPr>
        </p:nvSpPr>
        <p:spPr/>
        <p:txBody>
          <a:bodyPr/>
          <a:lstStyle/>
          <a:p>
            <a:fld id="{D6653E28-A4CF-40B3-9D53-7578EA86A4AD}" type="slidenum">
              <a:rPr lang="en-US" smtClean="0"/>
              <a:t>27</a:t>
            </a:fld>
            <a:endParaRPr lang="en-US"/>
          </a:p>
        </p:txBody>
      </p:sp>
    </p:spTree>
    <p:extLst>
      <p:ext uri="{BB962C8B-B14F-4D97-AF65-F5344CB8AC3E}">
        <p14:creationId xmlns:p14="http://schemas.microsoft.com/office/powerpoint/2010/main" val="3256964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slide shows the special properties of breastmilk that protect the infant. It explains the benefits of breastfeeding</a:t>
            </a:r>
          </a:p>
          <a:p>
            <a:r>
              <a:rPr lang="en-US" dirty="0"/>
              <a:t>Anti-inflammatory- infants who breastfeed have a lower risk of eczema. They also tend to have less severe allergies and asthma.</a:t>
            </a:r>
          </a:p>
          <a:p>
            <a:r>
              <a:rPr lang="en-US" dirty="0"/>
              <a:t>Anti-infective-Breastfeeding infants are less likely to become severely ill from infections.</a:t>
            </a:r>
          </a:p>
          <a:p>
            <a:r>
              <a:rPr lang="en-US" dirty="0"/>
              <a:t>	 Formula fed infants are at much higher risk for ear infections compared to breastfed infants. Breastfed infants are less likely to be hospitalized for meningitis, pneumonia. When faced with a stomach virus, they are less likely to need hospitalization for vomiting and diarrhea. Usually stomach viruses are very mild in breastfed infants, compared to formula fed infants. </a:t>
            </a:r>
          </a:p>
          <a:p>
            <a:r>
              <a:rPr lang="en-US" dirty="0"/>
              <a:t>Neurological- Breastfed infants have higher IQs compared to formula fed infants.</a:t>
            </a:r>
          </a:p>
          <a:p>
            <a:r>
              <a:rPr lang="en-US" dirty="0"/>
              <a:t>	Breastmilk has the optimal fatty acids for growth of brain tissue, and now we know that the protective sheaths around brain cells, called myelin, is more elaborately developed in breastfed vs formula fed babies. This means that the brain processes information faster and functions better. The retina in the eye is just like brain tissue and matures faster in breastfed vs formula fed infants. </a:t>
            </a:r>
          </a:p>
          <a:p>
            <a:r>
              <a:rPr lang="en-US" dirty="0"/>
              <a:t>Hormonal- Breastfed infants have lower insulin levels and are less likely to develop type 2 diabetes when older. They are also less likely to develop type 1 diabetes, which is juvenile onset. </a:t>
            </a:r>
          </a:p>
          <a:p>
            <a:r>
              <a:rPr lang="en-US" dirty="0"/>
              <a:t>Breastfeeding has a powerful effect on infant weight and reduces the risk of obesity. The longer an infant nurses, the lower the risk of obesity.</a:t>
            </a:r>
          </a:p>
          <a:p>
            <a:r>
              <a:rPr lang="en-US" dirty="0"/>
              <a:t>Safety- Breastfed infants have a lower risk of Sudden Infant Death Syndrome</a:t>
            </a:r>
          </a:p>
          <a:p>
            <a:r>
              <a:rPr lang="en-US" dirty="0"/>
              <a:t>	We also see enhanced bonding between breastfed infant and mom, compared to a formula feeding baby and his mom.</a:t>
            </a:r>
          </a:p>
          <a:p>
            <a:r>
              <a:rPr lang="en-US" dirty="0"/>
              <a:t>Immune-modulating- Breastfed infants have a lower risk of 2 types of juvenile cancers- leukemia and lymphomas. This has to do with the effect of breastmilk on bone marrow.</a:t>
            </a:r>
          </a:p>
          <a:p>
            <a:r>
              <a:rPr lang="en-US" dirty="0"/>
              <a:t>We also see a lower risk of autoimmune diseases such as juvenile rheumatoid arthritis (JRA)</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28</a:t>
            </a:fld>
            <a:endParaRPr lang="en-US"/>
          </a:p>
        </p:txBody>
      </p:sp>
    </p:spTree>
    <p:extLst>
      <p:ext uri="{BB962C8B-B14F-4D97-AF65-F5344CB8AC3E}">
        <p14:creationId xmlns:p14="http://schemas.microsoft.com/office/powerpoint/2010/main" val="1152997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ask the attendees what they know about the benefits of breastfeeding for mothers/risks of not breastfeeding</a:t>
            </a:r>
          </a:p>
        </p:txBody>
      </p:sp>
      <p:sp>
        <p:nvSpPr>
          <p:cNvPr id="4" name="Slide Number Placeholder 3"/>
          <p:cNvSpPr>
            <a:spLocks noGrp="1"/>
          </p:cNvSpPr>
          <p:nvPr>
            <p:ph type="sldNum" sz="quarter" idx="10"/>
          </p:nvPr>
        </p:nvSpPr>
        <p:spPr/>
        <p:txBody>
          <a:bodyPr/>
          <a:lstStyle/>
          <a:p>
            <a:fld id="{D6653E28-A4CF-40B3-9D53-7578EA86A4AD}" type="slidenum">
              <a:rPr lang="en-US" smtClean="0"/>
              <a:t>29</a:t>
            </a:fld>
            <a:endParaRPr lang="en-US"/>
          </a:p>
        </p:txBody>
      </p:sp>
    </p:spTree>
    <p:extLst>
      <p:ext uri="{BB962C8B-B14F-4D97-AF65-F5344CB8AC3E}">
        <p14:creationId xmlns:p14="http://schemas.microsoft.com/office/powerpoint/2010/main" val="22362340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Maternal Benefits</a:t>
            </a:r>
          </a:p>
          <a:p>
            <a:r>
              <a:rPr lang="en-US" dirty="0"/>
              <a:t>Mothers also have lower risk of several disease</a:t>
            </a:r>
            <a:r>
              <a:rPr lang="en-US" baseline="0" dirty="0"/>
              <a:t>s if they breastfeed. Breastfeeding is a normal physiologic process, so if mothers don’t nurse, they have higher risk of disease. These include:</a:t>
            </a:r>
            <a:br>
              <a:rPr lang="en-US" baseline="0" dirty="0"/>
            </a:br>
            <a:endParaRPr lang="en-US" baseline="0" dirty="0"/>
          </a:p>
          <a:p>
            <a:r>
              <a:rPr lang="en-US" baseline="0" dirty="0"/>
              <a:t>Breast Cancer- Mothers who breastfeed have a lower risk of breast cancer. An easy fact to remember is  that a breastfeeding mother has a 25% decreased risk of breast cancer if she nurses for 2 years cumulatively (not consecutively)</a:t>
            </a:r>
          </a:p>
          <a:p>
            <a:endParaRPr lang="en-US" baseline="0" dirty="0"/>
          </a:p>
          <a:p>
            <a:r>
              <a:rPr lang="en-US" baseline="0" dirty="0"/>
              <a:t>Relaxation and Bonding- The hormonal changes that occur during breastfeeding have an effect on mom’s brain. She becomes much more empathetic, relaxed, and strongly bonded to her baby. Mothers who have formula fed some babies and nursed others will often say that they have a different type of relationship with the breastfed babies than their formula fed babies.</a:t>
            </a:r>
          </a:p>
          <a:p>
            <a:endParaRPr lang="en-US" baseline="0" dirty="0"/>
          </a:p>
          <a:p>
            <a:r>
              <a:rPr lang="en-US" baseline="0" dirty="0"/>
              <a:t>Ovarian Cancer-Mothers who breastfeed don’t get their menses back for several months. If a mother is exclusively nursing, </a:t>
            </a:r>
            <a:r>
              <a:rPr lang="en-US" baseline="0" dirty="0" err="1"/>
              <a:t>ie</a:t>
            </a:r>
            <a:r>
              <a:rPr lang="en-US" baseline="0" dirty="0"/>
              <a:t> no formula or food before 6 months postpartum, she often won’t get her period back until 9 months or later. The fact that breastfeeding mothers menstruate less decreases their risk of ovarian cancer. The less often that a woman ovulates, the lower her risk of ovarian cancer.</a:t>
            </a:r>
          </a:p>
          <a:p>
            <a:endParaRPr lang="en-US" baseline="0" dirty="0"/>
          </a:p>
          <a:p>
            <a:r>
              <a:rPr lang="en-US" baseline="0" dirty="0"/>
              <a:t>Enhanced child spacing – </a:t>
            </a:r>
          </a:p>
          <a:p>
            <a:r>
              <a:rPr lang="en-US" baseline="0" dirty="0"/>
              <a:t>	Because breastfeeding mothers don’t ovulate soon after birth like a non breastfeeding mother, her babies will be spaced farther apart, usually at least 2-3 years apart as opposed to 12 months apart for moms who don’t nurse.</a:t>
            </a:r>
          </a:p>
          <a:p>
            <a:endParaRPr lang="en-US" baseline="0" dirty="0"/>
          </a:p>
          <a:p>
            <a:r>
              <a:rPr lang="en-US" baseline="0" dirty="0"/>
              <a:t>Obesity-Breastfeeding mothers use 500 calories a day to make breastmilk. This is much more than the extra 300 calories a day needed during pregnancy. This allows breastfeeding mothers to lose her pregnancy weight easier. </a:t>
            </a:r>
          </a:p>
          <a:p>
            <a:endParaRPr lang="en-US" baseline="0" dirty="0"/>
          </a:p>
          <a:p>
            <a:r>
              <a:rPr lang="en-US" baseline="0" dirty="0"/>
              <a:t>Type 2 Diabetes- </a:t>
            </a:r>
          </a:p>
          <a:p>
            <a:r>
              <a:rPr lang="en-US" baseline="0" dirty="0"/>
              <a:t>	When women are pregnant, they have a higher risk of diabetes. This is because women are less sensitive to their own body’s insulin during pregnancy. Breastfeeding is thought to re-set their metabolism, making them more sensitive to their own insulin again. </a:t>
            </a:r>
          </a:p>
          <a:p>
            <a:r>
              <a:rPr lang="en-US" baseline="0" dirty="0"/>
              <a:t>	If a mother develops gestational diabetes, she can reduce her risk of diabetes in the future if she breastfeeds.</a:t>
            </a:r>
          </a:p>
          <a:p>
            <a:endParaRPr lang="en-US" baseline="0" dirty="0"/>
          </a:p>
          <a:p>
            <a:r>
              <a:rPr lang="en-US" baseline="0" dirty="0"/>
              <a:t>Postpartum Depression-</a:t>
            </a:r>
          </a:p>
          <a:p>
            <a:r>
              <a:rPr lang="en-US" baseline="0" dirty="0"/>
              <a:t>Breastfeeding decreases the risk of postpartum depression. Asking a woman to wean in order to take medications for depression can worsen her postpartum depression.</a:t>
            </a:r>
          </a:p>
          <a:p>
            <a:endParaRPr lang="en-US" baseline="0" dirty="0"/>
          </a:p>
          <a:p>
            <a:r>
              <a:rPr lang="en-US" baseline="0" dirty="0"/>
              <a:t>Decreased high blood pressure and stroke- women who breastfeed have a lower risk of high blood pressure when they are older, and a lower risk of stroke and heart disease. The longer women breastfeed, the lower these risks. These decreased risks may be related to improved cholesterol profiles among women who breastfed. In addition, women who have breastfed have less visceral fat ,which is the fat in the abdomen. This fat is a much more dangerous fat as compared to fat in the buttock and thigh region. Abdominal fat is more metabolically active and inflammatory, and increases the risk of stroke and heart disease.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30</a:t>
            </a:fld>
            <a:endParaRPr lang="en-US"/>
          </a:p>
        </p:txBody>
      </p:sp>
    </p:spTree>
    <p:extLst>
      <p:ext uri="{BB962C8B-B14F-4D97-AF65-F5344CB8AC3E}">
        <p14:creationId xmlns:p14="http://schemas.microsoft.com/office/powerpoint/2010/main" val="3926208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 Breastfeeding?</a:t>
            </a:r>
          </a:p>
          <a:p>
            <a:r>
              <a:rPr lang="en-US" dirty="0"/>
              <a:t>Here are other risks of not breastfeeding:</a:t>
            </a:r>
          </a:p>
          <a:p>
            <a:r>
              <a:rPr lang="en-US" dirty="0"/>
              <a:t>Risks of infant formula itself-</a:t>
            </a:r>
          </a:p>
          <a:p>
            <a:r>
              <a:rPr lang="en-US" dirty="0"/>
              <a:t>	There have been many reports of bacteria contamination in formula, (specifically a bacteria called </a:t>
            </a:r>
            <a:r>
              <a:rPr lang="en-US" dirty="0" err="1"/>
              <a:t>cronobacter</a:t>
            </a:r>
            <a:r>
              <a:rPr lang="en-US" dirty="0"/>
              <a:t> </a:t>
            </a:r>
            <a:r>
              <a:rPr lang="en-US" dirty="0" err="1"/>
              <a:t>sakazakii</a:t>
            </a:r>
            <a:r>
              <a:rPr lang="en-US" dirty="0"/>
              <a:t>, which can kill premature and sick infants. Powdered formula is not sterile.</a:t>
            </a:r>
          </a:p>
          <a:p>
            <a:r>
              <a:rPr lang="en-US" dirty="0"/>
              <a:t>	Other items reportedly found in formula include pieces of metal and bug parts.</a:t>
            </a:r>
          </a:p>
          <a:p>
            <a:r>
              <a:rPr lang="en-US" dirty="0"/>
              <a:t>	There have been times when vital nutrients have been accidently left out during manufacturing.</a:t>
            </a:r>
          </a:p>
          <a:p>
            <a:r>
              <a:rPr lang="en-US" dirty="0"/>
              <a:t>Formula is not healthy for our environment-</a:t>
            </a:r>
          </a:p>
          <a:p>
            <a:r>
              <a:rPr lang="en-US" dirty="0"/>
              <a:t>	There is a great deal of waste from manufacturing and packaging of formula</a:t>
            </a:r>
          </a:p>
          <a:p>
            <a:r>
              <a:rPr lang="en-US" dirty="0"/>
              <a:t>	A great deal of energy is put into the growth of food for cows to make formula. That food could be used to feed people</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r>
              <a:rPr lang="en-US" dirty="0"/>
              <a:t>	</a:t>
            </a:r>
          </a:p>
        </p:txBody>
      </p:sp>
      <p:sp>
        <p:nvSpPr>
          <p:cNvPr id="4" name="Slide Number Placeholder 3"/>
          <p:cNvSpPr>
            <a:spLocks noGrp="1"/>
          </p:cNvSpPr>
          <p:nvPr>
            <p:ph type="sldNum" sz="quarter" idx="10"/>
          </p:nvPr>
        </p:nvSpPr>
        <p:spPr/>
        <p:txBody>
          <a:bodyPr/>
          <a:lstStyle/>
          <a:p>
            <a:fld id="{D6653E28-A4CF-40B3-9D53-7578EA86A4AD}" type="slidenum">
              <a:rPr lang="en-US" smtClean="0"/>
              <a:t>31</a:t>
            </a:fld>
            <a:endParaRPr lang="en-US"/>
          </a:p>
        </p:txBody>
      </p:sp>
    </p:spTree>
    <p:extLst>
      <p:ext uri="{BB962C8B-B14F-4D97-AF65-F5344CB8AC3E}">
        <p14:creationId xmlns:p14="http://schemas.microsoft.com/office/powerpoint/2010/main" val="1145905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the new Cost of Not Breastfeeding Tool from a group called the Global Breastfeeding Collective, which is a group of international breastfeeding organizations, partially funded by the Melinda and Bill Gates Foundation. Please review the following:</a:t>
            </a:r>
          </a:p>
          <a:p>
            <a:r>
              <a:rPr lang="en-US" dirty="0"/>
              <a:t>The website is on the top of the slide in red</a:t>
            </a:r>
          </a:p>
          <a:p>
            <a:r>
              <a:rPr lang="en-US" dirty="0"/>
              <a:t>This screen capture is statistics for North America</a:t>
            </a:r>
          </a:p>
          <a:p>
            <a:r>
              <a:rPr lang="en-US" dirty="0"/>
              <a:t>It show that North America ranks 109/167 regarding exclusive breastfeeding from 0-5 months, and 126/130 for breastfeeding until about 2 years</a:t>
            </a:r>
          </a:p>
          <a:p>
            <a:r>
              <a:rPr lang="en-US" dirty="0"/>
              <a:t>Please also point out some of the health consequences of current breastfeeding rates in North America:</a:t>
            </a:r>
          </a:p>
          <a:p>
            <a:r>
              <a:rPr lang="en-US" dirty="0"/>
              <a:t>For example, there are 251 child deaths/year in North America due to respiratory illness, which could have been prevented by breastfeeding</a:t>
            </a:r>
          </a:p>
          <a:p>
            <a:r>
              <a:rPr lang="en-US" dirty="0"/>
              <a:t>The cost of formula to </a:t>
            </a:r>
            <a:r>
              <a:rPr lang="en-US"/>
              <a:t>the country </a:t>
            </a:r>
            <a:r>
              <a:rPr lang="en-US" dirty="0"/>
              <a:t>(breastmilk substitutes) is $2.2 billion/year in </a:t>
            </a:r>
            <a:r>
              <a:rPr lang="en-US"/>
              <a:t>North America</a:t>
            </a:r>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32</a:t>
            </a:fld>
            <a:endParaRPr lang="en-US"/>
          </a:p>
        </p:txBody>
      </p:sp>
    </p:spTree>
    <p:extLst>
      <p:ext uri="{BB962C8B-B14F-4D97-AF65-F5344CB8AC3E}">
        <p14:creationId xmlns:p14="http://schemas.microsoft.com/office/powerpoint/2010/main" val="29208280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Recommendations</a:t>
            </a:r>
            <a:r>
              <a:rPr lang="en-US" baseline="0" dirty="0"/>
              <a:t> on duration of breastfeeding from other organizations:</a:t>
            </a:r>
          </a:p>
          <a:p>
            <a:endParaRPr lang="en-US" baseline="0" dirty="0"/>
          </a:p>
          <a:p>
            <a:r>
              <a:rPr lang="en-US" baseline="0" dirty="0"/>
              <a:t>First define exclusive breastfeeding- this means no other foods such as formula, water or solids.</a:t>
            </a:r>
          </a:p>
          <a:p>
            <a:endParaRPr lang="en-US" baseline="0" dirty="0"/>
          </a:p>
          <a:p>
            <a:r>
              <a:rPr lang="en-US" baseline="0" dirty="0"/>
              <a:t>The World Health Organization and the American Academy of Family Physicians-</a:t>
            </a:r>
          </a:p>
          <a:p>
            <a:r>
              <a:rPr lang="en-US" baseline="0" dirty="0"/>
              <a:t>	They advise that all babies should exclusively breastfeed for 6 months, with the addition of complementary foods (solids) at 6 months. Babies should continue to nurse until at least 2 years of age.</a:t>
            </a:r>
          </a:p>
          <a:p>
            <a:endParaRPr lang="en-US" baseline="0" dirty="0"/>
          </a:p>
          <a:p>
            <a:r>
              <a:rPr lang="en-US" baseline="0" dirty="0"/>
              <a:t>The American Academy of Pediatrics-</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	They advised that a</a:t>
            </a:r>
            <a:r>
              <a:rPr lang="en-US" dirty="0">
                <a:latin typeface="Comic Sans MS" pitchFamily="66" charset="0"/>
              </a:rPr>
              <a:t>ll babies </a:t>
            </a:r>
            <a:r>
              <a:rPr lang="en-US" baseline="0" dirty="0">
                <a:latin typeface="Comic Sans MS" pitchFamily="66" charset="0"/>
              </a:rPr>
              <a:t>should </a:t>
            </a:r>
            <a:r>
              <a:rPr lang="en-US" dirty="0">
                <a:latin typeface="Comic Sans MS" pitchFamily="66" charset="0"/>
              </a:rPr>
              <a:t>exclusively breastfeed until </a:t>
            </a:r>
            <a:r>
              <a:rPr lang="en-US" b="1" dirty="0">
                <a:latin typeface="Comic Sans MS" pitchFamily="66" charset="0"/>
              </a:rPr>
              <a:t>about</a:t>
            </a:r>
            <a:r>
              <a:rPr lang="en-US" dirty="0">
                <a:latin typeface="Comic Sans MS" pitchFamily="66" charset="0"/>
              </a:rPr>
              <a:t> 6 months, with the addition of complementary foods (solids) at 6 mo.</a:t>
            </a:r>
            <a:r>
              <a:rPr lang="en-US" baseline="0" dirty="0">
                <a:latin typeface="Comic Sans MS" pitchFamily="66" charset="0"/>
              </a:rPr>
              <a:t> Babies should</a:t>
            </a:r>
            <a:r>
              <a:rPr lang="en-US" dirty="0">
                <a:latin typeface="Comic Sans MS" pitchFamily="66" charset="0"/>
              </a:rPr>
              <a:t> continue to nurse until 2 years or beyond, as mutually desired</a:t>
            </a:r>
            <a:r>
              <a:rPr lang="en-US" baseline="0" dirty="0">
                <a:latin typeface="Comic Sans MS" pitchFamily="66" charset="0"/>
              </a:rPr>
              <a:t> They increased their recommendations from 1 to 2 years in 2022</a:t>
            </a:r>
            <a:endParaRPr lang="en-US" dirty="0">
              <a:latin typeface="Comic Sans MS" pitchFamily="66" charset="0"/>
            </a:endParaRPr>
          </a:p>
          <a:p>
            <a:endParaRPr lang="en-US" dirty="0"/>
          </a:p>
          <a:p>
            <a:r>
              <a:rPr lang="en-US" dirty="0"/>
              <a:t>The American College of OB/Gyn- they also advise exclusive breastfeeding for 6 months, then continue to breastfeed for 2 years or longer.</a:t>
            </a:r>
          </a:p>
          <a:p>
            <a:endParaRPr lang="en-US" dirty="0"/>
          </a:p>
          <a:p>
            <a:r>
              <a:rPr lang="en-US" dirty="0"/>
              <a:t>No one is stating that there is a certain age at which breastfeeding needs to end.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4817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Infant Illnesses that Require More Evaluation Before Breastfeeding/Providing One’s Milk</a:t>
            </a:r>
          </a:p>
          <a:p>
            <a:endParaRPr lang="en-US" dirty="0"/>
          </a:p>
          <a:p>
            <a:r>
              <a:rPr lang="en-US" dirty="0"/>
              <a:t>Infant galactosemia type 1- These babies are missing the enzyme </a:t>
            </a:r>
            <a:r>
              <a:rPr lang="en-US" dirty="0" err="1"/>
              <a:t>galactase</a:t>
            </a:r>
            <a:r>
              <a:rPr lang="en-US" dirty="0"/>
              <a:t> and cannot metabolize lactose. Lactose is the main sugar in breastmilk. There are several lesser-forms of galactosemia, and those infants can breastfeed to some extent</a:t>
            </a:r>
          </a:p>
          <a:p>
            <a:endParaRPr lang="en-US" dirty="0"/>
          </a:p>
          <a:p>
            <a:r>
              <a:rPr lang="en-US" dirty="0"/>
              <a:t>Maple syrup urine disease-This is a rare genetic metabolic illness, 1 in 185,000 births world wide. Newborn screening picks this up in some states. The baby’s urine and ear wax smell like maple syrup. They need restriction in certain amino acids to prevent neurologic problems, which is why they often need some specialty formula in addition to breastfeeding</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Phenylketonuria- These babies cannot break down phenylalanine, which is an amino acid. Phenylalanine levels are low in breastmilk, so babies can nurse to a certain extent. A common way for these</a:t>
            </a:r>
            <a:r>
              <a:rPr lang="en-US" baseline="0" dirty="0"/>
              <a:t> infants to feed is to take about 30-60 ml of special formula first, then finish the feeding at the breast.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0536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Maternal Relative Contraindications to Breastfeeding:</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HIV- in 2022, the CDC updated their guidelines. If a parent living with HIV has undetectable viral load, and is compliant with antiretroviral therapy, and the baby is on antiretroviral therapy as recommended, the risk of transmission of HIV is less than 1%. All pregnant individuals living with HIV deserve a conversation about this, with allowing shared decision making.</a:t>
            </a:r>
          </a:p>
          <a:p>
            <a:r>
              <a:rPr lang="en-US" dirty="0"/>
              <a:t>Herpes Simplex on the nipple and breast- </a:t>
            </a:r>
          </a:p>
          <a:p>
            <a:r>
              <a:rPr lang="en-US" dirty="0"/>
              <a:t>Babies should not nurse on breast with active lesions, wait until the lesions are no longer blistered.</a:t>
            </a:r>
          </a:p>
          <a:p>
            <a:endParaRPr lang="en-US" dirty="0"/>
          </a:p>
          <a:p>
            <a:r>
              <a:rPr lang="en-US" dirty="0"/>
              <a:t>Shingles (herpes zoster) on the nipple and breast- </a:t>
            </a:r>
          </a:p>
          <a:p>
            <a:r>
              <a:rPr lang="en-US" dirty="0"/>
              <a:t>The baby can nurse from the breast once lesions are no longer blistered. We don’t want the baby exposed to the skin lesions because they secrete chickenpox virus. If the lesions are not around the nipple or areola, she can pump and feed milk to the baby.</a:t>
            </a:r>
          </a:p>
          <a:p>
            <a:endParaRPr lang="en-US" dirty="0"/>
          </a:p>
          <a:p>
            <a:r>
              <a:rPr lang="en-US" dirty="0"/>
              <a:t>Certain medications, mainly medications used for cancer treatment, called chemotherapy. </a:t>
            </a:r>
          </a:p>
          <a:p>
            <a:endParaRPr lang="en-US" dirty="0"/>
          </a:p>
          <a:p>
            <a:r>
              <a:rPr lang="en-US" dirty="0"/>
              <a:t>Active substance use disorder, when not in recovery- heroin, PCP, LSD, cocaine, crystal Meth, heavy marijuana use. </a:t>
            </a:r>
            <a:endParaRPr lang="en-US" baseline="0" dirty="0">
              <a:latin typeface="Comic Sans MS" pitchFamily="66" charset="0"/>
            </a:endParaRPr>
          </a:p>
          <a:p>
            <a:endParaRPr lang="en-US" dirty="0">
              <a:latin typeface="Comic Sans MS" pitchFamily="66" charset="0"/>
            </a:endParaRP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35</a:t>
            </a:fld>
            <a:endParaRPr lang="en-US"/>
          </a:p>
        </p:txBody>
      </p:sp>
    </p:spTree>
    <p:extLst>
      <p:ext uri="{BB962C8B-B14F-4D97-AF65-F5344CB8AC3E}">
        <p14:creationId xmlns:p14="http://schemas.microsoft.com/office/powerpoint/2010/main" val="3567775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ask the attendees to discuss what they know about who is more likely to breastfeed, and which people are less likely </a:t>
            </a:r>
          </a:p>
        </p:txBody>
      </p:sp>
      <p:sp>
        <p:nvSpPr>
          <p:cNvPr id="4" name="Slide Number Placeholder 3"/>
          <p:cNvSpPr>
            <a:spLocks noGrp="1"/>
          </p:cNvSpPr>
          <p:nvPr>
            <p:ph type="sldNum" sz="quarter" idx="10"/>
          </p:nvPr>
        </p:nvSpPr>
        <p:spPr/>
        <p:txBody>
          <a:bodyPr/>
          <a:lstStyle/>
          <a:p>
            <a:fld id="{D6653E28-A4CF-40B3-9D53-7578EA86A4AD}" type="slidenum">
              <a:rPr lang="en-US" smtClean="0"/>
              <a:t>36</a:t>
            </a:fld>
            <a:endParaRPr lang="en-US"/>
          </a:p>
        </p:txBody>
      </p:sp>
    </p:spTree>
    <p:extLst>
      <p:ext uri="{BB962C8B-B14F-4D97-AF65-F5344CB8AC3E}">
        <p14:creationId xmlns:p14="http://schemas.microsoft.com/office/powerpoint/2010/main" val="9812541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a:t>
            </a:r>
            <a:r>
              <a:rPr lang="en-US" baseline="0" dirty="0"/>
              <a:t> report on breastfeeding rates according to age at 6 months postpartum. </a:t>
            </a:r>
          </a:p>
          <a:p>
            <a:r>
              <a:rPr lang="en-US" baseline="0" dirty="0"/>
              <a:t>At 6 months pp, you can see that the older mother is, the more likely she is to breastfeed.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184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 report on breastfeeding</a:t>
            </a:r>
            <a:r>
              <a:rPr lang="en-US" baseline="0" dirty="0"/>
              <a:t> rates at 6 months postpartum according to poverty level. You can see that higher income is associated with higher breastfeeding rates.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40498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 report on breastfeeding</a:t>
            </a:r>
            <a:r>
              <a:rPr lang="en-US" baseline="0" dirty="0"/>
              <a:t> rates at 6 months postpartum according to living urban vs rural. You can see that urban living is associated with higher breastfeeding rates.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33465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 report on breastfeeding</a:t>
            </a:r>
            <a:r>
              <a:rPr lang="en-US" baseline="0" dirty="0"/>
              <a:t> rates at 6 months postpartum according to marital status. You can see that marriage is associated with higher breastfeeding rates.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2218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 report on breastfeeding</a:t>
            </a:r>
            <a:r>
              <a:rPr lang="en-US" baseline="0" dirty="0"/>
              <a:t> rates at 6 months postpartum according to education level. You can see the greater the education, the higher the breastfeeding rate, except for those who did not finish high school. This has been a common finding in most years of collecting this data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21167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2021 CDC report on breastfeeding</a:t>
            </a:r>
            <a:r>
              <a:rPr lang="en-US" baseline="0" dirty="0"/>
              <a:t> rates at 6 months postpartum according to race/ethnicity. You can see that breastfeeding rates are highest among Asian women, and lowest among Hawaiian/Pacific Islanders. Non-Hispanic White women tend to have higher breastfeeding rates than Hispanic women, who have higher rates than Black women. Studies have shown that the intention to breastfeed is similar among Black, Hispanic and non-Hispanic White women, so the differences in rates may have to do with factors that are more difficult to control such as poverty and returning to work at an earlier time postpartum.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75939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note that the 2030 Breastfeeding Goals are many fewer, there are only 2 listed breastfeeding goals for the nation</a:t>
            </a:r>
          </a:p>
        </p:txBody>
      </p:sp>
      <p:sp>
        <p:nvSpPr>
          <p:cNvPr id="4" name="Slide Number Placeholder 3"/>
          <p:cNvSpPr>
            <a:spLocks noGrp="1"/>
          </p:cNvSpPr>
          <p:nvPr>
            <p:ph type="sldNum" sz="quarter" idx="5"/>
          </p:nvPr>
        </p:nvSpPr>
        <p:spPr/>
        <p:txBody>
          <a:bodyPr/>
          <a:lstStyle/>
          <a:p>
            <a:fld id="{D6653E28-A4CF-40B3-9D53-7578EA86A4AD}" type="slidenum">
              <a:rPr lang="en-US" smtClean="0"/>
              <a:t>43</a:t>
            </a:fld>
            <a:endParaRPr lang="en-US"/>
          </a:p>
        </p:txBody>
      </p:sp>
    </p:spTree>
    <p:extLst>
      <p:ext uri="{BB962C8B-B14F-4D97-AF65-F5344CB8AC3E}">
        <p14:creationId xmlns:p14="http://schemas.microsoft.com/office/powerpoint/2010/main" val="33789478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ask the attendees to discuss what they  think are barriers to initiating breastfeeding or lactation that they can discuss prenatally.</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44</a:t>
            </a:fld>
            <a:endParaRPr lang="en-US"/>
          </a:p>
        </p:txBody>
      </p:sp>
    </p:spTree>
    <p:extLst>
      <p:ext uri="{BB962C8B-B14F-4D97-AF65-F5344CB8AC3E}">
        <p14:creationId xmlns:p14="http://schemas.microsoft.com/office/powerpoint/2010/main" val="1077702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Comic Sans MS" pitchFamily="66" charset="0"/>
              </a:rPr>
              <a:t>Educational</a:t>
            </a:r>
            <a:r>
              <a:rPr lang="en-US" baseline="0" dirty="0">
                <a:latin typeface="Comic Sans MS" pitchFamily="66" charset="0"/>
              </a:rPr>
              <a:t> Barriers to Breastfeeding</a:t>
            </a:r>
            <a:endParaRPr lang="en-US" dirty="0">
              <a:latin typeface="Comic Sans MS" pitchFamily="66" charset="0"/>
            </a:endParaRPr>
          </a:p>
          <a:p>
            <a:r>
              <a:rPr lang="en-US" dirty="0">
                <a:latin typeface="Comic Sans MS" pitchFamily="66" charset="0"/>
              </a:rPr>
              <a:t>Families need to be counseled on breastfeeding, and</a:t>
            </a:r>
            <a:r>
              <a:rPr lang="en-US" baseline="0" dirty="0">
                <a:latin typeface="Comic Sans MS" pitchFamily="66" charset="0"/>
              </a:rPr>
              <a:t> one obvious place to do this is the doctor’s office.</a:t>
            </a:r>
            <a:endParaRPr lang="en-US" dirty="0">
              <a:latin typeface="Comic Sans MS" pitchFamily="66" charset="0"/>
            </a:endParaRPr>
          </a:p>
          <a:p>
            <a:pPr lvl="1"/>
            <a:r>
              <a:rPr lang="en-US" dirty="0">
                <a:latin typeface="Comic Sans MS" pitchFamily="66" charset="0"/>
              </a:rPr>
              <a:t>Many physician offices don’t counsel pregnant people on infant feeding.</a:t>
            </a:r>
            <a:endParaRPr lang="en-US" baseline="0" dirty="0">
              <a:latin typeface="Comic Sans MS" pitchFamily="66" charset="0"/>
            </a:endParaRPr>
          </a:p>
          <a:p>
            <a:pPr lvl="1"/>
            <a:r>
              <a:rPr lang="en-US" baseline="0" dirty="0">
                <a:latin typeface="Comic Sans MS" pitchFamily="66" charset="0"/>
              </a:rPr>
              <a:t>Healthcare systems need to help pregnant individuals with educational resources on infant feeding, and initiate evidence-based conversations about infant feeding. This would also require healthcare staff to become educated about breastfeeding.</a:t>
            </a:r>
          </a:p>
          <a:p>
            <a:pPr lvl="1"/>
            <a:r>
              <a:rPr lang="en-US" dirty="0">
                <a:latin typeface="Comic Sans MS" pitchFamily="66" charset="0"/>
              </a:rPr>
              <a:t>Many</a:t>
            </a:r>
            <a:r>
              <a:rPr lang="en-US" baseline="0" dirty="0">
                <a:latin typeface="Comic Sans MS" pitchFamily="66" charset="0"/>
              </a:rPr>
              <a:t> medical offices don’t offer breastfeeding education to families. </a:t>
            </a:r>
            <a:r>
              <a:rPr lang="en-US" dirty="0">
                <a:latin typeface="Comic Sans MS" pitchFamily="66" charset="0"/>
              </a:rPr>
              <a:t>People lack breastfeeding education prenatally. Oftentimes</a:t>
            </a:r>
            <a:r>
              <a:rPr lang="en-US" baseline="0" dirty="0">
                <a:latin typeface="Comic Sans MS" pitchFamily="66" charset="0"/>
              </a:rPr>
              <a:t> they are Although breastfeeding is ‘natural’ it is actually fairly complicated. People who are educated about breastfeeding are more confident about breastfeeding after the baby is born.</a:t>
            </a:r>
          </a:p>
          <a:p>
            <a:pPr lvl="1"/>
            <a:r>
              <a:rPr lang="en-US" baseline="0" dirty="0">
                <a:latin typeface="Comic Sans MS" pitchFamily="66" charset="0"/>
              </a:rPr>
              <a:t>Analogy- we don’t want our 12 year old preteens to not learn re their menses, just because it is natural. It is important that they understand their bodies, and the same goes for birth parents who are breastfeeding after birth.</a:t>
            </a:r>
          </a:p>
          <a:p>
            <a:pPr lvl="1"/>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D6653E28-A4CF-40B3-9D53-7578EA86A4AD}" type="slidenum">
              <a:rPr lang="en-US" smtClean="0"/>
              <a:t>45</a:t>
            </a:fld>
            <a:endParaRPr lang="en-US"/>
          </a:p>
        </p:txBody>
      </p:sp>
    </p:spTree>
    <p:extLst>
      <p:ext uri="{BB962C8B-B14F-4D97-AF65-F5344CB8AC3E}">
        <p14:creationId xmlns:p14="http://schemas.microsoft.com/office/powerpoint/2010/main" val="34649149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solidFill>
                  <a:schemeClr val="bg1"/>
                </a:solidFill>
                <a:latin typeface="Comic Sans MS" pitchFamily="66" charset="0"/>
              </a:rPr>
              <a:t>Cultural Barriers to Breastfeeding:</a:t>
            </a:r>
          </a:p>
          <a:p>
            <a:pPr marL="0" lvl="0" indent="0">
              <a:buFont typeface="Arial" panose="020B0604020202020204" pitchFamily="34" charset="0"/>
              <a:buNone/>
            </a:pPr>
            <a:r>
              <a:rPr lang="en-US" baseline="0" dirty="0">
                <a:solidFill>
                  <a:schemeClr val="bg1"/>
                </a:solidFill>
              </a:rPr>
              <a:t>Examples of social conventions:</a:t>
            </a:r>
            <a:endParaRPr lang="en-US" dirty="0">
              <a:solidFill>
                <a:schemeClr val="bg1"/>
              </a:solidFill>
            </a:endParaRPr>
          </a:p>
          <a:p>
            <a:pPr marL="628650" lvl="1" indent="-171450">
              <a:buFont typeface="Arial" panose="020B0604020202020204" pitchFamily="34" charset="0"/>
              <a:buChar char="•"/>
            </a:pPr>
            <a:r>
              <a:rPr lang="en-US" dirty="0">
                <a:solidFill>
                  <a:schemeClr val="bg1"/>
                </a:solidFill>
              </a:rPr>
              <a:t>Bottle feeding is the norm for a family. The parents have no role models, and there is a great deal of pressure to</a:t>
            </a:r>
            <a:r>
              <a:rPr lang="en-US" baseline="0" dirty="0">
                <a:solidFill>
                  <a:schemeClr val="bg1"/>
                </a:solidFill>
              </a:rPr>
              <a:t> feed the baby in the same way as their parents did.</a:t>
            </a:r>
            <a:endParaRPr lang="en-US" dirty="0">
              <a:solidFill>
                <a:schemeClr val="bg1"/>
              </a:solidFill>
            </a:endParaRPr>
          </a:p>
          <a:p>
            <a:pPr marL="628650" lvl="1" indent="-171450">
              <a:buFont typeface="Arial" panose="020B0604020202020204" pitchFamily="34" charset="0"/>
              <a:buChar char="•"/>
            </a:pPr>
            <a:r>
              <a:rPr lang="en-US" dirty="0">
                <a:solidFill>
                  <a:schemeClr val="bg1"/>
                </a:solidFill>
              </a:rPr>
              <a:t>Embarrassed to feed in public- this is not seen very often in some geographic regions or cultures</a:t>
            </a:r>
          </a:p>
          <a:p>
            <a:pPr marL="0" lvl="0" indent="0">
              <a:buFont typeface="Arial" panose="020B0604020202020204" pitchFamily="34" charset="0"/>
              <a:buNone/>
            </a:pPr>
            <a:r>
              <a:rPr lang="en-US" dirty="0">
                <a:solidFill>
                  <a:schemeClr val="bg1"/>
                </a:solidFill>
              </a:rPr>
              <a:t>Examples</a:t>
            </a:r>
            <a:r>
              <a:rPr lang="en-US" baseline="0" dirty="0">
                <a:solidFill>
                  <a:schemeClr val="bg1"/>
                </a:solidFill>
              </a:rPr>
              <a:t> of lack of family support</a:t>
            </a:r>
          </a:p>
          <a:p>
            <a:pPr marL="171450" lvl="0" indent="-171450">
              <a:buFont typeface="Arial" panose="020B0604020202020204" pitchFamily="34" charset="0"/>
              <a:buChar char="•"/>
            </a:pPr>
            <a:r>
              <a:rPr lang="en-US" baseline="0" dirty="0">
                <a:solidFill>
                  <a:schemeClr val="bg1"/>
                </a:solidFill>
              </a:rPr>
              <a:t> Families pressure a new parent to bottle feed if they are having trouble nursing ‘you were formula fed and came out just fine’</a:t>
            </a:r>
          </a:p>
          <a:p>
            <a:pPr marL="171450" lvl="0" indent="-171450">
              <a:buFont typeface="Arial" panose="020B0604020202020204" pitchFamily="34" charset="0"/>
              <a:buChar char="•"/>
            </a:pPr>
            <a:r>
              <a:rPr lang="en-US" baseline="0" dirty="0">
                <a:solidFill>
                  <a:schemeClr val="bg1"/>
                </a:solidFill>
              </a:rPr>
              <a:t>Expectations that the parent will also cook, clean, and no one comes to help them</a:t>
            </a:r>
            <a:endParaRPr lang="en-US" dirty="0">
              <a:solidFill>
                <a:schemeClr val="bg1"/>
              </a:solidFill>
            </a:endParaRPr>
          </a:p>
          <a:p>
            <a:pPr marL="0" lvl="0" indent="0">
              <a:buFont typeface="Arial" panose="020B0604020202020204" pitchFamily="34" charset="0"/>
              <a:buNone/>
            </a:pPr>
            <a:endParaRPr lang="en-US" baseline="0" dirty="0">
              <a:solidFill>
                <a:schemeClr val="bg1"/>
              </a:solidFill>
            </a:endParaRPr>
          </a:p>
          <a:p>
            <a:pPr marL="0" lvl="0" indent="0">
              <a:buFont typeface="Arial" panose="020B0604020202020204" pitchFamily="34" charset="0"/>
              <a:buNone/>
            </a:pPr>
            <a:r>
              <a:rPr lang="en-US" baseline="0" dirty="0">
                <a:solidFill>
                  <a:schemeClr val="bg1"/>
                </a:solidFill>
              </a:rPr>
              <a:t>Examples of racial/ethnic barriers</a:t>
            </a:r>
          </a:p>
          <a:p>
            <a:pPr marL="0" lvl="0" indent="0">
              <a:buFont typeface="Arial" panose="020B0604020202020204" pitchFamily="34" charset="0"/>
              <a:buNone/>
            </a:pPr>
            <a:r>
              <a:rPr lang="en-US" baseline="0" dirty="0">
                <a:solidFill>
                  <a:schemeClr val="bg1"/>
                </a:solidFill>
              </a:rPr>
              <a:t>There are very few IBCLCs of color, so that lactation support for breastfeeding comes from specialists who are not from the same culture, and may not speak the same language.</a:t>
            </a:r>
          </a:p>
          <a:p>
            <a:pPr marL="0" lvl="0" indent="0">
              <a:buFont typeface="Arial" panose="020B0604020202020204" pitchFamily="34" charset="0"/>
              <a:buNone/>
            </a:pPr>
            <a:endParaRPr lang="en-US" baseline="0"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1876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Employment Barriers to Breastfeeding</a:t>
            </a:r>
          </a:p>
          <a:p>
            <a:endParaRPr lang="en-US" dirty="0"/>
          </a:p>
          <a:p>
            <a:r>
              <a:rPr lang="en-US" dirty="0"/>
              <a:t>No time or place for pump breaks-</a:t>
            </a:r>
          </a:p>
          <a:p>
            <a:r>
              <a:rPr lang="en-US" dirty="0"/>
              <a:t>	The solution for this is the Fair Labors Standards Act on Breaktime for Nursing Mothers (most recently known as the PUMP ACT)</a:t>
            </a:r>
          </a:p>
          <a:p>
            <a:r>
              <a:rPr lang="en-US" dirty="0"/>
              <a:t>	Employer of 50+ employees needs to allow breaks and a location to pump that is not a bathroom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 copy of this law is in the appendix of the curriculum booklet. This will be reviewed in session 7</a:t>
            </a:r>
          </a:p>
          <a:p>
            <a:r>
              <a:rPr lang="en-US" dirty="0"/>
              <a:t>No place to pump and store milk- </a:t>
            </a:r>
          </a:p>
          <a:p>
            <a:r>
              <a:rPr lang="en-US" dirty="0"/>
              <a:t>	The law requires the employer to provide a space for milk expression, but does not require provision of a sink or refrigerator.</a:t>
            </a:r>
          </a:p>
          <a:p>
            <a:r>
              <a:rPr lang="en-US" dirty="0"/>
              <a:t>	Some companies have worked to create opportunities for moms to have access to their babies when at work, such as onsite childcare.</a:t>
            </a:r>
          </a:p>
          <a:p>
            <a:r>
              <a:rPr lang="en-US" dirty="0"/>
              <a:t>A person’s job may be stressful</a:t>
            </a:r>
          </a:p>
          <a:p>
            <a:r>
              <a:rPr lang="en-US" dirty="0"/>
              <a:t>	They might need to travel via car, or plane, which makes it hard to find the time and place to express milk.</a:t>
            </a:r>
          </a:p>
          <a:p>
            <a:r>
              <a:rPr lang="en-US" dirty="0"/>
              <a:t>	They may also be required to travel and stay away overnight. This can make it hard to store expressed milk.</a:t>
            </a:r>
          </a:p>
          <a:p>
            <a:r>
              <a:rPr lang="en-US" dirty="0"/>
              <a:t>	They may have the type of job that makes it hard to take a break, such as airline stewards and nurses.</a:t>
            </a:r>
          </a:p>
        </p:txBody>
      </p:sp>
      <p:sp>
        <p:nvSpPr>
          <p:cNvPr id="4" name="Slide Number Placeholder 3"/>
          <p:cNvSpPr>
            <a:spLocks noGrp="1"/>
          </p:cNvSpPr>
          <p:nvPr>
            <p:ph type="sldNum" sz="quarter" idx="10"/>
          </p:nvPr>
        </p:nvSpPr>
        <p:spPr/>
        <p:txBody>
          <a:bodyPr/>
          <a:lstStyle/>
          <a:p>
            <a:fld id="{D6653E28-A4CF-40B3-9D53-7578EA86A4AD}" type="slidenum">
              <a:rPr lang="en-US" smtClean="0"/>
              <a:t>47</a:t>
            </a:fld>
            <a:endParaRPr lang="en-US"/>
          </a:p>
        </p:txBody>
      </p:sp>
    </p:spTree>
    <p:extLst>
      <p:ext uri="{BB962C8B-B14F-4D97-AF65-F5344CB8AC3E}">
        <p14:creationId xmlns:p14="http://schemas.microsoft.com/office/powerpoint/2010/main" val="3845765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Breastfeeding Challenges for Working Moms</a:t>
            </a:r>
          </a:p>
          <a:p>
            <a:endParaRPr lang="en-US" dirty="0"/>
          </a:p>
          <a:p>
            <a:r>
              <a:rPr lang="en-US" dirty="0"/>
              <a:t>Childcare- Family needs to find a childcare provider who is:</a:t>
            </a:r>
          </a:p>
          <a:p>
            <a:r>
              <a:rPr lang="en-US" dirty="0"/>
              <a:t>	Supportive of breastfeeding</a:t>
            </a:r>
          </a:p>
          <a:p>
            <a:r>
              <a:rPr lang="en-US" dirty="0"/>
              <a:t>	Knows appropriate handling of human milk</a:t>
            </a:r>
          </a:p>
          <a:p>
            <a:r>
              <a:rPr lang="en-US" dirty="0"/>
              <a:t>	Willing to communicate with the family to optimize mom’s breastfeeding schedule (for example, won’t give a bottle ½ hour before mom</a:t>
            </a:r>
            <a:r>
              <a:rPr lang="en-US" baseline="0" dirty="0"/>
              <a:t> </a:t>
            </a:r>
            <a:r>
              <a:rPr lang="en-US" dirty="0"/>
              <a:t>arrives)</a:t>
            </a:r>
          </a:p>
          <a:p>
            <a:r>
              <a:rPr lang="en-US" dirty="0"/>
              <a:t>Changes in the infant’s feeding behavior</a:t>
            </a:r>
          </a:p>
          <a:p>
            <a:r>
              <a:rPr lang="en-US" dirty="0"/>
              <a:t>	Sometimes babies change their feeding behavior when the parent goes back to work. </a:t>
            </a:r>
          </a:p>
          <a:p>
            <a:r>
              <a:rPr lang="en-US" dirty="0"/>
              <a:t>	Some babies begin to reverse cycle nurse. These babies often prefer to breastfeed, so will not take many bottles during the day. These babies instead nurse often in the evening and at night. The parent then is up at night nursing and getting less sleep.</a:t>
            </a:r>
          </a:p>
          <a:p>
            <a:r>
              <a:rPr lang="en-US" dirty="0"/>
              <a:t>	The baby may start taking larger volumes at one time when milk is offered in the bottle rather than the breast. These babies might become irritable at the breast if they prefer the flow and volume of the bottle over the breast.</a:t>
            </a:r>
          </a:p>
          <a:p>
            <a:r>
              <a:rPr lang="en-US" dirty="0"/>
              <a:t>Effect on lactation</a:t>
            </a:r>
          </a:p>
          <a:p>
            <a:r>
              <a:rPr lang="en-US" dirty="0"/>
              <a:t>	Pumping at work may change the parent’s milk production, either by lowering it because the parent cannot pump as much milk as the baby takes, or raises her production because she pumps more milk than the baby usually takes when nursing.</a:t>
            </a:r>
          </a:p>
          <a:p>
            <a:r>
              <a:rPr lang="en-US" dirty="0"/>
              <a:t>	It is more likely that her production will go down because she cannot pump as often at work as she can nurse when home with the baby.</a:t>
            </a:r>
          </a:p>
          <a:p>
            <a:r>
              <a:rPr lang="en-US" dirty="0"/>
              <a:t>	She also has an increased risk of plugs and mastitis due to inability to drain the breast well using the pump.</a:t>
            </a:r>
          </a:p>
          <a:p>
            <a:r>
              <a:rPr lang="en-US" dirty="0"/>
              <a:t>	Some parents experience nipple and/or breast pain from pump use</a:t>
            </a:r>
          </a:p>
          <a:p>
            <a:r>
              <a:rPr lang="en-US" dirty="0"/>
              <a:t>	Some parents have trouble letting-down to the pump, which can create significant anxiety. </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48</a:t>
            </a:fld>
            <a:endParaRPr lang="en-US"/>
          </a:p>
        </p:txBody>
      </p:sp>
    </p:spTree>
    <p:extLst>
      <p:ext uri="{BB962C8B-B14F-4D97-AF65-F5344CB8AC3E}">
        <p14:creationId xmlns:p14="http://schemas.microsoft.com/office/powerpoint/2010/main" val="4250422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Medical Deterrents</a:t>
            </a:r>
            <a:r>
              <a:rPr lang="en-US" baseline="0" dirty="0"/>
              <a:t> to breastfeeding-</a:t>
            </a:r>
          </a:p>
          <a:p>
            <a:r>
              <a:rPr lang="en-US" baseline="0" dirty="0"/>
              <a:t>Sometimes parents decide to not nurse because of previous breastfeeding problems or other medical illnesses such as:</a:t>
            </a:r>
          </a:p>
          <a:p>
            <a:pPr marL="171450" indent="-171450">
              <a:buFont typeface="Arial" panose="020B0604020202020204" pitchFamily="34" charset="0"/>
              <a:buChar char="•"/>
            </a:pPr>
            <a:r>
              <a:rPr lang="en-US" baseline="0" dirty="0"/>
              <a:t>Pain with breastfeeding in the past- some people have post-traumatic stress regarding previous breast or nipple pain. Many people describe their sore nipples or breast pain as being worse than labor.</a:t>
            </a:r>
          </a:p>
          <a:p>
            <a:pPr marL="171450" indent="-171450">
              <a:buFont typeface="Arial" panose="020B0604020202020204" pitchFamily="34" charset="0"/>
              <a:buChar char="•"/>
            </a:pPr>
            <a:r>
              <a:rPr lang="en-US" baseline="0" dirty="0"/>
              <a:t>A history of  low milk production-  if  milk production was very low in the past, the parent might not want to try again. </a:t>
            </a:r>
          </a:p>
          <a:p>
            <a:pPr marL="171450" indent="-171450">
              <a:buFont typeface="Arial" panose="020B0604020202020204" pitchFamily="34" charset="0"/>
              <a:buChar char="•"/>
            </a:pPr>
            <a:r>
              <a:rPr lang="en-US" baseline="0" dirty="0"/>
              <a:t>A history of excessive milk production that was hard to control</a:t>
            </a:r>
          </a:p>
          <a:p>
            <a:pPr marL="171450" indent="-171450">
              <a:buFont typeface="Arial" panose="020B0604020202020204" pitchFamily="34" charset="0"/>
              <a:buChar char="•"/>
            </a:pPr>
            <a:r>
              <a:rPr lang="en-US" baseline="0" dirty="0"/>
              <a:t>A history of breast surgery such as breast reduction or augmentation. Some people are told that they ‘should not’ lactate after breast surgery.</a:t>
            </a:r>
          </a:p>
          <a:p>
            <a:pPr marL="171450" indent="-171450">
              <a:buFont typeface="Arial" panose="020B0604020202020204" pitchFamily="34" charset="0"/>
              <a:buChar char="•"/>
            </a:pPr>
            <a:r>
              <a:rPr lang="en-US" baseline="0" dirty="0"/>
              <a:t>Parental illnesses and medication- the parent may have been told that she cannot take certain meds and breastfeed. She may be concerned about being able to control her underlying illness such as systemic lupus erythematosus or rheumatoid arthritis without the medications that have worked the best for her.</a:t>
            </a:r>
          </a:p>
          <a:p>
            <a:pPr marL="171450" indent="-171450">
              <a:buFont typeface="Arial" panose="020B0604020202020204" pitchFamily="34" charset="0"/>
              <a:buChar char="•"/>
            </a:pPr>
            <a:r>
              <a:rPr lang="en-US" baseline="0" dirty="0"/>
              <a:t>Parental mental illness- underlying psychiatric issues may create feelings of being overwhelmed with breastfeeding, especially if breastfeeding is not going well.  There can also be a concern for infant exposure to psychiatric medications, even though we know that most meds are safe during lactation. </a:t>
            </a:r>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20160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will now talk about ways to support families prenatally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2153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Prenatal Support</a:t>
            </a:r>
          </a:p>
          <a:p>
            <a:endParaRPr lang="en-US" dirty="0"/>
          </a:p>
          <a:p>
            <a:pPr marL="171450" indent="-171450">
              <a:buFont typeface="Arial" panose="020B0604020202020204" pitchFamily="34" charset="0"/>
              <a:buChar char="•"/>
            </a:pPr>
            <a:r>
              <a:rPr lang="en-US" dirty="0"/>
              <a:t>Verbalize support- Inform all pregnant </a:t>
            </a:r>
            <a:r>
              <a:rPr lang="en-US" baseline="0" dirty="0"/>
              <a:t>people</a:t>
            </a:r>
            <a:r>
              <a:rPr lang="en-US" dirty="0"/>
              <a:t> that the office staff and providers are supportive and want to support their decision to breastfeed.</a:t>
            </a:r>
          </a:p>
          <a:p>
            <a:pPr marL="171450" indent="-171450">
              <a:buFont typeface="Arial" panose="020B0604020202020204" pitchFamily="34" charset="0"/>
              <a:buChar char="•"/>
            </a:pPr>
            <a:r>
              <a:rPr lang="en-US" dirty="0"/>
              <a:t>Start with an open-ended conversation re their plans for infant feeding.</a:t>
            </a:r>
          </a:p>
          <a:p>
            <a:pPr marL="628650" lvl="1" indent="-171450">
              <a:buFont typeface="Arial" panose="020B0604020202020204" pitchFamily="34" charset="0"/>
              <a:buChar char="•"/>
            </a:pPr>
            <a:r>
              <a:rPr lang="en-US" dirty="0"/>
              <a:t>How do you plan to feed your baby?</a:t>
            </a:r>
          </a:p>
          <a:p>
            <a:pPr marL="1085850" lvl="2" indent="-171450">
              <a:buFont typeface="Arial" panose="020B0604020202020204" pitchFamily="34" charset="0"/>
              <a:buChar char="•"/>
            </a:pPr>
            <a:r>
              <a:rPr lang="en-US" dirty="0"/>
              <a:t>Tell me more about concerns you have?-</a:t>
            </a:r>
            <a:r>
              <a:rPr lang="en-US" baseline="0" dirty="0"/>
              <a:t> By doing this, parent is free to speak about their perceived barriers, and the nurse can determine the information that the parent needs to help with their infant feeding decisions.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95493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a:r>
              <a:rPr lang="en-US" dirty="0"/>
              <a:t>Address The parent’s perceived breastfeeding barriers</a:t>
            </a:r>
          </a:p>
          <a:p>
            <a:pPr lvl="1"/>
            <a:endParaRPr lang="en-US" dirty="0"/>
          </a:p>
          <a:p>
            <a:pPr marL="628650" lvl="1" indent="-171450">
              <a:buFont typeface="Arial" panose="020B0604020202020204" pitchFamily="34" charset="0"/>
              <a:buChar char="•"/>
            </a:pPr>
            <a:r>
              <a:rPr lang="en-US" dirty="0"/>
              <a:t>Some reasons why parents might choose to formula feed:	</a:t>
            </a:r>
          </a:p>
          <a:p>
            <a:pPr marL="1085850" lvl="2" indent="-171450">
              <a:buFont typeface="Arial" panose="020B0604020202020204" pitchFamily="34" charset="0"/>
              <a:buChar char="•"/>
            </a:pPr>
            <a:r>
              <a:rPr lang="en-US" dirty="0"/>
              <a:t>A parent cannot work and breastfeed.</a:t>
            </a:r>
          </a:p>
          <a:p>
            <a:pPr marL="1085850" lvl="2" indent="-171450">
              <a:buFont typeface="Arial" panose="020B0604020202020204" pitchFamily="34" charset="0"/>
              <a:buChar char="•"/>
            </a:pPr>
            <a:r>
              <a:rPr lang="en-US" dirty="0"/>
              <a:t>The parent worries that they cannot take her current medications and breastfeed.</a:t>
            </a:r>
          </a:p>
          <a:p>
            <a:pPr marL="1085850" lvl="2" indent="-171450">
              <a:buFont typeface="Arial" panose="020B0604020202020204" pitchFamily="34" charset="0"/>
              <a:buChar char="•"/>
            </a:pPr>
            <a:r>
              <a:rPr lang="en-US" dirty="0"/>
              <a:t>The parent was told ‘do not breastfeed’ by their breast surgeon. </a:t>
            </a:r>
          </a:p>
          <a:p>
            <a:pPr marL="1085850" lvl="2" indent="-171450">
              <a:buFont typeface="Arial" panose="020B0604020202020204" pitchFamily="34" charset="0"/>
              <a:buChar char="•"/>
            </a:pPr>
            <a:r>
              <a:rPr lang="en-US" dirty="0"/>
              <a:t>The parent had mastitis last time worries that this may happen again.</a:t>
            </a:r>
          </a:p>
          <a:p>
            <a:pPr marL="1085850" lvl="2" indent="-171450">
              <a:buFont typeface="Arial" panose="020B0604020202020204" pitchFamily="34" charset="0"/>
              <a:buChar char="•"/>
            </a:pPr>
            <a:r>
              <a:rPr lang="en-US" dirty="0"/>
              <a:t>Milk production was low last time.</a:t>
            </a:r>
          </a:p>
          <a:p>
            <a:pPr marL="628650" lvl="1" indent="-171450">
              <a:buFont typeface="Arial" panose="020B0604020202020204" pitchFamily="34" charset="0"/>
              <a:buChar char="•"/>
            </a:pPr>
            <a:r>
              <a:rPr lang="en-US" dirty="0"/>
              <a:t>Consider an individual session with a</a:t>
            </a:r>
            <a:r>
              <a:rPr lang="en-US" baseline="0" dirty="0"/>
              <a:t> lactation consultant</a:t>
            </a:r>
            <a:r>
              <a:rPr lang="en-US" dirty="0"/>
              <a:t> prenatally to address these issues.</a:t>
            </a:r>
            <a:r>
              <a:rPr lang="en-US" baseline="0" dirty="0"/>
              <a:t> For example:</a:t>
            </a:r>
          </a:p>
          <a:p>
            <a:pPr marL="1085850" lvl="2" indent="-171450">
              <a:buFont typeface="Arial" panose="020B0604020202020204" pitchFamily="34" charset="0"/>
              <a:buChar char="•"/>
            </a:pPr>
            <a:r>
              <a:rPr lang="en-US" dirty="0"/>
              <a:t>The parent </a:t>
            </a:r>
            <a:r>
              <a:rPr lang="en-US" baseline="0" dirty="0"/>
              <a:t>might want advice on how to get started on the right track, because her last baby never latched.</a:t>
            </a:r>
          </a:p>
          <a:p>
            <a:pPr marL="1085850" lvl="2" indent="-171450">
              <a:buFont typeface="Arial" panose="020B0604020202020204" pitchFamily="34" charset="0"/>
              <a:buChar char="•"/>
            </a:pPr>
            <a:r>
              <a:rPr lang="en-US" baseline="0" dirty="0"/>
              <a:t>Many parents who had trouble with nursing previous children may want a feeding plan, much like a birthing plan.</a:t>
            </a:r>
          </a:p>
          <a:p>
            <a:pPr marL="1543050" lvl="3" indent="-171450">
              <a:buFont typeface="Arial" panose="020B0604020202020204" pitchFamily="34" charset="0"/>
              <a:buChar char="•"/>
            </a:pPr>
            <a:r>
              <a:rPr lang="en-US" baseline="0" dirty="0"/>
              <a:t>The plan would be based on problems they had last time:</a:t>
            </a:r>
          </a:p>
          <a:p>
            <a:pPr marL="2000250" lvl="4" indent="-171450">
              <a:buFont typeface="Arial" panose="020B0604020202020204" pitchFamily="34" charset="0"/>
              <a:buChar char="•"/>
            </a:pPr>
            <a:r>
              <a:rPr lang="en-US" dirty="0"/>
              <a:t>The parent </a:t>
            </a:r>
            <a:r>
              <a:rPr lang="en-US" baseline="0" dirty="0"/>
              <a:t> had sore nipples last time, so what should she do if nipples crack this time?</a:t>
            </a:r>
          </a:p>
          <a:p>
            <a:pPr marL="2000250" lvl="4" indent="-171450">
              <a:buFont typeface="Arial" panose="020B0604020202020204" pitchFamily="34" charset="0"/>
              <a:buChar char="•"/>
            </a:pPr>
            <a:r>
              <a:rPr lang="en-US" dirty="0"/>
              <a:t>The parent </a:t>
            </a:r>
            <a:r>
              <a:rPr lang="en-US" baseline="0" dirty="0"/>
              <a:t> had a low production last time, so what are signs that indicate the need to supplement this time?</a:t>
            </a:r>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52</a:t>
            </a:fld>
            <a:endParaRPr lang="en-US"/>
          </a:p>
        </p:txBody>
      </p:sp>
    </p:spTree>
    <p:extLst>
      <p:ext uri="{BB962C8B-B14F-4D97-AF65-F5344CB8AC3E}">
        <p14:creationId xmlns:p14="http://schemas.microsoft.com/office/powerpoint/2010/main" val="38392755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Prenatal Breastfeeding Counseling</a:t>
            </a:r>
          </a:p>
          <a:p>
            <a:endParaRPr lang="en-US" dirty="0"/>
          </a:p>
          <a:p>
            <a:r>
              <a:rPr lang="en-US" dirty="0"/>
              <a:t>Ask all pregnant people if you can share the risks to not breast feeding.</a:t>
            </a:r>
          </a:p>
          <a:p>
            <a:r>
              <a:rPr lang="en-US" dirty="0"/>
              <a:t>	It is important to not worry about inducing</a:t>
            </a:r>
            <a:r>
              <a:rPr lang="en-US" baseline="0" dirty="0"/>
              <a:t> ‘guilt’. It is OK to be matter-of-fact about this. It is truly factual that formula feeding babies are not as healthy as breastfed babies, and families need to understand this. This is not a judgment. Think of it as counseling parents about not smoking in the home, or using seatbelts in the car.</a:t>
            </a:r>
            <a:endParaRPr lang="en-US" dirty="0"/>
          </a:p>
          <a:p>
            <a:r>
              <a:rPr lang="en-US" dirty="0"/>
              <a:t>There is no need to exert pressure or coercion. Our role is to educate families, dispel myths, and provide resources for informed decision making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71561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Many pregnant people/families can benefit from a prenatal lactation consultation.</a:t>
            </a:r>
          </a:p>
          <a:p>
            <a:r>
              <a:rPr lang="en-US" dirty="0"/>
              <a:t>For example, if the pregnant person had difficulty with lactation problems in the past, including:</a:t>
            </a:r>
          </a:p>
          <a:p>
            <a:pPr lvl="1"/>
            <a:r>
              <a:rPr lang="en-US" dirty="0"/>
              <a:t>Recurrent mastitis</a:t>
            </a:r>
          </a:p>
          <a:p>
            <a:pPr lvl="1"/>
            <a:r>
              <a:rPr lang="en-US" dirty="0"/>
              <a:t>Low milk production</a:t>
            </a:r>
          </a:p>
          <a:p>
            <a:pPr lvl="1"/>
            <a:r>
              <a:rPr lang="en-US" dirty="0"/>
              <a:t>Recurrent clogged ducts</a:t>
            </a:r>
          </a:p>
          <a:p>
            <a:pPr lvl="1"/>
            <a:r>
              <a:rPr lang="en-US" dirty="0"/>
              <a:t>Sudden drop in milk production</a:t>
            </a:r>
          </a:p>
          <a:p>
            <a:pPr lvl="1"/>
            <a:r>
              <a:rPr lang="en-US" dirty="0"/>
              <a:t>Pump problems</a:t>
            </a:r>
          </a:p>
          <a:p>
            <a:r>
              <a:rPr lang="en-US" dirty="0"/>
              <a:t>These problems can be discussed prenatally, with education on how to prevent the same problems again</a:t>
            </a:r>
          </a:p>
          <a:p>
            <a:r>
              <a:rPr lang="en-US" dirty="0"/>
              <a:t>Some people are worried about upcoming challenges, such as medications, a history of breast cancer, or h/o breast surgery.</a:t>
            </a:r>
          </a:p>
          <a:p>
            <a:r>
              <a:rPr lang="en-US" dirty="0"/>
              <a:t>Some may have underlying illnesses and need to resume medication.</a:t>
            </a:r>
          </a:p>
          <a:p>
            <a:r>
              <a:rPr lang="en-US" dirty="0"/>
              <a:t>Others may be anticipating a major surgery postpartum such as having their gallbladder taken out or orthopedic surgery. A lactation specialist can discuss how this all works during lactation.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68064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Need for Prenatal Education</a:t>
            </a:r>
          </a:p>
          <a:p>
            <a:endParaRPr lang="en-US" dirty="0"/>
          </a:p>
          <a:p>
            <a:r>
              <a:rPr lang="en-US" dirty="0">
                <a:solidFill>
                  <a:schemeClr val="bg1"/>
                </a:solidFill>
              </a:rPr>
              <a:t>Encourage mom</a:t>
            </a:r>
            <a:r>
              <a:rPr lang="en-US" baseline="0" dirty="0">
                <a:solidFill>
                  <a:schemeClr val="bg1"/>
                </a:solidFill>
              </a:rPr>
              <a:t> and her support people</a:t>
            </a:r>
            <a:r>
              <a:rPr lang="en-US" dirty="0">
                <a:solidFill>
                  <a:schemeClr val="bg1"/>
                </a:solidFill>
              </a:rPr>
              <a:t> to take a breastfeeding class before delivery</a:t>
            </a:r>
          </a:p>
          <a:p>
            <a:r>
              <a:rPr lang="en-US" dirty="0">
                <a:solidFill>
                  <a:schemeClr val="bg1"/>
                </a:solidFill>
              </a:rPr>
              <a:t>	Give</a:t>
            </a:r>
            <a:r>
              <a:rPr lang="en-US" baseline="0" dirty="0">
                <a:solidFill>
                  <a:schemeClr val="bg1"/>
                </a:solidFill>
              </a:rPr>
              <a:t> information on where to take a class</a:t>
            </a:r>
            <a:endParaRPr lang="en-US" dirty="0">
              <a:solidFill>
                <a:schemeClr val="bg1"/>
              </a:solidFill>
            </a:endParaRPr>
          </a:p>
          <a:p>
            <a:r>
              <a:rPr lang="en-US" dirty="0">
                <a:solidFill>
                  <a:schemeClr val="bg1"/>
                </a:solidFill>
              </a:rPr>
              <a:t>Inform mom about educational and support resources</a:t>
            </a:r>
          </a:p>
          <a:p>
            <a:r>
              <a:rPr lang="en-US" dirty="0">
                <a:solidFill>
                  <a:schemeClr val="bg1"/>
                </a:solidFill>
              </a:rPr>
              <a:t>	Website</a:t>
            </a:r>
            <a:r>
              <a:rPr lang="en-US" baseline="0" dirty="0">
                <a:solidFill>
                  <a:schemeClr val="bg1"/>
                </a:solidFill>
              </a:rPr>
              <a:t>s, books, videos, phone apps. The OBC curriculum booklet has a list of resources for families in the appendix.</a:t>
            </a:r>
          </a:p>
          <a:p>
            <a:r>
              <a:rPr lang="en-US" dirty="0">
                <a:solidFill>
                  <a:schemeClr val="bg1"/>
                </a:solidFill>
              </a:rPr>
              <a:t>Discuss employment concerns</a:t>
            </a:r>
          </a:p>
          <a:p>
            <a:pPr lvl="1"/>
            <a:r>
              <a:rPr lang="en-US" dirty="0">
                <a:solidFill>
                  <a:schemeClr val="bg1"/>
                </a:solidFill>
              </a:rPr>
              <a:t>Encourage her to talk to human resources before she delivers or early postpartum</a:t>
            </a:r>
          </a:p>
          <a:p>
            <a:pPr lvl="1"/>
            <a:r>
              <a:rPr lang="en-US" dirty="0">
                <a:solidFill>
                  <a:schemeClr val="bg1"/>
                </a:solidFill>
              </a:rPr>
              <a:t>	Make</a:t>
            </a:r>
            <a:r>
              <a:rPr lang="en-US" baseline="0" dirty="0">
                <a:solidFill>
                  <a:schemeClr val="bg1"/>
                </a:solidFill>
              </a:rPr>
              <a:t> sure her employer know about the Fair Labor Act on Breastfeeding in the Workplace. There is a copy of this law in the appendix of the OBC curriculum booklet, that can be copied and given to lactating parents</a:t>
            </a:r>
          </a:p>
          <a:p>
            <a:pPr lvl="1"/>
            <a:r>
              <a:rPr lang="en-US" baseline="0" dirty="0">
                <a:solidFill>
                  <a:schemeClr val="bg1"/>
                </a:solidFill>
              </a:rPr>
              <a:t>	Ask the parent about other concerns she has about going back to work. Encourage them to talk to discuss lactation plans when going back to work.</a:t>
            </a:r>
          </a:p>
          <a:p>
            <a:pPr lvl="1"/>
            <a:r>
              <a:rPr lang="en-US" baseline="0" dirty="0">
                <a:solidFill>
                  <a:schemeClr val="bg1"/>
                </a:solidFill>
              </a:rPr>
              <a:t>	 If your community has back-to-work and breastfeeding classes, encourage them to take this class.</a:t>
            </a:r>
          </a:p>
          <a:p>
            <a:pPr lvl="1"/>
            <a:r>
              <a:rPr lang="en-US" baseline="0" dirty="0">
                <a:solidFill>
                  <a:schemeClr val="bg1"/>
                </a:solidFill>
              </a:rPr>
              <a:t>	</a:t>
            </a:r>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55</a:t>
            </a:fld>
            <a:endParaRPr lang="en-US"/>
          </a:p>
        </p:txBody>
      </p:sp>
    </p:spTree>
    <p:extLst>
      <p:ext uri="{BB962C8B-B14F-4D97-AF65-F5344CB8AC3E}">
        <p14:creationId xmlns:p14="http://schemas.microsoft.com/office/powerpoint/2010/main" val="15950872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list of free prenatal toolkits out there, that can be used in medical offices, WIC, or other places, to help educate people prenatally.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31691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There is good evidence that partner/family support are key for breastfeeding success. Therefore, having family or partner joining in on the prenatal education can help to boost support for her at home.</a:t>
            </a:r>
          </a:p>
          <a:p>
            <a:r>
              <a:rPr lang="en-US" dirty="0"/>
              <a:t>Consider referring to WIC if there are financial concerns. Explain that WIC is supportive of breastfeeding</a:t>
            </a:r>
          </a:p>
          <a:p>
            <a:r>
              <a:rPr lang="en-US" dirty="0"/>
              <a:t>Discuss possible employment barriers. The prenatal period is a good time for individuals to talk to human resources about their plans to breastfeeding when they return. This is discussed more </a:t>
            </a:r>
            <a:r>
              <a:rPr lang="en-US"/>
              <a:t>in session 7</a:t>
            </a:r>
            <a:endParaRPr lang="en-US" dirty="0"/>
          </a:p>
        </p:txBody>
      </p:sp>
      <p:sp>
        <p:nvSpPr>
          <p:cNvPr id="4" name="Slide Number Placeholder 3"/>
          <p:cNvSpPr>
            <a:spLocks noGrp="1"/>
          </p:cNvSpPr>
          <p:nvPr>
            <p:ph type="sldNum" sz="quarter" idx="5"/>
          </p:nvPr>
        </p:nvSpPr>
        <p:spPr/>
        <p:txBody>
          <a:bodyPr/>
          <a:lstStyle/>
          <a:p>
            <a:fld id="{D6653E28-A4CF-40B3-9D53-7578EA86A4AD}" type="slidenum">
              <a:rPr lang="en-US" smtClean="0"/>
              <a:t>57</a:t>
            </a:fld>
            <a:endParaRPr lang="en-US"/>
          </a:p>
        </p:txBody>
      </p:sp>
    </p:spTree>
    <p:extLst>
      <p:ext uri="{BB962C8B-B14F-4D97-AF65-F5344CB8AC3E}">
        <p14:creationId xmlns:p14="http://schemas.microsoft.com/office/powerpoint/2010/main" val="28972085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Breastfeeding Competent Environment where the Breastfeeding</a:t>
            </a:r>
            <a:r>
              <a:rPr lang="en-US" baseline="0" dirty="0"/>
              <a:t> Champion Works</a:t>
            </a:r>
            <a:endParaRPr lang="en-US" dirty="0"/>
          </a:p>
          <a:p>
            <a:r>
              <a:rPr lang="en-US" dirty="0"/>
              <a:t>Do NOT give out gift packs of formula</a:t>
            </a:r>
          </a:p>
          <a:p>
            <a:r>
              <a:rPr lang="en-US" dirty="0"/>
              <a:t>	Packs of formula are not gifts. They are messages to families that they can expect breastfeeding to not go well at some point, or that breastmilk will ultimately not be enough for the baby. If offices want to give out gifts, try something like cabinet locks or a coupon for a bike helmet.</a:t>
            </a:r>
          </a:p>
          <a:p>
            <a:r>
              <a:rPr lang="en-US" dirty="0"/>
              <a:t>Provide advice for early success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 	Encourage parents to have help at home during the first few weeks.</a:t>
            </a:r>
          </a:p>
          <a:p>
            <a:r>
              <a:rPr lang="en-US" dirty="0"/>
              <a:t>	Recommend that the family avoid using a pacifier in the first 1-2 weeks, until baby is gaining well.</a:t>
            </a:r>
          </a:p>
          <a:p>
            <a:r>
              <a:rPr lang="en-US" dirty="0"/>
              <a:t>	Advise that the family avoid supplementation in the first several days after birth, unless instructed to do so.</a:t>
            </a:r>
          </a:p>
          <a:p>
            <a:r>
              <a:rPr lang="en-US" dirty="0"/>
              <a:t>The office needs to provide close follow-up for mom and baby, within 24-48 hours after leaving the hospital.</a:t>
            </a:r>
          </a:p>
          <a:p>
            <a:r>
              <a:rPr lang="en-US" dirty="0"/>
              <a:t>	Follow-up time may depend on each family’s and infant’s circumstances</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58</a:t>
            </a:fld>
            <a:endParaRPr lang="en-US"/>
          </a:p>
        </p:txBody>
      </p:sp>
    </p:spTree>
    <p:extLst>
      <p:ext uri="{BB962C8B-B14F-4D97-AF65-F5344CB8AC3E}">
        <p14:creationId xmlns:p14="http://schemas.microsoft.com/office/powerpoint/2010/main" val="27996941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Breastfeeding Friendly Work Environment</a:t>
            </a:r>
          </a:p>
          <a:p>
            <a:r>
              <a:rPr lang="en-US" dirty="0"/>
              <a:t>Have a comfortable</a:t>
            </a:r>
            <a:r>
              <a:rPr lang="en-US" baseline="0" dirty="0"/>
              <a:t> place for parents to breast/chest feed</a:t>
            </a:r>
          </a:p>
          <a:p>
            <a:r>
              <a:rPr lang="en-US" baseline="0" dirty="0"/>
              <a:t>	Have lactation pillows that are easy to clean</a:t>
            </a:r>
          </a:p>
          <a:p>
            <a:r>
              <a:rPr lang="en-US" baseline="0" dirty="0"/>
              <a:t>	A quiet place where the parent does not have to be interrupted</a:t>
            </a:r>
          </a:p>
          <a:p>
            <a:r>
              <a:rPr lang="en-US" baseline="0" dirty="0"/>
              <a:t>	A place with a sink and accessible water to drink</a:t>
            </a:r>
          </a:p>
          <a:p>
            <a:r>
              <a:rPr lang="en-US" baseline="0" dirty="0"/>
              <a:t>Visual messages</a:t>
            </a:r>
          </a:p>
          <a:p>
            <a:r>
              <a:rPr lang="en-US" baseline="0" dirty="0"/>
              <a:t>	Avoid having items that promote formula or artificial feeding in the office</a:t>
            </a:r>
          </a:p>
          <a:p>
            <a:r>
              <a:rPr lang="en-US" baseline="0" dirty="0"/>
              <a:t>	Breastfeeding posters or stickers that welcome breastfeeding parents are encouraging</a:t>
            </a:r>
          </a:p>
          <a:p>
            <a:r>
              <a:rPr lang="en-US" dirty="0"/>
              <a:t>Address breastfeeding concerns</a:t>
            </a:r>
          </a:p>
          <a:p>
            <a:r>
              <a:rPr lang="en-US" dirty="0"/>
              <a:t>	Ask open-ended</a:t>
            </a:r>
            <a:r>
              <a:rPr lang="en-US" baseline="0" dirty="0"/>
              <a:t> questions about how breastfeeding is going. Allow moms/families to explain concerns or problems. Help families find solutions to their concerns/problems.</a:t>
            </a:r>
          </a:p>
          <a:p>
            <a:r>
              <a:rPr lang="en-US" baseline="0" dirty="0"/>
              <a:t>Make sure that families have resources for community support.	</a:t>
            </a:r>
          </a:p>
          <a:p>
            <a:r>
              <a:rPr lang="en-US" baseline="0" dirty="0"/>
              <a:t>	Where to find a lactation consultant, Mommy-baby groups for peer support and Breastfeeding support groups such as La </a:t>
            </a:r>
            <a:r>
              <a:rPr lang="en-US" baseline="0" dirty="0" err="1"/>
              <a:t>Leche</a:t>
            </a:r>
            <a:r>
              <a:rPr lang="en-US" baseline="0" dirty="0"/>
              <a:t> League</a:t>
            </a:r>
          </a:p>
          <a:p>
            <a:r>
              <a:rPr lang="en-US" baseline="0" dirty="0"/>
              <a:t>Support breastfeeding employees</a:t>
            </a:r>
          </a:p>
          <a:p>
            <a:r>
              <a:rPr lang="en-US" baseline="0" dirty="0"/>
              <a:t>	Make sure that nurses, receptionists, and your other coworkers have appropriate pump breaks, and support from colleagues</a:t>
            </a:r>
          </a:p>
          <a:p>
            <a:r>
              <a:rPr lang="en-US" baseline="0" dirty="0"/>
              <a:t>Office staff who have successfully breastfed are the most enthusiastic supporters for breastfeeding families who come to the office.</a:t>
            </a:r>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59</a:t>
            </a:fld>
            <a:endParaRPr lang="en-US"/>
          </a:p>
        </p:txBody>
      </p:sp>
    </p:spTree>
    <p:extLst>
      <p:ext uri="{BB962C8B-B14F-4D97-AF65-F5344CB8AC3E}">
        <p14:creationId xmlns:p14="http://schemas.microsoft.com/office/powerpoint/2010/main" val="5456234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next part of this session we will talk about some important</a:t>
            </a:r>
            <a:r>
              <a:rPr lang="en-US" baseline="0" dirty="0"/>
              <a:t> aspects of counseling breastfeeding parents.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82584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parent-centered approach to counseling involves sensitivity to the individual’s needs, compassion, and shared decision-making. Shared decision-making allows the parent to determine their breastfeeding strategies and goals based on their values.</a:t>
            </a:r>
          </a:p>
          <a:p>
            <a:r>
              <a:rPr lang="en-US" sz="1200" kern="1200" dirty="0">
                <a:solidFill>
                  <a:schemeClr val="tx1"/>
                </a:solidFill>
                <a:effectLst/>
                <a:latin typeface="+mn-lt"/>
                <a:ea typeface="+mn-ea"/>
                <a:cs typeface="+mn-cs"/>
              </a:rPr>
              <a:t>Here are some communication and counseling tips for a parent-centered approach:</a:t>
            </a:r>
          </a:p>
          <a:p>
            <a:pPr lvl="0"/>
            <a:r>
              <a:rPr lang="en-US" sz="1200" kern="1200" dirty="0">
                <a:solidFill>
                  <a:schemeClr val="tx1"/>
                </a:solidFill>
                <a:effectLst/>
                <a:latin typeface="+mn-lt"/>
                <a:ea typeface="+mn-ea"/>
                <a:cs typeface="+mn-cs"/>
              </a:rPr>
              <a:t>Introduce all individuals who are present in the room.</a:t>
            </a:r>
          </a:p>
          <a:p>
            <a:pPr lvl="0"/>
            <a:r>
              <a:rPr lang="en-US" sz="1200" kern="1200" dirty="0">
                <a:solidFill>
                  <a:schemeClr val="tx1"/>
                </a:solidFill>
                <a:effectLst/>
                <a:latin typeface="+mn-lt"/>
                <a:ea typeface="+mn-ea"/>
                <a:cs typeface="+mn-cs"/>
              </a:rPr>
              <a:t>Begin with an upbeat, positive comment, such as ‘your infant looks so happy’ or ‘I am so glad you were able to come in today’</a:t>
            </a:r>
          </a:p>
          <a:p>
            <a:pPr lvl="0"/>
            <a:r>
              <a:rPr lang="en-US" sz="1200" kern="1200" dirty="0">
                <a:solidFill>
                  <a:schemeClr val="tx1"/>
                </a:solidFill>
                <a:effectLst/>
                <a:latin typeface="+mn-lt"/>
                <a:ea typeface="+mn-ea"/>
                <a:cs typeface="+mn-cs"/>
              </a:rPr>
              <a:t>Make sure that language is understandable.</a:t>
            </a:r>
          </a:p>
          <a:p>
            <a:pPr lvl="1"/>
            <a:r>
              <a:rPr lang="en-US" sz="1200" kern="1200" dirty="0">
                <a:solidFill>
                  <a:schemeClr val="tx1"/>
                </a:solidFill>
                <a:effectLst/>
                <a:latin typeface="+mn-lt"/>
                <a:ea typeface="+mn-ea"/>
                <a:cs typeface="+mn-cs"/>
              </a:rPr>
              <a:t> Avoid technical phrases.</a:t>
            </a:r>
          </a:p>
          <a:p>
            <a:pPr lvl="1"/>
            <a:r>
              <a:rPr lang="en-US" sz="1200" kern="1200" dirty="0">
                <a:solidFill>
                  <a:schemeClr val="tx1"/>
                </a:solidFill>
                <a:effectLst/>
                <a:latin typeface="+mn-lt"/>
                <a:ea typeface="+mn-ea"/>
                <a:cs typeface="+mn-cs"/>
              </a:rPr>
              <a:t>Speak clearly, avoid speaking too fast.</a:t>
            </a:r>
          </a:p>
          <a:p>
            <a:pPr lvl="1"/>
            <a:r>
              <a:rPr lang="en-US" sz="1200" kern="1200" dirty="0">
                <a:solidFill>
                  <a:schemeClr val="tx1"/>
                </a:solidFill>
                <a:effectLst/>
                <a:latin typeface="+mn-lt"/>
                <a:ea typeface="+mn-ea"/>
                <a:cs typeface="+mn-cs"/>
              </a:rPr>
              <a:t>Provide an interpreter if needed.</a:t>
            </a:r>
          </a:p>
          <a:p>
            <a:pPr lvl="1"/>
            <a:r>
              <a:rPr lang="en-US" sz="1200" kern="1200" dirty="0">
                <a:solidFill>
                  <a:schemeClr val="tx1"/>
                </a:solidFill>
                <a:effectLst/>
                <a:latin typeface="+mn-lt"/>
                <a:ea typeface="+mn-ea"/>
                <a:cs typeface="+mn-cs"/>
              </a:rPr>
              <a:t>Avoid over-explaining or providing too much information.</a:t>
            </a:r>
          </a:p>
          <a:p>
            <a:endParaRPr lang="en-US" sz="1100"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5285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br>
              <a:rPr lang="en-US" b="1" dirty="0"/>
            </a:br>
            <a:r>
              <a:rPr lang="en-US" sz="1200" kern="1200" dirty="0">
                <a:solidFill>
                  <a:schemeClr val="tx1"/>
                </a:solidFill>
                <a:effectLst/>
                <a:latin typeface="+mn-lt"/>
                <a:ea typeface="+mn-ea"/>
                <a:cs typeface="+mn-cs"/>
              </a:rPr>
              <a:t>Help organize the visit, by acknowledging that she is seeing you for breastfeeding concerns. Inform her that you would like to make sure to cover as many concerns as possible in the time allowed, so ‘let’s list all concerns’.</a:t>
            </a:r>
          </a:p>
          <a:p>
            <a:pPr lvl="0"/>
            <a:r>
              <a:rPr lang="en-US" sz="1200" kern="1200" dirty="0">
                <a:solidFill>
                  <a:schemeClr val="tx1"/>
                </a:solidFill>
                <a:effectLst/>
                <a:latin typeface="+mn-lt"/>
                <a:ea typeface="+mn-ea"/>
                <a:cs typeface="+mn-cs"/>
              </a:rPr>
              <a:t>If the agenda is long, more than can be covered in the visit, ask which concerns are most important to her, and address those first.</a:t>
            </a:r>
          </a:p>
          <a:p>
            <a:pPr lvl="0"/>
            <a:r>
              <a:rPr lang="en-US" sz="1200" kern="1200" dirty="0">
                <a:solidFill>
                  <a:schemeClr val="tx1"/>
                </a:solidFill>
                <a:effectLst/>
                <a:latin typeface="+mn-lt"/>
                <a:ea typeface="+mn-ea"/>
                <a:cs typeface="+mn-cs"/>
              </a:rPr>
              <a:t>Allow her to explain her concerns in her own words, and interrupt as little as possible.</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1017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1" dirty="0"/>
              <a:t>See Worksheet in the Instructor the Instructor Manual</a:t>
            </a:r>
            <a:r>
              <a:rPr lang="en-US" sz="1100" b="1" baseline="0" dirty="0"/>
              <a:t>, and in the Activity Sheet PDF</a:t>
            </a:r>
          </a:p>
          <a:p>
            <a:r>
              <a:rPr lang="en-US" sz="1200" b="0" i="0" u="none" strike="noStrike" kern="1200" baseline="0" dirty="0">
                <a:solidFill>
                  <a:schemeClr val="tx1"/>
                </a:solidFill>
                <a:latin typeface="+mn-lt"/>
                <a:ea typeface="+mn-ea"/>
                <a:cs typeface="+mn-cs"/>
              </a:rPr>
              <a:t>You are seeing a parent who is 2 weeks postpartum with their 4th child. The 3 older children are ages 4, 7 and</a:t>
            </a:r>
          </a:p>
          <a:p>
            <a:r>
              <a:rPr lang="en-US" sz="1200" b="0" i="0" u="none" strike="noStrike" kern="1200" baseline="0" dirty="0">
                <a:solidFill>
                  <a:schemeClr val="tx1"/>
                </a:solidFill>
                <a:latin typeface="+mn-lt"/>
                <a:ea typeface="+mn-ea"/>
                <a:cs typeface="+mn-cs"/>
              </a:rPr>
              <a:t>10. The baby was born at 37 weeks via vaginal delivery, no complications.</a:t>
            </a:r>
          </a:p>
          <a:p>
            <a:r>
              <a:rPr lang="en-US" sz="1200" b="0" i="0" u="none" strike="noStrike" kern="1200" baseline="0" dirty="0">
                <a:solidFill>
                  <a:schemeClr val="tx1"/>
                </a:solidFill>
                <a:latin typeface="+mn-lt"/>
                <a:ea typeface="+mn-ea"/>
                <a:cs typeface="+mn-cs"/>
              </a:rPr>
              <a:t>The baby has been sleepy since birth, and has not been gaining enough weight at the breast, according to the</a:t>
            </a:r>
          </a:p>
          <a:p>
            <a:r>
              <a:rPr lang="en-US" sz="1200" b="0" i="0" u="none" strike="noStrike" kern="1200" baseline="0" dirty="0">
                <a:solidFill>
                  <a:schemeClr val="tx1"/>
                </a:solidFill>
                <a:latin typeface="+mn-lt"/>
                <a:ea typeface="+mn-ea"/>
                <a:cs typeface="+mn-cs"/>
              </a:rPr>
              <a:t>baby’s physician. Mom notices that the baby falls asleep at the breast. She figured out that if she pumps and</a:t>
            </a:r>
          </a:p>
          <a:p>
            <a:r>
              <a:rPr lang="en-US" sz="1200" b="0" i="0" u="none" strike="noStrike" kern="1200" baseline="0" dirty="0">
                <a:solidFill>
                  <a:schemeClr val="tx1"/>
                </a:solidFill>
                <a:latin typeface="+mn-lt"/>
                <a:ea typeface="+mn-ea"/>
                <a:cs typeface="+mn-cs"/>
              </a:rPr>
              <a:t>bottle feeds, the baby gains sufficient weight. She is seeing you because she really would rather breastfeed her</a:t>
            </a:r>
          </a:p>
          <a:p>
            <a:r>
              <a:rPr lang="en-US" sz="1200" b="0" i="0" u="none" strike="noStrike" kern="1200" baseline="0" dirty="0">
                <a:solidFill>
                  <a:schemeClr val="tx1"/>
                </a:solidFill>
                <a:latin typeface="+mn-lt"/>
                <a:ea typeface="+mn-ea"/>
                <a:cs typeface="+mn-cs"/>
              </a:rPr>
              <a:t>baby than pump. She is very busy with her 3 older children, and cannot find time to pump and bottle-feed the</a:t>
            </a:r>
          </a:p>
          <a:p>
            <a:r>
              <a:rPr lang="en-US" sz="1200" b="0" i="0" u="none" strike="noStrike" kern="1200" baseline="0" dirty="0">
                <a:solidFill>
                  <a:schemeClr val="tx1"/>
                </a:solidFill>
                <a:latin typeface="+mn-lt"/>
                <a:ea typeface="+mn-ea"/>
                <a:cs typeface="+mn-cs"/>
              </a:rPr>
              <a:t>baby,</a:t>
            </a:r>
            <a:endParaRPr lang="en-US" sz="1100" dirty="0"/>
          </a:p>
          <a:p>
            <a:r>
              <a:rPr lang="en-US" sz="1100" dirty="0"/>
              <a:t>What are mom’s concerns?</a:t>
            </a:r>
          </a:p>
          <a:p>
            <a:r>
              <a:rPr lang="en-US" sz="1100" dirty="0"/>
              <a:t>What</a:t>
            </a:r>
            <a:r>
              <a:rPr lang="en-US" sz="1100" baseline="0" dirty="0"/>
              <a:t> are her goals?</a:t>
            </a:r>
          </a:p>
          <a:p>
            <a:r>
              <a:rPr lang="en-US" sz="1100" baseline="0" dirty="0"/>
              <a:t>How can you demonstrate to her that you are listening? Verbal and nonverbal cues</a:t>
            </a:r>
          </a:p>
          <a:p>
            <a:r>
              <a:rPr lang="en-US" sz="1100" baseline="0" dirty="0"/>
              <a:t>How can you say to demonstrate empathy such as respect, support and understanding?</a:t>
            </a:r>
            <a:endParaRPr lang="en-US" sz="11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39348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B411-ED71-903A-83A0-369C233F7A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DE19F-0F69-A306-6A7D-4E7E1CA33B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E5B3F8C-E404-A770-98A8-36342E05AA46}"/>
              </a:ext>
            </a:extLst>
          </p:cNvPr>
          <p:cNvSpPr>
            <a:spLocks noGrp="1"/>
          </p:cNvSpPr>
          <p:nvPr>
            <p:ph type="body" idx="1"/>
          </p:nvPr>
        </p:nvSpPr>
        <p:spPr/>
        <p:txBody>
          <a:bodyPr/>
          <a:lstStyle/>
          <a:p>
            <a:r>
              <a:rPr lang="en-US" sz="1100" b="0" dirty="0"/>
              <a:t>Read the case and ask participants what they think her goals and concerns are.</a:t>
            </a:r>
          </a:p>
          <a:p>
            <a:r>
              <a:rPr lang="en-US" sz="1100" b="0" dirty="0"/>
              <a:t>This mother is concerned about wanting to breastfeed her infant and make sure that her infant gains weight. She does not feel that she can pump and bottle feed realistically, given her current family situation</a:t>
            </a:r>
          </a:p>
        </p:txBody>
      </p:sp>
      <p:sp>
        <p:nvSpPr>
          <p:cNvPr id="4" name="Slide Number Placeholder 3">
            <a:extLst>
              <a:ext uri="{FF2B5EF4-FFF2-40B4-BE49-F238E27FC236}">
                <a16:creationId xmlns:a16="http://schemas.microsoft.com/office/drawing/2014/main" id="{EF1F1CA6-418C-9AE8-BF18-78CCB8020E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89786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99930-032E-F1EF-2897-9502C2D11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A389A-80CF-06CB-2EA4-E779FC5634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EA2F899-370C-D0F5-D477-5A662EAC033C}"/>
              </a:ext>
            </a:extLst>
          </p:cNvPr>
          <p:cNvSpPr>
            <a:spLocks noGrp="1"/>
          </p:cNvSpPr>
          <p:nvPr>
            <p:ph type="body" idx="1"/>
          </p:nvPr>
        </p:nvSpPr>
        <p:spPr/>
        <p:txBody>
          <a:bodyPr/>
          <a:lstStyle/>
          <a:p>
            <a:r>
              <a:rPr lang="en-US" sz="1100" b="0" dirty="0"/>
              <a:t>Now ask the participants to discuss ways that they can demonstrate that they are listening. We can demonstrate that we are listening with both verbal and nonverbal cues.</a:t>
            </a:r>
          </a:p>
          <a:p>
            <a:r>
              <a:rPr lang="en-US" sz="1100" b="0" dirty="0"/>
              <a:t>Verbal cues- repeating what they are saying, asking if they can review what the parent is saying for clarity, saying ‘I understand’</a:t>
            </a:r>
          </a:p>
          <a:p>
            <a:r>
              <a:rPr lang="en-US" sz="1100" b="0" dirty="0"/>
              <a:t>Nonverbal cues- nodding yes, eye contact, sitting close, leaning forward, appearing engaged, using facial expressions to express active listening/understanding</a:t>
            </a:r>
          </a:p>
        </p:txBody>
      </p:sp>
      <p:sp>
        <p:nvSpPr>
          <p:cNvPr id="4" name="Slide Number Placeholder 3">
            <a:extLst>
              <a:ext uri="{FF2B5EF4-FFF2-40B4-BE49-F238E27FC236}">
                <a16:creationId xmlns:a16="http://schemas.microsoft.com/office/drawing/2014/main" id="{14CEFF0F-06C6-36CE-4A03-BF16157A15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1437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E1657-DCB1-6472-1948-2202B4705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84A84-BC38-0285-E050-60841F6DB4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6BE0AE8-F331-A8FE-63A3-E2766E81EAA8}"/>
              </a:ext>
            </a:extLst>
          </p:cNvPr>
          <p:cNvSpPr>
            <a:spLocks noGrp="1"/>
          </p:cNvSpPr>
          <p:nvPr>
            <p:ph type="body" idx="1"/>
          </p:nvPr>
        </p:nvSpPr>
        <p:spPr/>
        <p:txBody>
          <a:bodyPr/>
          <a:lstStyle/>
          <a:p>
            <a:pPr lvl="1"/>
            <a:r>
              <a:rPr lang="en-US" sz="1200" kern="1200" dirty="0">
                <a:solidFill>
                  <a:schemeClr val="tx1"/>
                </a:solidFill>
                <a:effectLst/>
                <a:latin typeface="+mn-lt"/>
                <a:ea typeface="+mn-ea"/>
                <a:cs typeface="+mn-cs"/>
              </a:rPr>
              <a:t>Now ask the participants to demonstrate how they can express empathy for the parent. Empathy is not just compassion, but respect and support. </a:t>
            </a:r>
          </a:p>
          <a:p>
            <a:pPr lvl="1"/>
            <a:r>
              <a:rPr lang="en-US" sz="1200" kern="1200" dirty="0">
                <a:solidFill>
                  <a:schemeClr val="tx1"/>
                </a:solidFill>
                <a:effectLst/>
                <a:latin typeface="+mn-lt"/>
                <a:ea typeface="+mn-ea"/>
                <a:cs typeface="+mn-cs"/>
              </a:rPr>
              <a:t>Respect- Praise them for their hard work, perseverance, commitment to their infant</a:t>
            </a:r>
          </a:p>
          <a:p>
            <a:pPr lvl="1"/>
            <a:r>
              <a:rPr lang="en-US" sz="1200" kern="1200" dirty="0">
                <a:solidFill>
                  <a:schemeClr val="tx1"/>
                </a:solidFill>
                <a:effectLst/>
                <a:latin typeface="+mn-lt"/>
                <a:ea typeface="+mn-ea"/>
                <a:cs typeface="+mn-cs"/>
              </a:rPr>
              <a:t>Demonstrate understanding- recite what they have said, ask for clarification, give examples of how others have dealt with the situation.</a:t>
            </a:r>
          </a:p>
          <a:p>
            <a:pPr lvl="1"/>
            <a:r>
              <a:rPr lang="en-US" sz="1200" kern="1200" dirty="0">
                <a:solidFill>
                  <a:schemeClr val="tx1"/>
                </a:solidFill>
                <a:effectLst/>
                <a:latin typeface="+mn-lt"/>
                <a:ea typeface="+mn-ea"/>
                <a:cs typeface="+mn-cs"/>
              </a:rPr>
              <a:t>Support- offer to be there for them, give contact information, plan a follow up, offer to write a letter</a:t>
            </a:r>
          </a:p>
          <a:p>
            <a:endParaRPr lang="en-US" sz="1100" b="1" dirty="0"/>
          </a:p>
        </p:txBody>
      </p:sp>
      <p:sp>
        <p:nvSpPr>
          <p:cNvPr id="4" name="Slide Number Placeholder 3">
            <a:extLst>
              <a:ext uri="{FF2B5EF4-FFF2-40B4-BE49-F238E27FC236}">
                <a16:creationId xmlns:a16="http://schemas.microsoft.com/office/drawing/2014/main" id="{3FF1DEBF-5FA3-7C61-5F80-F08C26D66D9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02979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are introducing the concept of shared decision making. Shared decision making means that we are going to offer as much education as possible to help the mother make an educated decision. The decision is shared between the counselor/provider and the parent because we also want to agree that the decision is a safe and reasonable one for the parent and infant.</a:t>
            </a:r>
          </a:p>
        </p:txBody>
      </p:sp>
      <p:sp>
        <p:nvSpPr>
          <p:cNvPr id="4" name="Slide Number Placeholder 3"/>
          <p:cNvSpPr>
            <a:spLocks noGrp="1"/>
          </p:cNvSpPr>
          <p:nvPr>
            <p:ph type="sldNum" sz="quarter" idx="5"/>
          </p:nvPr>
        </p:nvSpPr>
        <p:spPr/>
        <p:txBody>
          <a:bodyPr/>
          <a:lstStyle/>
          <a:p>
            <a:fld id="{D6653E28-A4CF-40B3-9D53-7578EA86A4AD}" type="slidenum">
              <a:rPr lang="en-US" smtClean="0"/>
              <a:t>67</a:t>
            </a:fld>
            <a:endParaRPr lang="en-US"/>
          </a:p>
        </p:txBody>
      </p:sp>
    </p:spTree>
    <p:extLst>
      <p:ext uri="{BB962C8B-B14F-4D97-AF65-F5344CB8AC3E}">
        <p14:creationId xmlns:p14="http://schemas.microsoft.com/office/powerpoint/2010/main" val="22477160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4E88F-C18A-9023-A5BB-B6A54F157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C9396-225B-3B34-DD00-E97C4A4326F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DDA5CC7-F30E-3DB9-2975-B3FFAB8C8F92}"/>
              </a:ext>
            </a:extLst>
          </p:cNvPr>
          <p:cNvSpPr>
            <a:spLocks noGrp="1"/>
          </p:cNvSpPr>
          <p:nvPr>
            <p:ph type="body" idx="1"/>
          </p:nvPr>
        </p:nvSpPr>
        <p:spPr/>
        <p:txBody>
          <a:bodyPr/>
          <a:lstStyle/>
          <a:p>
            <a:r>
              <a:rPr lang="en-US" dirty="0"/>
              <a:t>This slide outlines the options that would be reasonable, to make sure the infant receives sufficient calories. Even though we know that nursing and not pumping may lead to a drop in production, this may be all the mother is able to do at this point. She needs to know that this could decrease her production. Ultimately this is her decision, as she has a great deal to juggle.</a:t>
            </a:r>
          </a:p>
        </p:txBody>
      </p:sp>
      <p:sp>
        <p:nvSpPr>
          <p:cNvPr id="4" name="Slide Number Placeholder 3">
            <a:extLst>
              <a:ext uri="{FF2B5EF4-FFF2-40B4-BE49-F238E27FC236}">
                <a16:creationId xmlns:a16="http://schemas.microsoft.com/office/drawing/2014/main" id="{74D28AC2-9901-6730-B9FC-9D04294E5260}"/>
              </a:ext>
            </a:extLst>
          </p:cNvPr>
          <p:cNvSpPr>
            <a:spLocks noGrp="1"/>
          </p:cNvSpPr>
          <p:nvPr>
            <p:ph type="sldNum" sz="quarter" idx="5"/>
          </p:nvPr>
        </p:nvSpPr>
        <p:spPr/>
        <p:txBody>
          <a:bodyPr/>
          <a:lstStyle/>
          <a:p>
            <a:fld id="{D6653E28-A4CF-40B3-9D53-7578EA86A4AD}" type="slidenum">
              <a:rPr lang="en-US" smtClean="0"/>
              <a:t>68</a:t>
            </a:fld>
            <a:endParaRPr lang="en-US"/>
          </a:p>
        </p:txBody>
      </p:sp>
    </p:spTree>
    <p:extLst>
      <p:ext uri="{BB962C8B-B14F-4D97-AF65-F5344CB8AC3E}">
        <p14:creationId xmlns:p14="http://schemas.microsoft.com/office/powerpoint/2010/main" val="23792009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a:p>
            <a:pPr marL="457200" indent="-457200">
              <a:buFont typeface="Wingdings" panose="05000000000000000000" pitchFamily="2" charset="2"/>
              <a:buChar char="Ø"/>
            </a:pPr>
            <a:r>
              <a:rPr lang="en-US" sz="1100" dirty="0"/>
              <a:t>Recap of the visit. Make</a:t>
            </a:r>
            <a:r>
              <a:rPr lang="en-US" sz="1100" baseline="0" dirty="0"/>
              <a:t> sure that mom has the information she needs from the visit, so that she remembers what you discussed.</a:t>
            </a:r>
            <a:endParaRPr lang="en-US" sz="1100" dirty="0"/>
          </a:p>
          <a:p>
            <a:pPr marL="914400" lvl="1" indent="-457200">
              <a:buFont typeface="Wingdings" panose="05000000000000000000" pitchFamily="2" charset="2"/>
              <a:buChar char="Ø"/>
            </a:pPr>
            <a:r>
              <a:rPr lang="en-US" sz="1100" dirty="0"/>
              <a:t>Ask mom to recite what the plan is</a:t>
            </a:r>
          </a:p>
          <a:p>
            <a:pPr marL="914400" lvl="1" indent="-457200">
              <a:buFont typeface="Wingdings" panose="05000000000000000000" pitchFamily="2" charset="2"/>
              <a:buChar char="Ø"/>
            </a:pPr>
            <a:r>
              <a:rPr lang="en-US" sz="1100" dirty="0"/>
              <a:t>Provide written instructions</a:t>
            </a:r>
          </a:p>
          <a:p>
            <a:pPr marL="914400" lvl="1" indent="-457200">
              <a:buFont typeface="Wingdings" panose="05000000000000000000" pitchFamily="2" charset="2"/>
              <a:buChar char="Ø"/>
            </a:pPr>
            <a:r>
              <a:rPr lang="en-US" sz="1100" dirty="0"/>
              <a:t>Using her phone to video tape a new skill</a:t>
            </a:r>
            <a:r>
              <a:rPr lang="en-US" sz="1100" baseline="0" dirty="0"/>
              <a:t> such as using a feeding tube, finger feeding, asymmetric latch, can help her remember details on how to perform the skill again.</a:t>
            </a:r>
            <a:endParaRPr lang="en-US" sz="1100" dirty="0"/>
          </a:p>
          <a:p>
            <a:pPr marL="457200" indent="-457200">
              <a:buFont typeface="Wingdings" panose="05000000000000000000" pitchFamily="2" charset="2"/>
              <a:buChar char="Ø"/>
            </a:pPr>
            <a:r>
              <a:rPr lang="en-US" sz="1100" dirty="0"/>
              <a:t>Plan a follow-up</a:t>
            </a:r>
          </a:p>
          <a:p>
            <a:pPr marL="914400" lvl="1" indent="-457200">
              <a:buFont typeface="Wingdings" panose="05000000000000000000" pitchFamily="2" charset="2"/>
              <a:buChar char="Ø"/>
            </a:pPr>
            <a:r>
              <a:rPr lang="en-US" sz="1100" dirty="0"/>
              <a:t>Phone, text, office, home visit? When?</a:t>
            </a:r>
          </a:p>
          <a:p>
            <a:pPr marL="914400" lvl="1" indent="-457200">
              <a:buFont typeface="Wingdings" panose="05000000000000000000" pitchFamily="2" charset="2"/>
              <a:buChar char="Ø"/>
            </a:pPr>
            <a:r>
              <a:rPr lang="en-US" sz="1100" dirty="0"/>
              <a:t>Can you call her to check in?</a:t>
            </a:r>
          </a:p>
          <a:p>
            <a:pPr marL="914400" lvl="1" indent="-457200">
              <a:buFont typeface="Wingdings" panose="05000000000000000000" pitchFamily="2" charset="2"/>
              <a:buChar char="Ø"/>
            </a:pPr>
            <a:endParaRPr lang="en-US" sz="280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13234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70</a:t>
            </a:fld>
            <a:endParaRPr lang="en-US"/>
          </a:p>
        </p:txBody>
      </p:sp>
    </p:spTree>
    <p:extLst>
      <p:ext uri="{BB962C8B-B14F-4D97-AF65-F5344CB8AC3E}">
        <p14:creationId xmlns:p14="http://schemas.microsoft.com/office/powerpoint/2010/main" val="1276280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19776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E, both B &amp; C</a:t>
            </a:r>
          </a:p>
        </p:txBody>
      </p:sp>
      <p:sp>
        <p:nvSpPr>
          <p:cNvPr id="4" name="Slide Number Placeholder 3"/>
          <p:cNvSpPr>
            <a:spLocks noGrp="1"/>
          </p:cNvSpPr>
          <p:nvPr>
            <p:ph type="sldNum" sz="quarter" idx="10"/>
          </p:nvPr>
        </p:nvSpPr>
        <p:spPr/>
        <p:txBody>
          <a:bodyPr/>
          <a:lstStyle/>
          <a:p>
            <a:fld id="{D6653E28-A4CF-40B3-9D53-7578EA86A4AD}" type="slidenum">
              <a:rPr lang="en-US" smtClean="0"/>
              <a:t>72</a:t>
            </a:fld>
            <a:endParaRPr lang="en-US"/>
          </a:p>
        </p:txBody>
      </p:sp>
    </p:spTree>
    <p:extLst>
      <p:ext uri="{BB962C8B-B14F-4D97-AF65-F5344CB8AC3E}">
        <p14:creationId xmlns:p14="http://schemas.microsoft.com/office/powerpoint/2010/main" val="13096739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B</a:t>
            </a:r>
          </a:p>
          <a:p>
            <a:endParaRPr lang="en-US" dirty="0"/>
          </a:p>
          <a:p>
            <a:r>
              <a:rPr lang="en-US" dirty="0"/>
              <a:t>She should keep nursing because her breastmilk</a:t>
            </a:r>
            <a:r>
              <a:rPr lang="en-US" baseline="0" dirty="0"/>
              <a:t> has antibodies against the stomach virus, which will keep the baby healthy.</a:t>
            </a:r>
            <a:endParaRPr lang="en-US" dirty="0"/>
          </a:p>
          <a:p>
            <a:endParaRPr lang="en-US" dirty="0"/>
          </a:p>
          <a:p>
            <a:pPr marL="228600" indent="-228600">
              <a:buAutoNum type="alphaUcPeriod"/>
            </a:pPr>
            <a:r>
              <a:rPr lang="en-US" dirty="0"/>
              <a:t>This</a:t>
            </a:r>
            <a:r>
              <a:rPr lang="en-US" baseline="0" dirty="0"/>
              <a:t> is incorrect because breastmilk is the ideal food if the baby has vomiting and diarrhea. The baby should not be switched to clear liquids such as </a:t>
            </a:r>
            <a:r>
              <a:rPr lang="en-US" baseline="0" dirty="0" err="1"/>
              <a:t>pedialyte</a:t>
            </a:r>
            <a:r>
              <a:rPr lang="en-US" baseline="0" dirty="0"/>
              <a:t>.</a:t>
            </a:r>
          </a:p>
          <a:p>
            <a:pPr marL="0" indent="0">
              <a:buNone/>
            </a:pPr>
            <a:r>
              <a:rPr lang="en-US" baseline="0" dirty="0"/>
              <a:t>C. This is incorrect because while the stomach virus might be in the breastmilk, more importantly there are antibodies in her breastmilk to keep the baby from becoming too ill. </a:t>
            </a:r>
          </a:p>
        </p:txBody>
      </p:sp>
      <p:sp>
        <p:nvSpPr>
          <p:cNvPr id="4" name="Slide Number Placeholder 3"/>
          <p:cNvSpPr>
            <a:spLocks noGrp="1"/>
          </p:cNvSpPr>
          <p:nvPr>
            <p:ph type="sldNum" sz="quarter" idx="10"/>
          </p:nvPr>
        </p:nvSpPr>
        <p:spPr/>
        <p:txBody>
          <a:bodyPr/>
          <a:lstStyle/>
          <a:p>
            <a:fld id="{D6653E28-A4CF-40B3-9D53-7578EA86A4AD}" type="slidenum">
              <a:rPr lang="en-US" smtClean="0"/>
              <a:t>73</a:t>
            </a:fld>
            <a:endParaRPr lang="en-US"/>
          </a:p>
        </p:txBody>
      </p:sp>
    </p:spTree>
    <p:extLst>
      <p:ext uri="{BB962C8B-B14F-4D97-AF65-F5344CB8AC3E}">
        <p14:creationId xmlns:p14="http://schemas.microsoft.com/office/powerpoint/2010/main" val="3675118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B</a:t>
            </a:r>
          </a:p>
          <a:p>
            <a:endParaRPr lang="en-US" dirty="0"/>
          </a:p>
          <a:p>
            <a:pPr marL="228600" indent="-228600">
              <a:buAutoNum type="alphaUcPeriod"/>
            </a:pPr>
            <a:r>
              <a:rPr lang="en-US" dirty="0"/>
              <a:t>This is incorrect because</a:t>
            </a:r>
            <a:r>
              <a:rPr lang="en-US" baseline="0" dirty="0"/>
              <a:t> most medications are compatible with breastfeeding</a:t>
            </a:r>
          </a:p>
          <a:p>
            <a:pPr marL="0" indent="0">
              <a:buNone/>
            </a:pPr>
            <a:r>
              <a:rPr lang="en-US" baseline="0" dirty="0"/>
              <a:t>C. This is incorrect because babies who nurse longer than 4 months continue to benefit from breastfeeding and remain healthier</a:t>
            </a:r>
          </a:p>
          <a:p>
            <a:pPr marL="0" indent="0">
              <a:buNone/>
            </a:pPr>
            <a:r>
              <a:rPr lang="en-US" baseline="0" dirty="0"/>
              <a:t>D. This is incorrect. A mother with insulin-using diabetes may notice that her insulin requirements change, but she may need less insulin. She can make the appropriate adjustments.</a:t>
            </a:r>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74</a:t>
            </a:fld>
            <a:endParaRPr lang="en-US"/>
          </a:p>
        </p:txBody>
      </p:sp>
    </p:spTree>
    <p:extLst>
      <p:ext uri="{BB962C8B-B14F-4D97-AF65-F5344CB8AC3E}">
        <p14:creationId xmlns:p14="http://schemas.microsoft.com/office/powerpoint/2010/main" val="2311047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a:t>
            </a:r>
            <a:r>
              <a:rPr lang="en-US" baseline="0" dirty="0"/>
              <a:t> answer is F</a:t>
            </a:r>
          </a:p>
          <a:p>
            <a:endParaRPr lang="en-US" baseline="0" dirty="0"/>
          </a:p>
          <a:p>
            <a:r>
              <a:rPr lang="en-US" baseline="0" dirty="0"/>
              <a:t>Breastfeeding does not protect from gastroesophageal reflux. Some scientists believe that reflux occurs in babies in order to splash the healthy immune factors in breastmilk into the nose, throat, and eustachian tubes, in order to keep those organs healthy, and to trap germs before they make their way into the ears or into the stomach or lungs.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75</a:t>
            </a:fld>
            <a:endParaRPr lang="en-US"/>
          </a:p>
        </p:txBody>
      </p:sp>
    </p:spTree>
    <p:extLst>
      <p:ext uri="{BB962C8B-B14F-4D97-AF65-F5344CB8AC3E}">
        <p14:creationId xmlns:p14="http://schemas.microsoft.com/office/powerpoint/2010/main" val="23360816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A</a:t>
            </a:r>
          </a:p>
          <a:p>
            <a:r>
              <a:rPr lang="en-US" dirty="0"/>
              <a:t>Lactating parents</a:t>
            </a:r>
            <a:r>
              <a:rPr lang="en-US" baseline="0" dirty="0"/>
              <a:t> with hepatitis B will not pass hepatitis B to their babies if their babies have the hepatitis B vaccine at birth.</a:t>
            </a:r>
          </a:p>
          <a:p>
            <a:r>
              <a:rPr lang="en-US" baseline="0" dirty="0"/>
              <a:t>Hepatitis C has not been shown to be transmitted thru breastmilk.</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t>76</a:t>
            </a:fld>
            <a:endParaRPr lang="en-US"/>
          </a:p>
        </p:txBody>
      </p:sp>
    </p:spTree>
    <p:extLst>
      <p:ext uri="{BB962C8B-B14F-4D97-AF65-F5344CB8AC3E}">
        <p14:creationId xmlns:p14="http://schemas.microsoft.com/office/powerpoint/2010/main" val="3493511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B</a:t>
            </a:r>
          </a:p>
          <a:p>
            <a:r>
              <a:rPr lang="en-US" dirty="0"/>
              <a:t>A.- incorrect- Cow’s milk after 1 year of age is not healthier than breastmilk.</a:t>
            </a:r>
          </a:p>
          <a:p>
            <a:r>
              <a:rPr lang="en-US" dirty="0"/>
              <a:t>C. Incorrect- There is no professional recommendation to not nurse toddlers at night.</a:t>
            </a:r>
          </a:p>
          <a:p>
            <a:r>
              <a:rPr lang="en-US" dirty="0"/>
              <a:t>D. </a:t>
            </a:r>
            <a:r>
              <a:rPr lang="en-US"/>
              <a:t>Incorrect- It </a:t>
            </a:r>
            <a:r>
              <a:rPr lang="en-US" dirty="0"/>
              <a:t>is highly unusual for a toddler to not eat food because they are still breastfeeding.</a:t>
            </a:r>
          </a:p>
        </p:txBody>
      </p:sp>
      <p:sp>
        <p:nvSpPr>
          <p:cNvPr id="4" name="Slide Number Placeholder 3"/>
          <p:cNvSpPr>
            <a:spLocks noGrp="1"/>
          </p:cNvSpPr>
          <p:nvPr>
            <p:ph type="sldNum" sz="quarter" idx="10"/>
          </p:nvPr>
        </p:nvSpPr>
        <p:spPr/>
        <p:txBody>
          <a:bodyPr/>
          <a:lstStyle/>
          <a:p>
            <a:fld id="{D6653E28-A4CF-40B3-9D53-7578EA86A4AD}" type="slidenum">
              <a:rPr lang="en-US" smtClean="0"/>
              <a:t>77</a:t>
            </a:fld>
            <a:endParaRPr lang="en-US"/>
          </a:p>
        </p:txBody>
      </p:sp>
    </p:spTree>
    <p:extLst>
      <p:ext uri="{BB962C8B-B14F-4D97-AF65-F5344CB8AC3E}">
        <p14:creationId xmlns:p14="http://schemas.microsoft.com/office/powerpoint/2010/main" val="43383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7AAAD9-790A-49F4-82A9-8C9FEB59B6A9}" type="datetime1">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dirty="0"/>
              <a:t>IABLE </a:t>
            </a:r>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omic Sans MS" pitchFamily="66"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omic Sans MS" pitchFamily="66" charset="0"/>
              </a:defRPr>
            </a:lvl1pPr>
            <a:lvl2pPr>
              <a:defRPr>
                <a:latin typeface="Comic Sans MS" pitchFamily="66" charset="0"/>
              </a:defRPr>
            </a:lvl2pPr>
            <a:lvl3pPr>
              <a:defRPr>
                <a:latin typeface="Comic Sans MS" pitchFamily="66" charset="0"/>
              </a:defRPr>
            </a:lvl3pPr>
            <a:lvl4pPr>
              <a:defRPr>
                <a:latin typeface="Comic Sans MS" pitchFamily="66" charset="0"/>
              </a:defRPr>
            </a:lvl4pPr>
            <a:lvl5pPr>
              <a:defRPr>
                <a:latin typeface="Comic Sans MS" pitchFamily="66"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A378AAD-6065-4B2E-B567-3A643EDD5C7E}" type="datetime1">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8E67BC-DC45-42EC-ADCE-E68313A1C1BA}" type="datetime1">
              <a:rPr lang="en-US" smtClean="0"/>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A6EDB-2218-4B0D-AAF9-D52971DF7BE6}" type="datetime1">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874355-90D4-476A-9127-3147A9704D43}" type="datetime1">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5223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4CEAC4-60C8-435D-8ACE-4255B56D947C}" type="datetime1">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7910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F8A669-9B5D-4B86-945D-E95B0344DDAC}" type="datetime1">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180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sng"/>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2E41B7-56EE-431A-AC21-AAE377FAF220}"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142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494906"/>
            <a:ext cx="11582400" cy="1066800"/>
          </a:xfrm>
        </p:spPr>
        <p:txBody>
          <a:bodyPr>
            <a:normAutofit/>
          </a:bodyPr>
          <a:lstStyle>
            <a:lvl1pPr algn="l">
              <a:defRPr sz="44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04800" y="5584116"/>
            <a:ext cx="11582400" cy="762000"/>
          </a:xfrm>
        </p:spPr>
        <p:txBody>
          <a:bodyPr anchor="ctr">
            <a:normAutofit/>
          </a:bodyPr>
          <a:lstStyle>
            <a:lvl1pPr marL="0" indent="0" algn="l">
              <a:buNone/>
              <a:defRPr sz="2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18AA3E4-5269-4EE6-A69C-AC584486C5D4}"/>
              </a:ext>
            </a:extLst>
          </p:cNvPr>
          <p:cNvSpPr>
            <a:spLocks noGrp="1"/>
          </p:cNvSpPr>
          <p:nvPr>
            <p:ph type="dt" sz="half" idx="10"/>
          </p:nvPr>
        </p:nvSpPr>
        <p:spPr/>
        <p:txBody>
          <a:bodyPr/>
          <a:lstStyle>
            <a:lvl1pPr>
              <a:defRPr/>
            </a:lvl1p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04ED47F-DC04-4A79-913B-B088CC30B650}"/>
              </a:ext>
            </a:extLst>
          </p:cNvPr>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79B79DE-C777-4C7B-9BA9-E75D5CCD01D9}"/>
              </a:ext>
            </a:extLst>
          </p:cNvPr>
          <p:cNvSpPr>
            <a:spLocks noGrp="1"/>
          </p:cNvSpPr>
          <p:nvPr>
            <p:ph type="sldNum" sz="quarter" idx="12"/>
          </p:nvPr>
        </p:nvSpPr>
        <p:spPr/>
        <p:txBody>
          <a:bodyPr/>
          <a:lstStyle>
            <a:lvl1pPr>
              <a:defRPr/>
            </a:lvl1p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1653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omic Sans MS" pitchFamily="66"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omic Sans MS" pitchFamily="66" charset="0"/>
              </a:defRPr>
            </a:lvl1pPr>
            <a:lvl2pPr>
              <a:defRPr>
                <a:latin typeface="Comic Sans MS" pitchFamily="66" charset="0"/>
              </a:defRPr>
            </a:lvl2pPr>
            <a:lvl3pPr>
              <a:defRPr>
                <a:latin typeface="Comic Sans MS" pitchFamily="66" charset="0"/>
              </a:defRPr>
            </a:lvl3pPr>
            <a:lvl4pPr>
              <a:defRPr>
                <a:latin typeface="Comic Sans MS" pitchFamily="66" charset="0"/>
              </a:defRPr>
            </a:lvl4pPr>
            <a:lvl5pPr>
              <a:defRPr>
                <a:latin typeface="Comic Sans MS" pitchFamily="66"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7A378AAD-6065-4B2E-B567-3A643EDD5C7E}" type="datetime1">
              <a:rPr lang="en-US" smtClean="0">
                <a:solidFill>
                  <a:prstClr val="white">
                    <a:tint val="75000"/>
                  </a:prstClr>
                </a:solidFill>
              </a:rPr>
              <a:pPr>
                <a:defRPr/>
              </a:pPr>
              <a:t>7/9/2025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B6F15528-21DE-4FAA-801E-634DDDAF4B2B}"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48320859"/>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6190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76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ext Right">
    <p:spTree>
      <p:nvGrpSpPr>
        <p:cNvPr id="1" name=""/>
        <p:cNvGrpSpPr/>
        <p:nvPr/>
      </p:nvGrpSpPr>
      <p:grpSpPr>
        <a:xfrm>
          <a:off x="0" y="0"/>
          <a:ext cx="0" cy="0"/>
          <a:chOff x="0" y="0"/>
          <a:chExt cx="0" cy="0"/>
        </a:xfrm>
      </p:grpSpPr>
      <p:sp>
        <p:nvSpPr>
          <p:cNvPr id="2" name="Title 1"/>
          <p:cNvSpPr>
            <a:spLocks noGrp="1"/>
          </p:cNvSpPr>
          <p:nvPr>
            <p:ph type="title"/>
          </p:nvPr>
        </p:nvSpPr>
        <p:spPr>
          <a:xfrm>
            <a:off x="6096000" y="152400"/>
            <a:ext cx="6096000" cy="1828800"/>
          </a:xfrm>
        </p:spPr>
        <p:txBody>
          <a:bodyPr>
            <a:normAutofit/>
          </a:bodyPr>
          <a:lstStyle>
            <a:lvl1pPr>
              <a:lnSpc>
                <a:spcPct val="90000"/>
              </a:lnSpc>
              <a:defRPr sz="4000"/>
            </a:lvl1pPr>
          </a:lstStyle>
          <a:p>
            <a:r>
              <a:rPr lang="en-US"/>
              <a:t>Click to edit Master title style</a:t>
            </a:r>
          </a:p>
        </p:txBody>
      </p:sp>
      <p:sp>
        <p:nvSpPr>
          <p:cNvPr id="3" name="Text Placeholder 2"/>
          <p:cNvSpPr>
            <a:spLocks noGrp="1"/>
          </p:cNvSpPr>
          <p:nvPr>
            <p:ph type="body" idx="1"/>
          </p:nvPr>
        </p:nvSpPr>
        <p:spPr>
          <a:xfrm>
            <a:off x="6096000" y="1981201"/>
            <a:ext cx="6096000" cy="4525963"/>
          </a:xfrm>
        </p:spPr>
        <p:txBody>
          <a:bodyPr>
            <a:normAutofit/>
          </a:bodyPr>
          <a:lstStyle>
            <a:lvl1pPr>
              <a:lnSpc>
                <a:spcPct val="90000"/>
              </a:lnSpc>
              <a:defRPr sz="2800">
                <a:latin typeface="Arial" panose="020B0604020202020204" pitchFamily="34" charset="0"/>
                <a:cs typeface="Arial" panose="020B0604020202020204" pitchFamily="34" charset="0"/>
              </a:defRPr>
            </a:lvl1pPr>
            <a:lvl2pPr>
              <a:lnSpc>
                <a:spcPct val="90000"/>
              </a:lnSpc>
              <a:defRPr sz="2400">
                <a:latin typeface="Arial" panose="020B0604020202020204" pitchFamily="34" charset="0"/>
                <a:cs typeface="Arial" panose="020B0604020202020204" pitchFamily="34" charset="0"/>
              </a:defRPr>
            </a:lvl2pPr>
            <a:lvl3pPr>
              <a:lnSpc>
                <a:spcPct val="90000"/>
              </a:lnSpc>
              <a:defRPr sz="2000">
                <a:latin typeface="Arial" panose="020B0604020202020204" pitchFamily="34" charset="0"/>
                <a:cs typeface="Arial" panose="020B0604020202020204" pitchFamily="34" charset="0"/>
              </a:defRPr>
            </a:lvl3pPr>
            <a:lvl4pPr>
              <a:lnSpc>
                <a:spcPct val="90000"/>
              </a:lnSpc>
              <a:defRPr sz="1800">
                <a:latin typeface="Arial" panose="020B0604020202020204" pitchFamily="34" charset="0"/>
                <a:cs typeface="Arial" panose="020B0604020202020204" pitchFamily="34" charset="0"/>
              </a:defRPr>
            </a:lvl4pPr>
            <a:lvl5pPr>
              <a:lnSpc>
                <a:spcPct val="90000"/>
              </a:lnSpc>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8608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461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B4CEAC4-60C8-435D-8ACE-4255B56D947C}" type="datetime1">
              <a:rPr lang="en-US" smtClean="0">
                <a:solidFill>
                  <a:prstClr val="black">
                    <a:tint val="75000"/>
                  </a:prstClr>
                </a:solidFill>
              </a:rPr>
              <a:pPr>
                <a:defRPr/>
              </a:p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02239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AF8A669-9B5D-4B86-945D-E95B0344DDAC}"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r>
              <a:rPr lang="en-US" dirty="0">
                <a:solidFill>
                  <a:prstClr val="black">
                    <a:tint val="75000"/>
                  </a:prstClr>
                </a:solidFill>
              </a:rPr>
              <a:t>IABLE  </a:t>
            </a:r>
            <a:fld id="{B6F15528-21DE-4FAA-801E-634DDDAF4B2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19194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4223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20FED83-E333-445B-872D-A59F081AD48C}"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46563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C3FB7A2-B950-42FD-9953-B7B9C9F6207D}" type="datetime1">
              <a:rPr lang="en-US" smtClean="0">
                <a:solidFill>
                  <a:prstClr val="black">
                    <a:tint val="75000"/>
                  </a:prstClr>
                </a:solidFill>
              </a:rPr>
              <a:pPr>
                <a:defRPr/>
              </a:p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0669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52CFE47-019B-4285-8446-0F111BFCAEB7}"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702054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4C222F7E-96AE-4922-AA07-12213A8AF45B}" type="datetime1">
              <a:rPr lang="en-US" smtClean="0">
                <a:solidFill>
                  <a:prstClr val="black">
                    <a:tint val="75000"/>
                  </a:prstClr>
                </a:solidFill>
              </a:rPr>
              <a:pPr>
                <a:defRPr/>
              </a:pPr>
              <a:t>7/9/2025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32433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49895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86886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1876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E08A61B-5246-4088-B0DF-707C4688193D}" type="datetime1">
              <a:rPr lang="en-US" sz="1200" smtClean="0">
                <a:solidFill>
                  <a:prstClr val="black">
                    <a:tint val="75000"/>
                  </a:prstClr>
                </a:solidFill>
                <a:latin typeface="Calibri"/>
              </a:rPr>
              <a:pPr>
                <a:defRPr/>
              </a:pPr>
              <a:t>7/9/2025</a:t>
            </a:fld>
            <a:endParaRPr lang="en-US" sz="120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a:defRPr/>
            </a:pPr>
            <a:endParaRPr lang="en-US" sz="120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a:defRPr/>
            </a:pPr>
            <a:r>
              <a:rPr lang="en-US">
                <a:solidFill>
                  <a:prstClr val="black">
                    <a:tint val="75000"/>
                  </a:prstClr>
                </a:solidFill>
              </a:rPr>
              <a:t>IABLE  </a:t>
            </a:r>
            <a:fld id="{B6F15528-21DE-4FAA-801E-634DDDAF4B2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7737975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AF8A669-9B5D-4B86-945D-E95B0344DDAC}" type="datetime1">
              <a:rPr lang="en-US" sz="1200" smtClean="0">
                <a:solidFill>
                  <a:prstClr val="black">
                    <a:tint val="75000"/>
                  </a:prstClr>
                </a:solidFill>
                <a:latin typeface="Calibri"/>
              </a:rPr>
              <a:pPr>
                <a:defRPr/>
              </a:pPr>
              <a:t>7/9/2025</a:t>
            </a:fld>
            <a:endParaRPr lang="en-US" sz="120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a:defRPr/>
            </a:pPr>
            <a:endParaRPr lang="en-US" sz="120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a:defRPr/>
            </a:pPr>
            <a:r>
              <a:rPr lang="en-US" dirty="0">
                <a:solidFill>
                  <a:prstClr val="black">
                    <a:tint val="75000"/>
                  </a:prstClr>
                </a:solidFill>
              </a:rPr>
              <a:t>IABLE  </a:t>
            </a:r>
            <a:fld id="{B6F15528-21DE-4FAA-801E-634DDDAF4B2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47029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emf"/><Relationship Id="rId5" Type="http://schemas.openxmlformats.org/officeDocument/2006/relationships/theme" Target="../theme/theme5.xml"/><Relationship Id="rId4"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7.xml"/><Relationship Id="rId1" Type="http://schemas.openxmlformats.org/officeDocument/2006/relationships/slideLayout" Target="../slideLayouts/slideLayout17.xml"/><Relationship Id="rId4"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9.xml"/><Relationship Id="rId1" Type="http://schemas.openxmlformats.org/officeDocument/2006/relationships/slideLayout" Target="../slideLayouts/slideLayout2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emf"/><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8A61B-5246-4088-B0DF-707C4688193D}" type="datetime1">
              <a:rPr lang="en-US" smtClean="0"/>
              <a:t>7/9/2025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IABLE 2020 </a:t>
            </a:r>
            <a:fld id="{B6F15528-21DE-4FAA-801E-634DDDAF4B2B}" type="slidenum">
              <a:rPr lang="en-US" smtClean="0"/>
              <a:pPr/>
              <a:t>‹#›</a:t>
            </a:fld>
            <a:endParaRPr lang="en-US" dirty="0"/>
          </a:p>
        </p:txBody>
      </p:sp>
      <p:sp>
        <p:nvSpPr>
          <p:cNvPr id="8" name="Oval 7"/>
          <p:cNvSpPr/>
          <p:nvPr userDrawn="1"/>
        </p:nvSpPr>
        <p:spPr>
          <a:xfrm>
            <a:off x="149547" y="6405936"/>
            <a:ext cx="383853" cy="365125"/>
          </a:xfrm>
          <a:prstGeom prst="ellipse">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62" r:id="rId5"/>
    <p:sldLayoutId id="2147483660" r:id="rId6"/>
    <p:sldLayoutId id="2147483661"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CDE89-8F8A-4623-A251-5B9BC701D79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9F84C26-0D11-09E9-2EE0-00F0B565E4A7}"/>
              </a:ext>
            </a:extLst>
          </p:cNvPr>
          <p:cNvSpPr/>
          <p:nvPr userDrawn="1"/>
        </p:nvSpPr>
        <p:spPr>
          <a:xfrm>
            <a:off x="149547" y="6405936"/>
            <a:ext cx="383853" cy="365125"/>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67636055"/>
      </p:ext>
    </p:extLst>
  </p:cSld>
  <p:clrMap bg1="lt1" tx1="dk1" bg2="lt2" tx2="dk2" accent1="accent1" accent2="accent2" accent3="accent3" accent4="accent4" accent5="accent5" accent6="accent6" hlink="hlink" folHlink="folHlink"/>
  <p:sldLayoutIdLst>
    <p:sldLayoutId id="2147483665" r:id="rId1"/>
  </p:sldLayoutIdLst>
  <p:hf hdr="0" ftr="0" dt="0"/>
  <p:txStyles>
    <p:titleStyle>
      <a:lvl1pPr algn="ctr" defTabSz="914400" rtl="0" eaLnBrk="1" latinLnBrk="0" hangingPunct="1">
        <a:spcBef>
          <a:spcPct val="0"/>
        </a:spcBef>
        <a:buNone/>
        <a:defRPr sz="4400" kern="1200">
          <a:solidFill>
            <a:schemeClr val="tx1"/>
          </a:solidFill>
          <a:latin typeface="Comic Sans MS"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omic Sans MS" pitchFamily="66"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omic Sans MS" pitchFamily="66"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omic Sans MS" pitchFamily="66"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727D7BB-E951-401D-B025-02D742467D30}"/>
              </a:ext>
            </a:extLst>
          </p:cNvPr>
          <p:cNvSpPr>
            <a:spLocks noGrp="1"/>
          </p:cNvSpPr>
          <p:nvPr>
            <p:ph type="title"/>
          </p:nvPr>
        </p:nvSpPr>
        <p:spPr bwMode="auto">
          <a:xfrm>
            <a:off x="3251200" y="152400"/>
            <a:ext cx="863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BF2150F-B47D-48B0-B4B3-7862767E4E3A}"/>
              </a:ext>
            </a:extLst>
          </p:cNvPr>
          <p:cNvSpPr>
            <a:spLocks noGrp="1"/>
          </p:cNvSpPr>
          <p:nvPr>
            <p:ph type="body" idx="1"/>
          </p:nvPr>
        </p:nvSpPr>
        <p:spPr bwMode="auto">
          <a:xfrm>
            <a:off x="304800" y="1600200"/>
            <a:ext cx="1158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0D1061B-1A49-4974-B409-CD03896A3C28}"/>
              </a:ext>
            </a:extLst>
          </p:cNvPr>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EE08A61B-5246-4088-B0DF-707C4688193D}" type="datetime1">
              <a:rPr lang="en-US" smtClean="0"/>
              <a:t>7/9/2025</a:t>
            </a:fld>
            <a:endParaRPr lang="en-US"/>
          </a:p>
        </p:txBody>
      </p:sp>
      <p:sp>
        <p:nvSpPr>
          <p:cNvPr id="5" name="Footer Placeholder 4">
            <a:extLst>
              <a:ext uri="{FF2B5EF4-FFF2-40B4-BE49-F238E27FC236}">
                <a16:creationId xmlns:a16="http://schemas.microsoft.com/office/drawing/2014/main" id="{9322B305-87EC-4388-83C6-EF045CA8519F}"/>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en-US"/>
          </a:p>
        </p:txBody>
      </p:sp>
      <p:sp>
        <p:nvSpPr>
          <p:cNvPr id="6" name="Slide Number Placeholder 5">
            <a:extLst>
              <a:ext uri="{FF2B5EF4-FFF2-40B4-BE49-F238E27FC236}">
                <a16:creationId xmlns:a16="http://schemas.microsoft.com/office/drawing/2014/main" id="{99C19492-231D-4233-AF53-C23CD8A8D471}"/>
              </a:ext>
            </a:extLst>
          </p:cNvPr>
          <p:cNvSpPr>
            <a:spLocks noGrp="1"/>
          </p:cNvSpPr>
          <p:nvPr>
            <p:ph type="sldNum" sz="quarter" idx="4"/>
          </p:nvPr>
        </p:nvSpPr>
        <p:spPr>
          <a:xfrm>
            <a:off x="90424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6F15528-21DE-4FAA-801E-634DDDAF4B2B}" type="slidenum">
              <a:rPr lang="en-US" smtClean="0"/>
              <a:pPr/>
              <a:t>‹#›</a:t>
            </a:fld>
            <a:endParaRPr lang="en-US"/>
          </a:p>
        </p:txBody>
      </p:sp>
      <p:sp>
        <p:nvSpPr>
          <p:cNvPr id="2" name="Oval 1">
            <a:extLst>
              <a:ext uri="{FF2B5EF4-FFF2-40B4-BE49-F238E27FC236}">
                <a16:creationId xmlns:a16="http://schemas.microsoft.com/office/drawing/2014/main" id="{B79F0DB7-C075-9AC5-9D76-9EA6239DD5C0}"/>
              </a:ext>
            </a:extLst>
          </p:cNvPr>
          <p:cNvSpPr/>
          <p:nvPr userDrawn="1"/>
        </p:nvSpPr>
        <p:spPr>
          <a:xfrm>
            <a:off x="149547" y="6405936"/>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3656312"/>
      </p:ext>
    </p:extLst>
  </p:cSld>
  <p:clrMap bg1="lt1" tx1="dk1" bg2="lt2" tx2="dk2" accent1="accent1" accent2="accent2" accent3="accent3" accent4="accent4" accent5="accent5" accent6="accent6" hlink="hlink" folHlink="folHlink"/>
  <p:sldLayoutIdLst>
    <p:sldLayoutId id="2147483679" r:id="rId1"/>
  </p:sldLayoutIdLst>
  <p:hf hdr="0" ftr="0" dt="0"/>
  <p:txStyles>
    <p:titleStyle>
      <a:lvl1pPr algn="l" rtl="0" eaLnBrk="1" fontAlgn="base" hangingPunct="1">
        <a:spcBef>
          <a:spcPct val="0"/>
        </a:spcBef>
        <a:spcAft>
          <a:spcPct val="0"/>
        </a:spcAft>
        <a:defRPr sz="4000" kern="1200">
          <a:solidFill>
            <a:schemeClr val="bg1"/>
          </a:solidFill>
          <a:latin typeface="+mj-lt"/>
          <a:ea typeface="+mj-ea"/>
          <a:cs typeface="+mj-cs"/>
        </a:defRPr>
      </a:lvl1pPr>
      <a:lvl2pPr algn="l" rtl="0" eaLnBrk="1" fontAlgn="base" hangingPunct="1">
        <a:spcBef>
          <a:spcPct val="0"/>
        </a:spcBef>
        <a:spcAft>
          <a:spcPct val="0"/>
        </a:spcAft>
        <a:defRPr sz="4000">
          <a:solidFill>
            <a:schemeClr val="bg1"/>
          </a:solidFill>
          <a:latin typeface="Calibri" panose="020F0502020204030204" pitchFamily="34" charset="0"/>
        </a:defRPr>
      </a:lvl2pPr>
      <a:lvl3pPr algn="l" rtl="0" eaLnBrk="1" fontAlgn="base" hangingPunct="1">
        <a:spcBef>
          <a:spcPct val="0"/>
        </a:spcBef>
        <a:spcAft>
          <a:spcPct val="0"/>
        </a:spcAft>
        <a:defRPr sz="4000">
          <a:solidFill>
            <a:schemeClr val="bg1"/>
          </a:solidFill>
          <a:latin typeface="Calibri" panose="020F0502020204030204" pitchFamily="34" charset="0"/>
        </a:defRPr>
      </a:lvl3pPr>
      <a:lvl4pPr algn="l" rtl="0" eaLnBrk="1" fontAlgn="base" hangingPunct="1">
        <a:spcBef>
          <a:spcPct val="0"/>
        </a:spcBef>
        <a:spcAft>
          <a:spcPct val="0"/>
        </a:spcAft>
        <a:defRPr sz="4000">
          <a:solidFill>
            <a:schemeClr val="bg1"/>
          </a:solidFill>
          <a:latin typeface="Calibri" panose="020F0502020204030204" pitchFamily="34" charset="0"/>
        </a:defRPr>
      </a:lvl4pPr>
      <a:lvl5pPr algn="l" rtl="0" eaLnBrk="1" fontAlgn="base" hangingPunct="1">
        <a:spcBef>
          <a:spcPct val="0"/>
        </a:spcBef>
        <a:spcAft>
          <a:spcPct val="0"/>
        </a:spcAft>
        <a:defRPr sz="4000">
          <a:solidFill>
            <a:schemeClr val="bg1"/>
          </a:solidFill>
          <a:latin typeface="Calibri" panose="020F0502020204030204" pitchFamily="34" charset="0"/>
        </a:defRPr>
      </a:lvl5pPr>
      <a:lvl6pPr marL="457200" algn="l" rtl="0" eaLnBrk="1" fontAlgn="base" hangingPunct="1">
        <a:spcBef>
          <a:spcPct val="0"/>
        </a:spcBef>
        <a:spcAft>
          <a:spcPct val="0"/>
        </a:spcAft>
        <a:defRPr sz="4000">
          <a:solidFill>
            <a:schemeClr val="bg1"/>
          </a:solidFill>
          <a:latin typeface="Calibri" panose="020F0502020204030204" pitchFamily="34" charset="0"/>
        </a:defRPr>
      </a:lvl6pPr>
      <a:lvl7pPr marL="914400" algn="l" rtl="0" eaLnBrk="1" fontAlgn="base" hangingPunct="1">
        <a:spcBef>
          <a:spcPct val="0"/>
        </a:spcBef>
        <a:spcAft>
          <a:spcPct val="0"/>
        </a:spcAft>
        <a:defRPr sz="4000">
          <a:solidFill>
            <a:schemeClr val="bg1"/>
          </a:solidFill>
          <a:latin typeface="Calibri" panose="020F0502020204030204" pitchFamily="34" charset="0"/>
        </a:defRPr>
      </a:lvl7pPr>
      <a:lvl8pPr marL="1371600" algn="l" rtl="0" eaLnBrk="1" fontAlgn="base" hangingPunct="1">
        <a:spcBef>
          <a:spcPct val="0"/>
        </a:spcBef>
        <a:spcAft>
          <a:spcPct val="0"/>
        </a:spcAft>
        <a:defRPr sz="4000">
          <a:solidFill>
            <a:schemeClr val="bg1"/>
          </a:solidFill>
          <a:latin typeface="Calibri" panose="020F0502020204030204" pitchFamily="34" charset="0"/>
        </a:defRPr>
      </a:lvl8pPr>
      <a:lvl9pPr marL="1828800" algn="l" rtl="0" eaLnBrk="1" fontAlgn="base" hangingPunct="1">
        <a:spcBef>
          <a:spcPct val="0"/>
        </a:spcBef>
        <a:spcAft>
          <a:spcPct val="0"/>
        </a:spcAft>
        <a:defRPr sz="4000">
          <a:solidFill>
            <a:schemeClr val="bg1"/>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E08A61B-5246-4088-B0DF-707C4688193D}"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1B12B6C2-734A-0135-B65F-884F7C2C6391}"/>
              </a:ext>
            </a:extLst>
          </p:cNvPr>
          <p:cNvSpPr/>
          <p:nvPr userDrawn="1"/>
        </p:nvSpPr>
        <p:spPr>
          <a:xfrm>
            <a:off x="149547" y="6405936"/>
            <a:ext cx="383853" cy="365125"/>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3488154"/>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9753600" y="6500895"/>
            <a:ext cx="2348099" cy="303946"/>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marL="0" indent="0" algn="l" defTabSz="914400">
              <a:tabLst>
                <a:tab pos="1543050" algn="r"/>
                <a:tab pos="5486400" algn="r"/>
              </a:tabLst>
              <a:defRPr/>
            </a:pPr>
            <a:r>
              <a:rPr lang="en-US" sz="900" dirty="0">
                <a:solidFill>
                  <a:schemeClr val="tx1"/>
                </a:solidFill>
                <a:latin typeface="Comic Sans MS" panose="030F0702030302020204" pitchFamily="66" charset="0"/>
              </a:rPr>
              <a:t>© IABLE  </a:t>
            </a:r>
            <a:fld id="{3C9EA30E-4DED-4342-AFB0-7BA9DBCA614D}" type="slidenum">
              <a:rPr lang="en-US" sz="900" smtClean="0">
                <a:solidFill>
                  <a:schemeClr val="tx1"/>
                </a:solidFill>
                <a:latin typeface="Comic Sans MS" panose="030F0702030302020204" pitchFamily="66" charset="0"/>
              </a:rPr>
              <a:pPr marL="0" indent="0" algn="l" defTabSz="914400">
                <a:tabLst>
                  <a:tab pos="1543050" algn="r"/>
                  <a:tab pos="5486400" algn="r"/>
                </a:tabLst>
                <a:defRPr/>
              </a:pPr>
              <a:t>‹#›</a:t>
            </a:fld>
            <a:endParaRPr lang="en-US" sz="900" dirty="0">
              <a:solidFill>
                <a:schemeClr val="tx1"/>
              </a:solidFill>
              <a:latin typeface="Comic Sans MS" panose="030F0702030302020204" pitchFamily="66" charset="0"/>
            </a:endParaRPr>
          </a:p>
        </p:txBody>
      </p:sp>
      <p:sp>
        <p:nvSpPr>
          <p:cNvPr id="4" name="Oval 3">
            <a:extLst>
              <a:ext uri="{FF2B5EF4-FFF2-40B4-BE49-F238E27FC236}">
                <a16:creationId xmlns:a16="http://schemas.microsoft.com/office/drawing/2014/main" id="{98A3E524-3AAD-8683-A087-21CD69650419}"/>
              </a:ext>
            </a:extLst>
          </p:cNvPr>
          <p:cNvSpPr/>
          <p:nvPr userDrawn="1"/>
        </p:nvSpPr>
        <p:spPr>
          <a:xfrm>
            <a:off x="149547" y="6405936"/>
            <a:ext cx="383853" cy="365125"/>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5906566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3" r:id="rId3"/>
    <p:sldLayoutId id="2147483715" r:id="rId4"/>
  </p:sldLayoutIdLst>
  <p:hf hdr="0" ftr="0" dt="0"/>
  <p:txStyles>
    <p:titleStyle>
      <a:lvl1pPr algn="ctr" defTabSz="914400" rtl="0" eaLnBrk="1" latinLnBrk="0" hangingPunct="1">
        <a:spcBef>
          <a:spcPct val="0"/>
        </a:spcBef>
        <a:buNone/>
        <a:defRPr sz="4400" b="1" kern="1200">
          <a:solidFill>
            <a:schemeClr val="tx1"/>
          </a:solidFill>
          <a:latin typeface="Malgun Gothic" panose="020B0503020000020004" pitchFamily="34" charset="-127"/>
          <a:ea typeface="Malgun Gothic" panose="020B0503020000020004" pitchFamily="34" charset="-127"/>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algun Gothic" panose="020B0503020000020004" pitchFamily="34" charset="-127"/>
          <a:ea typeface="Malgun Gothic" panose="020B0503020000020004" pitchFamily="34" charset="-127"/>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algun Gothic" panose="020B0503020000020004" pitchFamily="34" charset="-127"/>
          <a:ea typeface="Malgun Gothic" panose="020B0503020000020004" pitchFamily="34" charset="-127"/>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algun Gothic" panose="020B0503020000020004" pitchFamily="34" charset="-127"/>
          <a:ea typeface="Malgun Gothic" panose="020B0503020000020004" pitchFamily="34" charset="-127"/>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algun Gothic" panose="020B0503020000020004" pitchFamily="34" charset="-127"/>
          <a:ea typeface="Malgun Gothic" panose="020B0503020000020004" pitchFamily="34" charset="-127"/>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algun Gothic" panose="020B0503020000020004" pitchFamily="34" charset="-127"/>
          <a:ea typeface="Malgun Gothic" panose="020B0503020000020004" pitchFamily="34" charset="-127"/>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E08A61B-5246-4088-B0DF-707C4688193D}"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dirty="0">
                <a:solidFill>
                  <a:prstClr val="black">
                    <a:tint val="75000"/>
                  </a:prstClr>
                </a:solidFill>
              </a:rPr>
              <a:t>IABLE  </a:t>
            </a:r>
            <a:fld id="{B6F15528-21DE-4FAA-801E-634DDDAF4B2B}"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Oval 7">
            <a:extLst>
              <a:ext uri="{FF2B5EF4-FFF2-40B4-BE49-F238E27FC236}">
                <a16:creationId xmlns:a16="http://schemas.microsoft.com/office/drawing/2014/main" id="{21583879-4C6D-77B2-B2EE-F4F39A1CCAD0}"/>
              </a:ext>
            </a:extLst>
          </p:cNvPr>
          <p:cNvSpPr/>
          <p:nvPr userDrawn="1"/>
        </p:nvSpPr>
        <p:spPr>
          <a:xfrm>
            <a:off x="149547" y="6405936"/>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4905387"/>
      </p:ext>
    </p:extLst>
  </p:cSld>
  <p:clrMap bg1="lt1" tx1="dk1" bg2="lt2" tx2="dk2" accent1="accent1" accent2="accent2" accent3="accent3" accent4="accent4" accent5="accent5" accent6="accent6" hlink="hlink" folHlink="folHlink"/>
  <p:sldLayoutIdLst>
    <p:sldLayoutId id="2147483717" r:id="rId1"/>
    <p:sldLayoutId id="2147483718"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89984" y="152400"/>
            <a:ext cx="92604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304800" y="1600200"/>
            <a:ext cx="1158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4AFF609-5311-4E93-B72D-7726A1AF02B9}" type="datetimeFigureOut">
              <a:rPr lang="en-US"/>
              <a:pPr>
                <a:defRPr/>
              </a:pPr>
              <a:t>7/9/2025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90424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65ABEAD7-96BF-4995-B622-A165C85E4531}" type="slidenum">
              <a:rPr lang="en-US" altLang="en-US"/>
              <a:pPr/>
              <a:t>‹#›</a:t>
            </a:fld>
            <a:endParaRPr lang="en-US" altLang="en-US" dirty="0"/>
          </a:p>
        </p:txBody>
      </p:sp>
      <p:sp>
        <p:nvSpPr>
          <p:cNvPr id="8" name="Slide Number Placeholder 5"/>
          <p:cNvSpPr txBox="1">
            <a:spLocks/>
          </p:cNvSpPr>
          <p:nvPr userDrawn="1"/>
        </p:nvSpPr>
        <p:spPr>
          <a:xfrm>
            <a:off x="9539101" y="6405937"/>
            <a:ext cx="2348099" cy="303946"/>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a:lstStyle>
          <a:p>
            <a:pPr marL="0" indent="0" algn="l" defTabSz="914400">
              <a:tabLst>
                <a:tab pos="1543050" algn="r"/>
                <a:tab pos="5486400" algn="r"/>
              </a:tabLst>
              <a:defRPr/>
            </a:pPr>
            <a:r>
              <a:rPr lang="en-US" sz="900" dirty="0">
                <a:solidFill>
                  <a:schemeClr val="bg1"/>
                </a:solidFill>
                <a:latin typeface="Comic Sans MS" panose="030F0702030302020204" pitchFamily="66" charset="0"/>
              </a:rPr>
              <a:t>IABLE</a:t>
            </a:r>
            <a:r>
              <a:rPr lang="en-US" sz="900" baseline="0" dirty="0">
                <a:solidFill>
                  <a:schemeClr val="bg1"/>
                </a:solidFill>
                <a:latin typeface="Comic Sans MS" panose="030F0702030302020204" pitchFamily="66" charset="0"/>
              </a:rPr>
              <a:t>    </a:t>
            </a:r>
            <a:endParaRPr lang="en-US" sz="900" dirty="0">
              <a:solidFill>
                <a:schemeClr val="bg1"/>
              </a:solidFill>
              <a:latin typeface="Comic Sans MS" panose="030F0702030302020204" pitchFamily="66" charset="0"/>
            </a:endParaRPr>
          </a:p>
        </p:txBody>
      </p:sp>
      <p:sp>
        <p:nvSpPr>
          <p:cNvPr id="2" name="Oval 1">
            <a:extLst>
              <a:ext uri="{FF2B5EF4-FFF2-40B4-BE49-F238E27FC236}">
                <a16:creationId xmlns:a16="http://schemas.microsoft.com/office/drawing/2014/main" id="{EFC3A95C-A991-1B36-EDE7-A86F8BFC12F0}"/>
              </a:ext>
            </a:extLst>
          </p:cNvPr>
          <p:cNvSpPr/>
          <p:nvPr userDrawn="1"/>
        </p:nvSpPr>
        <p:spPr>
          <a:xfrm>
            <a:off x="149547" y="6405936"/>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56181282"/>
      </p:ext>
    </p:extLst>
  </p:cSld>
  <p:clrMap bg1="lt1" tx1="dk1" bg2="lt2" tx2="dk2" accent1="accent1" accent2="accent2" accent3="accent3" accent4="accent4" accent5="accent5" accent6="accent6" hlink="hlink" folHlink="folHlink"/>
  <p:sldLayoutIdLst>
    <p:sldLayoutId id="2147483720" r:id="rId1"/>
  </p:sldLayoutIdLst>
  <p:hf hdr="0" ftr="0" dt="0"/>
  <p:txStyles>
    <p:titleStyle>
      <a:lvl1pPr algn="l" rtl="0" eaLnBrk="1" fontAlgn="base" hangingPunct="1">
        <a:spcBef>
          <a:spcPct val="0"/>
        </a:spcBef>
        <a:spcAft>
          <a:spcPct val="0"/>
        </a:spcAft>
        <a:defRPr sz="4000" kern="1200">
          <a:solidFill>
            <a:schemeClr val="tx1"/>
          </a:solidFill>
          <a:latin typeface="+mj-lt"/>
          <a:ea typeface="+mj-ea"/>
          <a:cs typeface="+mj-cs"/>
        </a:defRPr>
      </a:lvl1pPr>
      <a:lvl2pPr algn="l" rtl="0" eaLnBrk="1" fontAlgn="base" hangingPunct="1">
        <a:spcBef>
          <a:spcPct val="0"/>
        </a:spcBef>
        <a:spcAft>
          <a:spcPct val="0"/>
        </a:spcAft>
        <a:defRPr sz="4000">
          <a:solidFill>
            <a:schemeClr val="tx1"/>
          </a:solidFill>
          <a:latin typeface="Calibri" panose="020F0502020204030204" pitchFamily="34" charset="0"/>
        </a:defRPr>
      </a:lvl2pPr>
      <a:lvl3pPr algn="l" rtl="0" eaLnBrk="1" fontAlgn="base" hangingPunct="1">
        <a:spcBef>
          <a:spcPct val="0"/>
        </a:spcBef>
        <a:spcAft>
          <a:spcPct val="0"/>
        </a:spcAft>
        <a:defRPr sz="4000">
          <a:solidFill>
            <a:schemeClr val="tx1"/>
          </a:solidFill>
          <a:latin typeface="Calibri" panose="020F0502020204030204" pitchFamily="34" charset="0"/>
        </a:defRPr>
      </a:lvl3pPr>
      <a:lvl4pPr algn="l" rtl="0" eaLnBrk="1" fontAlgn="base" hangingPunct="1">
        <a:spcBef>
          <a:spcPct val="0"/>
        </a:spcBef>
        <a:spcAft>
          <a:spcPct val="0"/>
        </a:spcAft>
        <a:defRPr sz="4000">
          <a:solidFill>
            <a:schemeClr val="tx1"/>
          </a:solidFill>
          <a:latin typeface="Calibri" panose="020F0502020204030204" pitchFamily="34" charset="0"/>
        </a:defRPr>
      </a:lvl4pPr>
      <a:lvl5pPr algn="l" rtl="0" eaLnBrk="1" fontAlgn="base" hangingPunct="1">
        <a:spcBef>
          <a:spcPct val="0"/>
        </a:spcBef>
        <a:spcAft>
          <a:spcPct val="0"/>
        </a:spcAft>
        <a:defRPr sz="4000">
          <a:solidFill>
            <a:schemeClr val="tx1"/>
          </a:solidFill>
          <a:latin typeface="Calibri" panose="020F0502020204030204" pitchFamily="34" charset="0"/>
        </a:defRPr>
      </a:lvl5pPr>
      <a:lvl6pPr marL="457200" algn="l" rtl="0" eaLnBrk="1" fontAlgn="base" hangingPunct="1">
        <a:spcBef>
          <a:spcPct val="0"/>
        </a:spcBef>
        <a:spcAft>
          <a:spcPct val="0"/>
        </a:spcAft>
        <a:defRPr sz="4000">
          <a:solidFill>
            <a:schemeClr val="tx1"/>
          </a:solidFill>
          <a:latin typeface="Calibri" panose="020F0502020204030204" pitchFamily="34" charset="0"/>
        </a:defRPr>
      </a:lvl6pPr>
      <a:lvl7pPr marL="914400" algn="l" rtl="0" eaLnBrk="1" fontAlgn="base" hangingPunct="1">
        <a:spcBef>
          <a:spcPct val="0"/>
        </a:spcBef>
        <a:spcAft>
          <a:spcPct val="0"/>
        </a:spcAft>
        <a:defRPr sz="4000">
          <a:solidFill>
            <a:schemeClr val="tx1"/>
          </a:solidFill>
          <a:latin typeface="Calibri" panose="020F0502020204030204" pitchFamily="34" charset="0"/>
        </a:defRPr>
      </a:lvl7pPr>
      <a:lvl8pPr marL="1371600" algn="l" rtl="0" eaLnBrk="1" fontAlgn="base" hangingPunct="1">
        <a:spcBef>
          <a:spcPct val="0"/>
        </a:spcBef>
        <a:spcAft>
          <a:spcPct val="0"/>
        </a:spcAft>
        <a:defRPr sz="4000">
          <a:solidFill>
            <a:schemeClr val="tx1"/>
          </a:solidFill>
          <a:latin typeface="Calibri" panose="020F0502020204030204" pitchFamily="34" charset="0"/>
        </a:defRPr>
      </a:lvl8pPr>
      <a:lvl9pPr marL="1828800" algn="l" rtl="0" eaLnBrk="1" fontAlgn="base" hangingPunct="1">
        <a:spcBef>
          <a:spcPct val="0"/>
        </a:spcBef>
        <a:spcAft>
          <a:spcPct val="0"/>
        </a:spcAft>
        <a:defRPr sz="4000">
          <a:solidFill>
            <a:schemeClr val="tx1"/>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bg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04D2936-2723-49D1-A761-69F75E96D3D3}"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00981AB6-E84C-2292-E18B-122856A95F46}"/>
              </a:ext>
            </a:extLst>
          </p:cNvPr>
          <p:cNvSpPr/>
          <p:nvPr userDrawn="1"/>
        </p:nvSpPr>
        <p:spPr>
          <a:xfrm>
            <a:off x="149547" y="6405936"/>
            <a:ext cx="383853" cy="365125"/>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76977564"/>
      </p:ext>
    </p:extLst>
  </p:cSld>
  <p:clrMap bg1="lt1" tx1="dk1" bg2="lt2" tx2="dk2" accent1="accent1" accent2="accent2" accent3="accent3" accent4="accent4" accent5="accent5" accent6="accent6" hlink="hlink" folHlink="folHlink"/>
  <p:sldLayoutIdLst>
    <p:sldLayoutId id="2147483735" r:id="rId1"/>
    <p:sldLayoutId id="2147483737" r:id="rId2"/>
    <p:sldLayoutId id="2147483738" r:id="rId3"/>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118D806-0F6D-4FA6-8B0A-F7FC7A976EE2}"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
        <p:nvSpPr>
          <p:cNvPr id="7" name="Oval 6">
            <a:extLst>
              <a:ext uri="{FF2B5EF4-FFF2-40B4-BE49-F238E27FC236}">
                <a16:creationId xmlns:a16="http://schemas.microsoft.com/office/drawing/2014/main" id="{F50F8CDC-19E7-FA27-2F96-57BFCC0457FD}"/>
              </a:ext>
            </a:extLst>
          </p:cNvPr>
          <p:cNvSpPr/>
          <p:nvPr userDrawn="1"/>
        </p:nvSpPr>
        <p:spPr>
          <a:xfrm>
            <a:off x="149547" y="6405936"/>
            <a:ext cx="383853" cy="365125"/>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75629380"/>
      </p:ext>
    </p:extLst>
  </p:cSld>
  <p:clrMap bg1="lt1" tx1="dk1" bg2="lt2" tx2="dk2" accent1="accent1" accent2="accent2" accent3="accent3" accent4="accent4" accent5="accent5" accent6="accent6" hlink="hlink" folHlink="folHlink"/>
  <p:sldLayoutIdLst>
    <p:sldLayoutId id="2147483742" r:id="rId1"/>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8A61B-5246-4088-B0DF-707C4688193D}" type="datetime1">
              <a:rPr lang="en-US" smtClean="0"/>
              <a:t>7/9/2025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IABLE 2020 </a:t>
            </a:r>
            <a:fld id="{B6F15528-21DE-4FAA-801E-634DDDAF4B2B}" type="slidenum">
              <a:rPr lang="en-US" smtClean="0"/>
              <a:pPr/>
              <a:t>‹#›</a:t>
            </a:fld>
            <a:endParaRPr lang="en-US" dirty="0"/>
          </a:p>
        </p:txBody>
      </p:sp>
      <p:sp>
        <p:nvSpPr>
          <p:cNvPr id="8" name="Oval 7">
            <a:extLst>
              <a:ext uri="{FF2B5EF4-FFF2-40B4-BE49-F238E27FC236}">
                <a16:creationId xmlns:a16="http://schemas.microsoft.com/office/drawing/2014/main" id="{91133EDD-B896-357D-776D-042450E6CB5B}"/>
              </a:ext>
            </a:extLst>
          </p:cNvPr>
          <p:cNvSpPr/>
          <p:nvPr userDrawn="1"/>
        </p:nvSpPr>
        <p:spPr>
          <a:xfrm>
            <a:off x="149547" y="6405936"/>
            <a:ext cx="383853" cy="365125"/>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4574615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53"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8A61B-5246-4088-B0DF-707C4688193D}" type="datetime1">
              <a:rPr lang="en-US" smtClean="0"/>
              <a:t>7/9/2025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IABLE 2020 </a:t>
            </a:r>
            <a:fld id="{B6F15528-21DE-4FAA-801E-634DDDAF4B2B}" type="slidenum">
              <a:rPr lang="en-US" smtClean="0"/>
              <a:pPr/>
              <a:t>‹#›</a:t>
            </a:fld>
            <a:endParaRPr lang="en-US" dirty="0"/>
          </a:p>
        </p:txBody>
      </p:sp>
      <p:sp>
        <p:nvSpPr>
          <p:cNvPr id="8" name="Oval 7">
            <a:extLst>
              <a:ext uri="{FF2B5EF4-FFF2-40B4-BE49-F238E27FC236}">
                <a16:creationId xmlns:a16="http://schemas.microsoft.com/office/drawing/2014/main" id="{55E6BFF7-FE4C-2820-6B9D-77A291E47A6D}"/>
              </a:ext>
            </a:extLst>
          </p:cNvPr>
          <p:cNvSpPr/>
          <p:nvPr userDrawn="1"/>
        </p:nvSpPr>
        <p:spPr>
          <a:xfrm>
            <a:off x="149547" y="6405936"/>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14241246"/>
      </p:ext>
    </p:extLst>
  </p:cSld>
  <p:clrMap bg1="lt1" tx1="dk1" bg2="lt2" tx2="dk2" accent1="accent1" accent2="accent2" accent3="accent3" accent4="accent4" accent5="accent5" accent6="accent6" hlink="hlink" folHlink="folHlink"/>
  <p:sldLayoutIdLst>
    <p:sldLayoutId id="2147483759" r:id="rId1"/>
    <p:sldLayoutId id="214748377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0.jpe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svg"/></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acog.org/About-ACOG/ACOG-Departments/Toolkits-for-Health-Care-Providers/Breastfeeding-Toolkit" TargetMode="External"/><Relationship Id="rId2" Type="http://schemas.openxmlformats.org/officeDocument/2006/relationships/notesSlide" Target="../notesSlides/notesSlide56.xml"/><Relationship Id="rId1" Type="http://schemas.openxmlformats.org/officeDocument/2006/relationships/slideLayout" Target="../slideLayouts/slideLayout26.xml"/><Relationship Id="rId5" Type="http://schemas.openxmlformats.org/officeDocument/2006/relationships/hyperlink" Target="https://sph.unc.edu/cgbi/resources-ready-set-baby/" TargetMode="External"/><Relationship Id="rId4" Type="http://schemas.openxmlformats.org/officeDocument/2006/relationships/hyperlink" Target="https://mnbreastfeedingcoalition.org/prenatal-toolkit-2/"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7.xml"/><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4.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719418"/>
            <a:ext cx="9144000" cy="1470025"/>
          </a:xfrm>
          <a:effectLst>
            <a:outerShdw blurRad="76200" dist="38100" dir="2700000" algn="tl" rotWithShape="0">
              <a:prstClr val="black">
                <a:alpha val="43000"/>
              </a:prstClr>
            </a:outerShdw>
          </a:effectLst>
        </p:spPr>
        <p:txBody>
          <a:bodyPr>
            <a:noAutofit/>
          </a:bodyPr>
          <a:lstStyle/>
          <a:p>
            <a:r>
              <a:rPr lang="en-US" b="1" dirty="0">
                <a:solidFill>
                  <a:srgbClr val="3333CC"/>
                </a:solidFill>
                <a:latin typeface="Calibri" panose="020F0502020204030204" pitchFamily="34" charset="0"/>
                <a:cs typeface="Calibri" panose="020F0502020204030204" pitchFamily="34" charset="0"/>
              </a:rPr>
              <a:t>The Outpatient</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Breastfeeding </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Champion Program</a:t>
            </a:r>
            <a:br>
              <a:rPr lang="en-US" b="1" dirty="0">
                <a:solidFill>
                  <a:srgbClr val="3333CC"/>
                </a:solidFill>
                <a:latin typeface="Calibri" panose="020F0502020204030204" pitchFamily="34" charset="0"/>
                <a:cs typeface="Calibri" panose="020F0502020204030204" pitchFamily="34" charset="0"/>
              </a:rPr>
            </a:br>
            <a:r>
              <a:rPr lang="en-US" b="1" dirty="0">
                <a:solidFill>
                  <a:srgbClr val="3333CC"/>
                </a:solidFill>
                <a:latin typeface="Calibri" panose="020F0502020204030204" pitchFamily="34" charset="0"/>
                <a:cs typeface="Calibri" panose="020F0502020204030204" pitchFamily="34" charset="0"/>
              </a:rPr>
              <a:t>Session 1</a:t>
            </a:r>
          </a:p>
        </p:txBody>
      </p:sp>
      <p:sp>
        <p:nvSpPr>
          <p:cNvPr id="3" name="Slide Number Placeholder 2"/>
          <p:cNvSpPr>
            <a:spLocks noGrp="1"/>
          </p:cNvSpPr>
          <p:nvPr>
            <p:ph type="sldNum" sz="quarter" idx="12"/>
          </p:nvPr>
        </p:nvSpPr>
        <p:spPr/>
        <p:txBody>
          <a:bodyPr/>
          <a:lstStyle/>
          <a:p>
            <a:fld id="{D1ECC04B-8F2A-423C-90F6-A0C3105CE29F}" type="slidenum">
              <a:rPr lang="en-US" smtClean="0"/>
              <a:pPr/>
              <a:t>1</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992158"/>
            <a:ext cx="7888943" cy="3352800"/>
          </a:xfrm>
          <a:prstGeom prst="rect">
            <a:avLst/>
          </a:prstGeom>
        </p:spPr>
      </p:pic>
    </p:spTree>
    <p:extLst>
      <p:ext uri="{BB962C8B-B14F-4D97-AF65-F5344CB8AC3E}">
        <p14:creationId xmlns:p14="http://schemas.microsoft.com/office/powerpoint/2010/main" val="182822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457200"/>
            <a:ext cx="8254511" cy="3200399"/>
          </a:xfrm>
        </p:spPr>
        <p:txBody>
          <a:bodyPr>
            <a:normAutofit/>
          </a:bodyPr>
          <a:lstStyle/>
          <a:p>
            <a:pPr marL="285750" indent="-285750"/>
            <a:r>
              <a:rPr lang="en-US" dirty="0"/>
              <a:t>The Instructor has no conflicts of interest to disclose</a:t>
            </a:r>
          </a:p>
          <a:p>
            <a:pPr marL="285750" indent="-285750"/>
            <a:r>
              <a:rPr lang="en-US" dirty="0"/>
              <a:t>Continuing medical education credits (CMEs) and continuing education recognition points (CERPs) for IBCLE are awarded commensurate with participation and complete/submission of the evaluation form</a:t>
            </a:r>
          </a:p>
          <a:p>
            <a:pPr marL="285750" indent="-285750"/>
            <a:r>
              <a:rPr lang="en-US" dirty="0"/>
              <a:t>CMEs can be used for nursing credits</a:t>
            </a:r>
          </a:p>
          <a:p>
            <a:endParaRPr lang="en-US" dirty="0"/>
          </a:p>
        </p:txBody>
      </p:sp>
      <p:pic>
        <p:nvPicPr>
          <p:cNvPr id="1026" name="Picture 2" descr="Globe_BFKnowledgeable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657600"/>
            <a:ext cx="660654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919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Calibri" panose="020F0502020204030204" pitchFamily="34" charset="0"/>
                <a:cs typeface="Calibri" panose="020F0502020204030204" pitchFamily="34" charset="0"/>
              </a:rPr>
              <a:t>What is the IABLE?</a:t>
            </a:r>
          </a:p>
        </p:txBody>
      </p:sp>
      <p:sp>
        <p:nvSpPr>
          <p:cNvPr id="3" name="Content Placeholder 2"/>
          <p:cNvSpPr>
            <a:spLocks noGrp="1"/>
          </p:cNvSpPr>
          <p:nvPr>
            <p:ph idx="1"/>
          </p:nvPr>
        </p:nvSpPr>
        <p:spPr>
          <a:xfrm>
            <a:off x="762000" y="1448594"/>
            <a:ext cx="10439400" cy="4876800"/>
          </a:xfrm>
        </p:spPr>
        <p:txBody>
          <a:bodyPr>
            <a:normAutofit fontScale="92500" lnSpcReduction="10000"/>
          </a:bodyPr>
          <a:lstStyle/>
          <a:p>
            <a:r>
              <a:rPr lang="en-US" dirty="0">
                <a:solidFill>
                  <a:schemeClr val="bg1"/>
                </a:solidFill>
                <a:latin typeface="Calibri" panose="020F0502020204030204" pitchFamily="34" charset="0"/>
                <a:cs typeface="Calibri" panose="020F0502020204030204" pitchFamily="34" charset="0"/>
              </a:rPr>
              <a:t>Non-profit, membership organization </a:t>
            </a:r>
          </a:p>
          <a:p>
            <a:r>
              <a:rPr lang="en-US" dirty="0">
                <a:solidFill>
                  <a:schemeClr val="bg1"/>
                </a:solidFill>
                <a:latin typeface="Calibri" panose="020F0502020204030204" pitchFamily="34" charset="0"/>
                <a:cs typeface="Calibri" panose="020F0502020204030204" pitchFamily="34" charset="0"/>
              </a:rPr>
              <a:t>Establish Outpatient Breastfeeding-Knowledgeable Health Systems and Communities</a:t>
            </a:r>
          </a:p>
          <a:p>
            <a:r>
              <a:rPr lang="en-US" dirty="0">
                <a:solidFill>
                  <a:schemeClr val="bg1"/>
                </a:solidFill>
                <a:latin typeface="Calibri" panose="020F0502020204030204" pitchFamily="34" charset="0"/>
                <a:cs typeface="Calibri" panose="020F0502020204030204" pitchFamily="34" charset="0"/>
              </a:rPr>
              <a:t>Provide free lactation education for supporters</a:t>
            </a:r>
          </a:p>
          <a:p>
            <a:pPr lvl="1"/>
            <a:r>
              <a:rPr lang="en-US" dirty="0">
                <a:solidFill>
                  <a:schemeClr val="bg1"/>
                </a:solidFill>
                <a:latin typeface="Calibri" panose="020F0502020204030204" pitchFamily="34" charset="0"/>
                <a:cs typeface="Calibri" panose="020F0502020204030204" pitchFamily="34" charset="0"/>
              </a:rPr>
              <a:t>Case discussion series 2</a:t>
            </a:r>
            <a:r>
              <a:rPr lang="en-US" baseline="30000" dirty="0">
                <a:solidFill>
                  <a:schemeClr val="bg1"/>
                </a:solidFill>
                <a:latin typeface="Calibri" panose="020F0502020204030204" pitchFamily="34" charset="0"/>
                <a:cs typeface="Calibri" panose="020F0502020204030204" pitchFamily="34" charset="0"/>
              </a:rPr>
              <a:t>nd</a:t>
            </a:r>
            <a:r>
              <a:rPr lang="en-US" dirty="0">
                <a:solidFill>
                  <a:schemeClr val="bg1"/>
                </a:solidFill>
                <a:latin typeface="Calibri" panose="020F0502020204030204" pitchFamily="34" charset="0"/>
                <a:cs typeface="Calibri" panose="020F0502020204030204" pitchFamily="34" charset="0"/>
              </a:rPr>
              <a:t> Sunday of each month</a:t>
            </a:r>
          </a:p>
          <a:p>
            <a:pPr lvl="1"/>
            <a:r>
              <a:rPr lang="en-US" dirty="0" err="1">
                <a:solidFill>
                  <a:schemeClr val="bg1"/>
                </a:solidFill>
                <a:latin typeface="Calibri" panose="020F0502020204030204" pitchFamily="34" charset="0"/>
                <a:cs typeface="Calibri" panose="020F0502020204030204" pitchFamily="34" charset="0"/>
              </a:rPr>
              <a:t>LactFact</a:t>
            </a:r>
            <a:r>
              <a:rPr lang="en-US" dirty="0">
                <a:solidFill>
                  <a:schemeClr val="bg1"/>
                </a:solidFill>
                <a:latin typeface="Calibri" panose="020F0502020204030204" pitchFamily="34" charset="0"/>
                <a:cs typeface="Calibri" panose="020F0502020204030204" pitchFamily="34" charset="0"/>
              </a:rPr>
              <a:t> podcast once a month</a:t>
            </a:r>
          </a:p>
          <a:p>
            <a:pPr lvl="1"/>
            <a:r>
              <a:rPr lang="en-US" dirty="0">
                <a:solidFill>
                  <a:schemeClr val="bg1"/>
                </a:solidFill>
                <a:latin typeface="Calibri" panose="020F0502020204030204" pitchFamily="34" charset="0"/>
                <a:cs typeface="Calibri" panose="020F0502020204030204" pitchFamily="34" charset="0"/>
              </a:rPr>
              <a:t>Free videos on </a:t>
            </a:r>
            <a:r>
              <a:rPr lang="en-US" dirty="0" err="1">
                <a:solidFill>
                  <a:schemeClr val="bg1"/>
                </a:solidFill>
                <a:latin typeface="Calibri" panose="020F0502020204030204" pitchFamily="34" charset="0"/>
                <a:cs typeface="Calibri" panose="020F0502020204030204" pitchFamily="34" charset="0"/>
              </a:rPr>
              <a:t>Youtube</a:t>
            </a:r>
            <a:r>
              <a:rPr lang="en-US" dirty="0">
                <a:solidFill>
                  <a:schemeClr val="bg1"/>
                </a:solidFill>
                <a:latin typeface="Calibri" panose="020F0502020204030204" pitchFamily="34" charset="0"/>
                <a:cs typeface="Calibri" panose="020F0502020204030204" pitchFamily="34" charset="0"/>
              </a:rPr>
              <a:t> and at lacted.org</a:t>
            </a:r>
          </a:p>
          <a:p>
            <a:pPr lvl="1"/>
            <a:r>
              <a:rPr lang="en-US" dirty="0">
                <a:solidFill>
                  <a:schemeClr val="bg1"/>
                </a:solidFill>
                <a:latin typeface="Calibri" panose="020F0502020204030204" pitchFamily="34" charset="0"/>
                <a:cs typeface="Calibri" panose="020F0502020204030204" pitchFamily="34" charset="0"/>
              </a:rPr>
              <a:t>Breastfeeding education handouts </a:t>
            </a:r>
          </a:p>
          <a:p>
            <a:pPr lvl="1"/>
            <a:r>
              <a:rPr lang="en-US" dirty="0">
                <a:solidFill>
                  <a:schemeClr val="bg1"/>
                </a:solidFill>
                <a:latin typeface="Calibri" panose="020F0502020204030204" pitchFamily="34" charset="0"/>
                <a:cs typeface="Calibri" panose="020F0502020204030204" pitchFamily="34" charset="0"/>
              </a:rPr>
              <a:t>Breastfeeding Medicine podcast series</a:t>
            </a:r>
          </a:p>
          <a:p>
            <a:r>
              <a:rPr lang="en-US" dirty="0">
                <a:solidFill>
                  <a:schemeClr val="bg1"/>
                </a:solidFill>
                <a:latin typeface="Calibri" panose="020F0502020204030204" pitchFamily="34" charset="0"/>
                <a:cs typeface="Calibri" panose="020F0502020204030204" pitchFamily="34" charset="0"/>
              </a:rPr>
              <a:t>Premium memberships support our free projects</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4196366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9E84-0C2F-470E-ABD7-52B58208F925}"/>
              </a:ext>
            </a:extLst>
          </p:cNvPr>
          <p:cNvSpPr>
            <a:spLocks noGrp="1"/>
          </p:cNvSpPr>
          <p:nvPr>
            <p:ph type="title"/>
          </p:nvPr>
        </p:nvSpPr>
        <p:spPr>
          <a:xfrm>
            <a:off x="2152650" y="152400"/>
            <a:ext cx="7886700" cy="777874"/>
          </a:xfrm>
        </p:spPr>
        <p:txBody>
          <a:bodyPr/>
          <a:lstStyle/>
          <a:p>
            <a:pPr algn="ctr"/>
            <a:r>
              <a:rPr lang="en-US" dirty="0">
                <a:latin typeface="Calibri" panose="020F0502020204030204" pitchFamily="34" charset="0"/>
                <a:cs typeface="Calibri" panose="020F0502020204030204" pitchFamily="34" charset="0"/>
              </a:rPr>
              <a:t>Your Learning Materials</a:t>
            </a:r>
          </a:p>
        </p:txBody>
      </p:sp>
      <p:sp>
        <p:nvSpPr>
          <p:cNvPr id="3" name="Content Placeholder 2">
            <a:extLst>
              <a:ext uri="{FF2B5EF4-FFF2-40B4-BE49-F238E27FC236}">
                <a16:creationId xmlns:a16="http://schemas.microsoft.com/office/drawing/2014/main" id="{273569E0-FB89-4F35-B3CF-7704E74613A3}"/>
              </a:ext>
            </a:extLst>
          </p:cNvPr>
          <p:cNvSpPr>
            <a:spLocks noGrp="1"/>
          </p:cNvSpPr>
          <p:nvPr>
            <p:ph idx="1"/>
          </p:nvPr>
        </p:nvSpPr>
        <p:spPr>
          <a:xfrm>
            <a:off x="1390650" y="1183257"/>
            <a:ext cx="4705350" cy="5167311"/>
          </a:xfrm>
        </p:spPr>
        <p:txBody>
          <a:bodyPr>
            <a:normAutofit lnSpcReduction="10000"/>
          </a:bodyPr>
          <a:lstStyle/>
          <a:p>
            <a:r>
              <a:rPr lang="en-US" dirty="0" err="1">
                <a:latin typeface="Calibri" panose="020F0502020204030204" pitchFamily="34" charset="0"/>
                <a:cs typeface="Calibri" panose="020F0502020204030204" pitchFamily="34" charset="0"/>
              </a:rPr>
              <a:t>Powerpoint</a:t>
            </a:r>
            <a:r>
              <a:rPr lang="en-US" dirty="0">
                <a:latin typeface="Calibri" panose="020F0502020204030204" pitchFamily="34" charset="0"/>
                <a:cs typeface="Calibri" panose="020F0502020204030204" pitchFamily="34" charset="0"/>
              </a:rPr>
              <a:t> Slides</a:t>
            </a:r>
          </a:p>
          <a:p>
            <a:pPr lvl="1"/>
            <a:r>
              <a:rPr lang="en-US" dirty="0">
                <a:latin typeface="Calibri" panose="020F0502020204030204" pitchFamily="34" charset="0"/>
                <a:cs typeface="Calibri" panose="020F0502020204030204" pitchFamily="34" charset="0"/>
              </a:rPr>
              <a:t>All lectures in the course are based on the slides</a:t>
            </a:r>
          </a:p>
          <a:p>
            <a:r>
              <a:rPr lang="en-US" dirty="0">
                <a:latin typeface="Calibri" panose="020F0502020204030204" pitchFamily="34" charset="0"/>
                <a:cs typeface="Calibri" panose="020F0502020204030204" pitchFamily="34" charset="0"/>
              </a:rPr>
              <a:t>Activity PDF</a:t>
            </a:r>
          </a:p>
          <a:p>
            <a:pPr lvl="1"/>
            <a:r>
              <a:rPr lang="en-US" dirty="0">
                <a:latin typeface="Calibri" panose="020F0502020204030204" pitchFamily="34" charset="0"/>
                <a:cs typeface="Calibri" panose="020F0502020204030204" pitchFamily="34" charset="0"/>
              </a:rPr>
              <a:t>Class exercises</a:t>
            </a:r>
          </a:p>
          <a:p>
            <a:r>
              <a:rPr lang="en-US" dirty="0">
                <a:latin typeface="Calibri" panose="020F0502020204030204" pitchFamily="34" charset="0"/>
                <a:cs typeface="Calibri" panose="020F0502020204030204" pitchFamily="34" charset="0"/>
              </a:rPr>
              <a:t>Curriculum Book</a:t>
            </a:r>
          </a:p>
          <a:p>
            <a:pPr lvl="1"/>
            <a:r>
              <a:rPr lang="en-US" dirty="0">
                <a:latin typeface="Calibri" panose="020F0502020204030204" pitchFamily="34" charset="0"/>
                <a:cs typeface="Calibri" panose="020F0502020204030204" pitchFamily="34" charset="0"/>
              </a:rPr>
              <a:t>Excellent reference guide as a Breastfeeding Champion</a:t>
            </a:r>
          </a:p>
          <a:p>
            <a:pPr lvl="1"/>
            <a:r>
              <a:rPr lang="en-US" dirty="0">
                <a:latin typeface="Calibri" panose="020F0502020204030204" pitchFamily="34" charset="0"/>
                <a:cs typeface="Calibri" panose="020F0502020204030204" pitchFamily="34" charset="0"/>
              </a:rPr>
              <a:t>Has the same information as the slides, but structured organized differently</a:t>
            </a:r>
          </a:p>
          <a:p>
            <a:r>
              <a:rPr lang="en-US" dirty="0">
                <a:latin typeface="Calibri" panose="020F0502020204030204" pitchFamily="34" charset="0"/>
                <a:cs typeface="Calibri" panose="020F0502020204030204" pitchFamily="34" charset="0"/>
              </a:rPr>
              <a:t>All references for the course are in the curriculum book</a:t>
            </a:r>
          </a:p>
        </p:txBody>
      </p:sp>
      <p:pic>
        <p:nvPicPr>
          <p:cNvPr id="5" name="Picture 4">
            <a:extLst>
              <a:ext uri="{FF2B5EF4-FFF2-40B4-BE49-F238E27FC236}">
                <a16:creationId xmlns:a16="http://schemas.microsoft.com/office/drawing/2014/main" id="{5B151E28-231A-4313-8F51-BD678F15CEA1}"/>
              </a:ext>
            </a:extLst>
          </p:cNvPr>
          <p:cNvPicPr>
            <a:picLocks noChangeAspect="1"/>
          </p:cNvPicPr>
          <p:nvPr/>
        </p:nvPicPr>
        <p:blipFill>
          <a:blip r:embed="rId3"/>
          <a:stretch>
            <a:fillRect/>
          </a:stretch>
        </p:blipFill>
        <p:spPr>
          <a:xfrm>
            <a:off x="6476660" y="1183256"/>
            <a:ext cx="4168928" cy="5167312"/>
          </a:xfrm>
          <a:prstGeom prst="rect">
            <a:avLst/>
          </a:prstGeom>
        </p:spPr>
      </p:pic>
    </p:spTree>
    <p:extLst>
      <p:ext uri="{BB962C8B-B14F-4D97-AF65-F5344CB8AC3E}">
        <p14:creationId xmlns:p14="http://schemas.microsoft.com/office/powerpoint/2010/main" val="155021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E98A-A8F8-40BF-B9A5-7E54B5EDF2DC}"/>
              </a:ext>
            </a:extLst>
          </p:cNvPr>
          <p:cNvSpPr>
            <a:spLocks noGrp="1"/>
          </p:cNvSpPr>
          <p:nvPr>
            <p:ph type="title"/>
          </p:nvPr>
        </p:nvSpPr>
        <p:spPr>
          <a:xfrm>
            <a:off x="1524000" y="365127"/>
            <a:ext cx="8991600" cy="1325563"/>
          </a:xfrm>
        </p:spPr>
        <p:txBody>
          <a:bodyPr>
            <a:normAutofit/>
          </a:bodyPr>
          <a:lstStyle/>
          <a:p>
            <a:pPr algn="ctr"/>
            <a:r>
              <a:rPr lang="en-US" dirty="0">
                <a:latin typeface="Calibri" panose="020F0502020204030204" pitchFamily="34" charset="0"/>
                <a:cs typeface="Calibri" panose="020F0502020204030204" pitchFamily="34" charset="0"/>
              </a:rPr>
              <a:t>Your Triage Tools and Breastfeeding Education Handouts</a:t>
            </a:r>
          </a:p>
        </p:txBody>
      </p:sp>
      <p:sp>
        <p:nvSpPr>
          <p:cNvPr id="3" name="Content Placeholder 2">
            <a:extLst>
              <a:ext uri="{FF2B5EF4-FFF2-40B4-BE49-F238E27FC236}">
                <a16:creationId xmlns:a16="http://schemas.microsoft.com/office/drawing/2014/main" id="{19FE069E-28BB-48D6-884B-8F3D72D8DFE4}"/>
              </a:ext>
            </a:extLst>
          </p:cNvPr>
          <p:cNvSpPr>
            <a:spLocks noGrp="1"/>
          </p:cNvSpPr>
          <p:nvPr>
            <p:ph idx="1"/>
          </p:nvPr>
        </p:nvSpPr>
        <p:spPr>
          <a:xfrm>
            <a:off x="1371600" y="2133601"/>
            <a:ext cx="8667750" cy="4114799"/>
          </a:xfrm>
        </p:spPr>
        <p:txBody>
          <a:bodyPr>
            <a:normAutofit/>
          </a:bodyPr>
          <a:lstStyle/>
          <a:p>
            <a:r>
              <a:rPr lang="en-US" sz="3200" dirty="0"/>
              <a:t>All triage tools are printed in your curriculum book</a:t>
            </a:r>
          </a:p>
          <a:p>
            <a:pPr lvl="1"/>
            <a:r>
              <a:rPr lang="en-US" sz="2800" dirty="0"/>
              <a:t>In the back, after the green divider page</a:t>
            </a:r>
          </a:p>
          <a:p>
            <a:r>
              <a:rPr lang="en-US" sz="3200" dirty="0"/>
              <a:t>There are many more triage tools than the ones we cover in class</a:t>
            </a:r>
          </a:p>
          <a:p>
            <a:r>
              <a:rPr lang="en-US" sz="3200" dirty="0"/>
              <a:t>Triage tools can be shared with colleagues at your institution</a:t>
            </a:r>
          </a:p>
        </p:txBody>
      </p:sp>
    </p:spTree>
    <p:extLst>
      <p:ext uri="{BB962C8B-B14F-4D97-AF65-F5344CB8AC3E}">
        <p14:creationId xmlns:p14="http://schemas.microsoft.com/office/powerpoint/2010/main" val="939374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3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914400"/>
            <a:ext cx="7162800" cy="1143000"/>
          </a:xfrm>
        </p:spPr>
        <p:txBody>
          <a:bodyPr>
            <a:normAutofit fontScale="90000"/>
          </a:bodyPr>
          <a:lstStyle/>
          <a:p>
            <a:r>
              <a:rPr lang="en-US" b="1" dirty="0">
                <a:solidFill>
                  <a:schemeClr val="bg1"/>
                </a:solidFill>
                <a:latin typeface="Calibri" panose="020F0502020204030204" pitchFamily="34" charset="0"/>
                <a:cs typeface="Calibri" panose="020F0502020204030204" pitchFamily="34" charset="0"/>
              </a:rPr>
              <a:t>Objectives for the Outpatient Breastfeeding Champion (OBC)</a:t>
            </a:r>
          </a:p>
        </p:txBody>
      </p:sp>
      <p:sp>
        <p:nvSpPr>
          <p:cNvPr id="3" name="Content Placeholder 2"/>
          <p:cNvSpPr>
            <a:spLocks noGrp="1"/>
          </p:cNvSpPr>
          <p:nvPr>
            <p:ph idx="1"/>
          </p:nvPr>
        </p:nvSpPr>
        <p:spPr>
          <a:xfrm>
            <a:off x="7434801" y="2438400"/>
            <a:ext cx="3418398" cy="4495800"/>
          </a:xfrm>
          <a:solidFill>
            <a:schemeClr val="accent1">
              <a:lumMod val="40000"/>
              <a:lumOff val="60000"/>
              <a:alpha val="48000"/>
            </a:schemeClr>
          </a:solidFill>
        </p:spPr>
        <p:txBody>
          <a:bodyPr>
            <a:normAutofit fontScale="92500" lnSpcReduction="20000"/>
          </a:bodyPr>
          <a:lstStyle/>
          <a:p>
            <a:r>
              <a:rPr lang="en-US" b="1" dirty="0">
                <a:solidFill>
                  <a:schemeClr val="bg1"/>
                </a:solidFill>
                <a:latin typeface="Calibri" panose="020F0502020204030204" pitchFamily="34" charset="0"/>
                <a:cs typeface="Calibri" panose="020F0502020204030204" pitchFamily="34" charset="0"/>
              </a:rPr>
              <a:t>Lactation resource person at work</a:t>
            </a:r>
          </a:p>
          <a:p>
            <a:pPr lvl="1"/>
            <a:r>
              <a:rPr lang="en-US" b="1" dirty="0">
                <a:solidFill>
                  <a:schemeClr val="bg1"/>
                </a:solidFill>
                <a:latin typeface="Calibri" panose="020F0502020204030204" pitchFamily="34" charset="0"/>
                <a:cs typeface="Calibri" panose="020F0502020204030204" pitchFamily="34" charset="0"/>
              </a:rPr>
              <a:t>Colleagues, other staff</a:t>
            </a:r>
          </a:p>
          <a:p>
            <a:r>
              <a:rPr lang="en-US" b="1" dirty="0">
                <a:solidFill>
                  <a:schemeClr val="bg1"/>
                </a:solidFill>
                <a:latin typeface="Calibri" panose="020F0502020204030204" pitchFamily="34" charset="0"/>
                <a:cs typeface="Calibri" panose="020F0502020204030204" pitchFamily="34" charset="0"/>
              </a:rPr>
              <a:t>Education, counseling, and support for clients/patients</a:t>
            </a:r>
          </a:p>
          <a:p>
            <a:r>
              <a:rPr lang="en-US" b="1" dirty="0">
                <a:solidFill>
                  <a:schemeClr val="bg1"/>
                </a:solidFill>
                <a:latin typeface="Calibri" panose="020F0502020204030204" pitchFamily="34" charset="0"/>
                <a:cs typeface="Calibri" panose="020F0502020204030204" pitchFamily="34" charset="0"/>
              </a:rPr>
              <a:t>Breastfeeding promotion</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1472032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971800"/>
            <a:ext cx="5181600" cy="1143000"/>
          </a:xfrm>
        </p:spPr>
        <p:txBody>
          <a:bodyPr>
            <a:normAutofit/>
          </a:bodyPr>
          <a:lstStyle/>
          <a:p>
            <a:r>
              <a:rPr lang="en-US" dirty="0">
                <a:solidFill>
                  <a:schemeClr val="bg1"/>
                </a:solidFill>
                <a:latin typeface="Calibri" panose="020F0502020204030204" pitchFamily="34" charset="0"/>
                <a:cs typeface="Calibri" panose="020F0502020204030204" pitchFamily="34" charset="0"/>
              </a:rPr>
              <a:t>Ideas for OBC Roles</a:t>
            </a:r>
          </a:p>
        </p:txBody>
      </p:sp>
      <p:sp>
        <p:nvSpPr>
          <p:cNvPr id="3" name="Content Placeholder 2"/>
          <p:cNvSpPr>
            <a:spLocks noGrp="1"/>
          </p:cNvSpPr>
          <p:nvPr>
            <p:ph idx="1"/>
          </p:nvPr>
        </p:nvSpPr>
        <p:spPr>
          <a:xfrm>
            <a:off x="8001000" y="3033713"/>
            <a:ext cx="3962400" cy="3505200"/>
          </a:xfrm>
          <a:solidFill>
            <a:schemeClr val="tx1"/>
          </a:solidFill>
        </p:spPr>
        <p:txBody>
          <a:bodyPr>
            <a:normAutofit/>
          </a:bodyPr>
          <a:lstStyle/>
          <a:p>
            <a:r>
              <a:rPr lang="en-US" sz="2000" dirty="0">
                <a:solidFill>
                  <a:schemeClr val="bg1"/>
                </a:solidFill>
                <a:latin typeface="Calibri" panose="020F0502020204030204" pitchFamily="34" charset="0"/>
                <a:cs typeface="Calibri" panose="020F0502020204030204" pitchFamily="34" charset="0"/>
              </a:rPr>
              <a:t>Phone triage </a:t>
            </a:r>
          </a:p>
          <a:p>
            <a:r>
              <a:rPr lang="en-US" sz="2000" dirty="0">
                <a:solidFill>
                  <a:schemeClr val="bg1"/>
                </a:solidFill>
                <a:latin typeface="Calibri" panose="020F0502020204030204" pitchFamily="34" charset="0"/>
                <a:cs typeface="Calibri" panose="020F0502020204030204" pitchFamily="34" charset="0"/>
              </a:rPr>
              <a:t>Weight checks the first week</a:t>
            </a:r>
          </a:p>
          <a:p>
            <a:r>
              <a:rPr lang="en-US" sz="2000" dirty="0">
                <a:solidFill>
                  <a:schemeClr val="bg1"/>
                </a:solidFill>
                <a:latin typeface="Calibri" panose="020F0502020204030204" pitchFamily="34" charset="0"/>
                <a:cs typeface="Calibri" panose="020F0502020204030204" pitchFamily="34" charset="0"/>
              </a:rPr>
              <a:t>Hospital visits</a:t>
            </a:r>
          </a:p>
          <a:p>
            <a:r>
              <a:rPr lang="en-US" sz="2000" dirty="0">
                <a:solidFill>
                  <a:schemeClr val="bg1"/>
                </a:solidFill>
                <a:latin typeface="Calibri" panose="020F0502020204030204" pitchFamily="34" charset="0"/>
                <a:cs typeface="Calibri" panose="020F0502020204030204" pitchFamily="34" charset="0"/>
              </a:rPr>
              <a:t>Nurse visits</a:t>
            </a:r>
          </a:p>
          <a:p>
            <a:r>
              <a:rPr lang="en-US" sz="2000" dirty="0">
                <a:solidFill>
                  <a:schemeClr val="bg1"/>
                </a:solidFill>
                <a:latin typeface="Calibri" panose="020F0502020204030204" pitchFamily="34" charset="0"/>
                <a:cs typeface="Calibri" panose="020F0502020204030204" pitchFamily="34" charset="0"/>
              </a:rPr>
              <a:t>Phone check-ins</a:t>
            </a:r>
          </a:p>
          <a:p>
            <a:r>
              <a:rPr lang="en-US" sz="2000" dirty="0">
                <a:solidFill>
                  <a:schemeClr val="bg1"/>
                </a:solidFill>
                <a:latin typeface="Calibri" panose="020F0502020204030204" pitchFamily="34" charset="0"/>
                <a:cs typeface="Calibri" panose="020F0502020204030204" pitchFamily="34" charset="0"/>
              </a:rPr>
              <a:t>Congratulation program</a:t>
            </a:r>
          </a:p>
          <a:p>
            <a:r>
              <a:rPr lang="en-US" sz="2000" dirty="0">
                <a:solidFill>
                  <a:schemeClr val="bg1"/>
                </a:solidFill>
                <a:latin typeface="Calibri" panose="020F0502020204030204" pitchFamily="34" charset="0"/>
                <a:cs typeface="Calibri" panose="020F0502020204030204" pitchFamily="34" charset="0"/>
              </a:rPr>
              <a:t>Office support groups</a:t>
            </a:r>
          </a:p>
          <a:p>
            <a:r>
              <a:rPr lang="en-US" sz="2000" dirty="0">
                <a:solidFill>
                  <a:schemeClr val="bg1"/>
                </a:solidFill>
                <a:latin typeface="Calibri" panose="020F0502020204030204" pitchFamily="34" charset="0"/>
                <a:cs typeface="Calibri" panose="020F0502020204030204" pitchFamily="34" charset="0"/>
              </a:rPr>
              <a:t>Touch base at well child checks</a:t>
            </a:r>
          </a:p>
          <a:p>
            <a:r>
              <a:rPr lang="en-US" sz="2000" dirty="0">
                <a:solidFill>
                  <a:schemeClr val="bg1"/>
                </a:solidFill>
                <a:latin typeface="Calibri" panose="020F0502020204030204" pitchFamily="34" charset="0"/>
                <a:cs typeface="Calibri" panose="020F0502020204030204" pitchFamily="34" charset="0"/>
              </a:rPr>
              <a:t>Educate coworkers</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2145534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EF3C9-298D-41FA-B630-5EA371E3FAF1}"/>
              </a:ext>
            </a:extLst>
          </p:cNvPr>
          <p:cNvSpPr>
            <a:spLocks noGrp="1"/>
          </p:cNvSpPr>
          <p:nvPr>
            <p:ph type="title"/>
          </p:nvPr>
        </p:nvSpPr>
        <p:spPr>
          <a:xfrm>
            <a:off x="2152650" y="365127"/>
            <a:ext cx="7886700" cy="930274"/>
          </a:xfrm>
        </p:spPr>
        <p:txBody>
          <a:bodyPr/>
          <a:lstStyle/>
          <a:p>
            <a:pPr algn="ctr"/>
            <a:r>
              <a:rPr lang="en-US" b="1" dirty="0">
                <a:latin typeface="Calibri" panose="020F0502020204030204" pitchFamily="34" charset="0"/>
                <a:cs typeface="Calibri" panose="020F0502020204030204" pitchFamily="34" charset="0"/>
              </a:rPr>
              <a:t>Scope of Practice</a:t>
            </a:r>
          </a:p>
        </p:txBody>
      </p:sp>
      <p:sp>
        <p:nvSpPr>
          <p:cNvPr id="3" name="Content Placeholder 2">
            <a:extLst>
              <a:ext uri="{FF2B5EF4-FFF2-40B4-BE49-F238E27FC236}">
                <a16:creationId xmlns:a16="http://schemas.microsoft.com/office/drawing/2014/main" id="{1779FADD-934F-4B58-8BC9-14911F9C26B4}"/>
              </a:ext>
            </a:extLst>
          </p:cNvPr>
          <p:cNvSpPr>
            <a:spLocks noGrp="1"/>
          </p:cNvSpPr>
          <p:nvPr>
            <p:ph idx="1"/>
          </p:nvPr>
        </p:nvSpPr>
        <p:spPr>
          <a:xfrm>
            <a:off x="1752600" y="1903413"/>
            <a:ext cx="3886200" cy="3051175"/>
          </a:xfrm>
        </p:spPr>
        <p:txBody>
          <a:bodyPr>
            <a:normAutofit/>
          </a:bodyPr>
          <a:lstStyle/>
          <a:p>
            <a:pPr marL="0" indent="0">
              <a:buNone/>
            </a:pPr>
            <a:r>
              <a:rPr lang="en-US" dirty="0">
                <a:latin typeface="Calibri" panose="020F0502020204030204" pitchFamily="34" charset="0"/>
                <a:cs typeface="Calibri" panose="020F0502020204030204" pitchFamily="34" charset="0"/>
              </a:rPr>
              <a:t>Your job description may not allow you to apply this knowledge or set of skills in practice</a:t>
            </a:r>
          </a:p>
        </p:txBody>
      </p:sp>
      <p:sp>
        <p:nvSpPr>
          <p:cNvPr id="4" name="Content Placeholder 2">
            <a:extLst>
              <a:ext uri="{FF2B5EF4-FFF2-40B4-BE49-F238E27FC236}">
                <a16:creationId xmlns:a16="http://schemas.microsoft.com/office/drawing/2014/main" id="{2A9EA882-2108-400A-98DD-DB026F4EAFEA}"/>
              </a:ext>
            </a:extLst>
          </p:cNvPr>
          <p:cNvSpPr txBox="1">
            <a:spLocks/>
          </p:cNvSpPr>
          <p:nvPr/>
        </p:nvSpPr>
        <p:spPr>
          <a:xfrm>
            <a:off x="6353908" y="1920998"/>
            <a:ext cx="4314092" cy="3051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Calibri" panose="020F0502020204030204" pitchFamily="34" charset="0"/>
                <a:cs typeface="Calibri" panose="020F0502020204030204" pitchFamily="34" charset="0"/>
              </a:rPr>
              <a:t>Knowledge that you cannot apply can be helpful in giving guidance to parents about what they can expect from their care with a lactation consultant.</a:t>
            </a:r>
          </a:p>
        </p:txBody>
      </p:sp>
    </p:spTree>
    <p:extLst>
      <p:ext uri="{BB962C8B-B14F-4D97-AF65-F5344CB8AC3E}">
        <p14:creationId xmlns:p14="http://schemas.microsoft.com/office/powerpoint/2010/main" val="48873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22238"/>
            <a:ext cx="9144000" cy="1325563"/>
          </a:xfrm>
        </p:spPr>
        <p:txBody>
          <a:bodyPr/>
          <a:lstStyle/>
          <a:p>
            <a:pPr algn="ctr"/>
            <a:r>
              <a:rPr lang="en-US" dirty="0">
                <a:solidFill>
                  <a:schemeClr val="bg2"/>
                </a:solidFill>
                <a:latin typeface="Calibri" panose="020F0502020204030204" pitchFamily="34" charset="0"/>
                <a:cs typeface="Calibri" panose="020F0502020204030204" pitchFamily="34" charset="0"/>
              </a:rPr>
              <a:t>Every Participant Here Today:</a:t>
            </a:r>
          </a:p>
        </p:txBody>
      </p:sp>
      <p:sp>
        <p:nvSpPr>
          <p:cNvPr id="3" name="Content Placeholder 2"/>
          <p:cNvSpPr>
            <a:spLocks noGrp="1"/>
          </p:cNvSpPr>
          <p:nvPr>
            <p:ph idx="1"/>
          </p:nvPr>
        </p:nvSpPr>
        <p:spPr>
          <a:xfrm>
            <a:off x="1524000" y="1447800"/>
            <a:ext cx="8991600" cy="4495800"/>
          </a:xfrm>
          <a:noFill/>
        </p:spPr>
        <p:txBody>
          <a:bodyPr>
            <a:normAutofit/>
          </a:bodyPr>
          <a:lstStyle/>
          <a:p>
            <a:r>
              <a:rPr lang="en-US" dirty="0">
                <a:solidFill>
                  <a:schemeClr val="bg2"/>
                </a:solidFill>
                <a:latin typeface="Calibri" panose="020F0502020204030204" pitchFamily="34" charset="0"/>
                <a:cs typeface="Calibri" panose="020F0502020204030204" pitchFamily="34" charset="0"/>
              </a:rPr>
              <a:t>Understands that people in this course may never have breastfed and/or may have had trauma related to breastfeeding</a:t>
            </a:r>
          </a:p>
          <a:p>
            <a:r>
              <a:rPr lang="en-US" dirty="0">
                <a:solidFill>
                  <a:schemeClr val="bg2"/>
                </a:solidFill>
                <a:latin typeface="Calibri" panose="020F0502020204030204" pitchFamily="34" charset="0"/>
                <a:cs typeface="Calibri" panose="020F0502020204030204" pitchFamily="34" charset="0"/>
              </a:rPr>
              <a:t>Brings valuable knowledge and experiences to share</a:t>
            </a:r>
          </a:p>
          <a:p>
            <a:r>
              <a:rPr lang="en-US" dirty="0">
                <a:solidFill>
                  <a:schemeClr val="bg2"/>
                </a:solidFill>
                <a:latin typeface="Calibri" panose="020F0502020204030204" pitchFamily="34" charset="0"/>
                <a:cs typeface="Calibri" panose="020F0502020204030204" pitchFamily="34" charset="0"/>
              </a:rPr>
              <a:t>Is encouraged to respect each other’s identities and stories</a:t>
            </a:r>
          </a:p>
          <a:p>
            <a:r>
              <a:rPr lang="en-US" dirty="0">
                <a:solidFill>
                  <a:schemeClr val="bg2"/>
                </a:solidFill>
                <a:latin typeface="Calibri" panose="020F0502020204030204" pitchFamily="34" charset="0"/>
                <a:cs typeface="Calibri" panose="020F0502020204030204" pitchFamily="34" charset="0"/>
              </a:rPr>
              <a:t>Is doing the best to listen with their heart</a:t>
            </a:r>
          </a:p>
          <a:p>
            <a:endParaRPr lang="en-US" dirty="0">
              <a:solidFill>
                <a:schemeClr val="bg2"/>
              </a:solidFill>
              <a:latin typeface="Calibri" panose="020F0502020204030204" pitchFamily="34" charset="0"/>
              <a:cs typeface="Calibri" panose="020F0502020204030204" pitchFamily="34" charset="0"/>
            </a:endParaRPr>
          </a:p>
          <a:p>
            <a:endParaRPr lang="en-US" dirty="0">
              <a:solidFill>
                <a:schemeClr val="bg2"/>
              </a:solidFill>
              <a:latin typeface="Calibri" panose="020F0502020204030204" pitchFamily="34" charset="0"/>
              <a:cs typeface="Calibri" panose="020F0502020204030204" pitchFamily="34" charset="0"/>
            </a:endParaRPr>
          </a:p>
          <a:p>
            <a:endParaRPr lang="en-US" dirty="0">
              <a:solidFill>
                <a:schemeClr val="bg2"/>
              </a:solidFill>
              <a:latin typeface="Calibri" panose="020F0502020204030204" pitchFamily="34" charset="0"/>
              <a:cs typeface="Calibri" panose="020F0502020204030204" pitchFamily="34" charset="0"/>
            </a:endParaRPr>
          </a:p>
          <a:p>
            <a:endParaRPr lang="en-US" dirty="0">
              <a:solidFill>
                <a:schemeClr val="bg2"/>
              </a:solidFill>
              <a:latin typeface="Calibri" panose="020F0502020204030204" pitchFamily="34" charset="0"/>
              <a:cs typeface="Calibri" panose="020F0502020204030204" pitchFamily="34" charset="0"/>
            </a:endParaRPr>
          </a:p>
          <a:p>
            <a:endParaRPr lang="en-US" dirty="0">
              <a:solidFill>
                <a:schemeClr val="bg2"/>
              </a:solidFill>
              <a:latin typeface="Calibri" panose="020F0502020204030204" pitchFamily="34" charset="0"/>
              <a:cs typeface="Calibri" panose="020F0502020204030204" pitchFamily="34" charset="0"/>
            </a:endParaRPr>
          </a:p>
          <a:p>
            <a:endParaRPr lang="en-US"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1843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638800" y="2286000"/>
            <a:ext cx="5334000" cy="1066800"/>
          </a:xfrm>
        </p:spPr>
        <p:txBody>
          <a:bodyPr>
            <a:normAutofit fontScale="90000"/>
          </a:bodyPr>
          <a:lstStyle/>
          <a:p>
            <a:r>
              <a:rPr lang="en-US" sz="5400" dirty="0">
                <a:latin typeface="Calibri" panose="020F0502020204030204" pitchFamily="34" charset="0"/>
                <a:cs typeface="Calibri" panose="020F0502020204030204" pitchFamily="34" charset="0"/>
              </a:rPr>
              <a:t>Session 1</a:t>
            </a:r>
            <a:br>
              <a:rPr lang="en-US" sz="5400" dirty="0">
                <a:latin typeface="Calibri" panose="020F0502020204030204" pitchFamily="34" charset="0"/>
                <a:cs typeface="Calibri" panose="020F0502020204030204" pitchFamily="34" charset="0"/>
              </a:rPr>
            </a:br>
            <a:r>
              <a:rPr lang="en-US" sz="5400" dirty="0">
                <a:latin typeface="Calibri" panose="020F0502020204030204" pitchFamily="34" charset="0"/>
                <a:cs typeface="Calibri" panose="020F0502020204030204" pitchFamily="34" charset="0"/>
              </a:rPr>
              <a:t>Breastfeeding </a:t>
            </a:r>
            <a:br>
              <a:rPr lang="en-US" sz="5400" dirty="0">
                <a:latin typeface="Calibri" panose="020F0502020204030204" pitchFamily="34" charset="0"/>
                <a:cs typeface="Calibri" panose="020F0502020204030204" pitchFamily="34" charset="0"/>
              </a:rPr>
            </a:br>
            <a:r>
              <a:rPr lang="en-US" sz="5400" dirty="0">
                <a:latin typeface="Calibri" panose="020F0502020204030204" pitchFamily="34" charset="0"/>
                <a:cs typeface="Calibri" panose="020F0502020204030204" pitchFamily="34" charset="0"/>
              </a:rPr>
              <a:t>Basics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
            <a:ext cx="4419600" cy="6857999"/>
          </a:xfrm>
          <a:prstGeom prst="rect">
            <a:avLst/>
          </a:prstGeom>
        </p:spPr>
      </p:pic>
    </p:spTree>
    <p:extLst>
      <p:ext uri="{BB962C8B-B14F-4D97-AF65-F5344CB8AC3E}">
        <p14:creationId xmlns:p14="http://schemas.microsoft.com/office/powerpoint/2010/main" val="1193490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t="-50000" b="-5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OBC Session 1 Topics</a:t>
            </a:r>
          </a:p>
        </p:txBody>
      </p:sp>
      <p:sp>
        <p:nvSpPr>
          <p:cNvPr id="3" name="Text Placeholder 2"/>
          <p:cNvSpPr>
            <a:spLocks noGrp="1"/>
          </p:cNvSpPr>
          <p:nvPr>
            <p:ph type="body" idx="1"/>
          </p:nvPr>
        </p:nvSpPr>
        <p:spPr/>
        <p:txBody>
          <a:bodyPr>
            <a:normAutofit fontScale="92500" lnSpcReduction="20000"/>
          </a:bodyPr>
          <a:lstStyle/>
          <a:p>
            <a:r>
              <a:rPr lang="en-US" dirty="0">
                <a:latin typeface="Calibri" panose="020F0502020204030204" pitchFamily="34" charset="0"/>
                <a:cs typeface="Calibri" panose="020F0502020204030204" pitchFamily="34" charset="0"/>
              </a:rPr>
              <a:t>Special properties of human milk</a:t>
            </a:r>
          </a:p>
          <a:p>
            <a:r>
              <a:rPr lang="en-US" dirty="0">
                <a:latin typeface="Calibri" panose="020F0502020204030204" pitchFamily="34" charset="0"/>
                <a:cs typeface="Calibri" panose="020F0502020204030204" pitchFamily="34" charset="0"/>
              </a:rPr>
              <a:t>The entero-mammary pathway</a:t>
            </a:r>
          </a:p>
          <a:p>
            <a:r>
              <a:rPr lang="en-US" dirty="0">
                <a:latin typeface="Calibri" panose="020F0502020204030204" pitchFamily="34" charset="0"/>
                <a:cs typeface="Calibri" panose="020F0502020204030204" pitchFamily="34" charset="0"/>
              </a:rPr>
              <a:t>Risks of not breastfeeding</a:t>
            </a:r>
          </a:p>
          <a:p>
            <a:r>
              <a:rPr lang="en-US" dirty="0">
                <a:latin typeface="Calibri" panose="020F0502020204030204" pitchFamily="34" charset="0"/>
                <a:cs typeface="Calibri" panose="020F0502020204030204" pitchFamily="34" charset="0"/>
              </a:rPr>
              <a:t>Special considerations regarding breastfeeding</a:t>
            </a:r>
          </a:p>
          <a:p>
            <a:r>
              <a:rPr lang="en-US" dirty="0">
                <a:latin typeface="Calibri" panose="020F0502020204030204" pitchFamily="34" charset="0"/>
                <a:cs typeface="Calibri" panose="020F0502020204030204" pitchFamily="34" charset="0"/>
              </a:rPr>
              <a:t>Breastfeeding demographics</a:t>
            </a:r>
          </a:p>
          <a:p>
            <a:r>
              <a:rPr lang="en-US" dirty="0">
                <a:latin typeface="Calibri" panose="020F0502020204030204" pitchFamily="34" charset="0"/>
                <a:cs typeface="Calibri" panose="020F0502020204030204" pitchFamily="34" charset="0"/>
              </a:rPr>
              <a:t>Healthy People 2030 goals</a:t>
            </a:r>
          </a:p>
          <a:p>
            <a:r>
              <a:rPr lang="en-US" dirty="0">
                <a:latin typeface="Calibri" panose="020F0502020204030204" pitchFamily="34" charset="0"/>
                <a:cs typeface="Calibri" panose="020F0502020204030204" pitchFamily="34" charset="0"/>
              </a:rPr>
              <a:t>Barriers to breastfeeding/lactation</a:t>
            </a:r>
          </a:p>
          <a:p>
            <a:r>
              <a:rPr lang="en-US" dirty="0">
                <a:latin typeface="Calibri" panose="020F0502020204030204" pitchFamily="34" charset="0"/>
                <a:cs typeface="Calibri" panose="020F0502020204030204" pitchFamily="34" charset="0"/>
              </a:rPr>
              <a:t>Prenatal counseling</a:t>
            </a:r>
          </a:p>
          <a:p>
            <a:r>
              <a:rPr lang="en-US" dirty="0">
                <a:latin typeface="Calibri" panose="020F0502020204030204" pitchFamily="34" charset="0"/>
                <a:cs typeface="Calibri" panose="020F0502020204030204" pitchFamily="34" charset="0"/>
              </a:rPr>
              <a:t>Counseling the breastfeeding/lactating parent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33056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t="-50000" b="-5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Calibri" panose="020F0502020204030204" pitchFamily="34" charset="0"/>
                <a:cs typeface="Calibri" panose="020F0502020204030204" pitchFamily="34" charset="0"/>
              </a:rPr>
              <a:t>Objectives for Session 1</a:t>
            </a:r>
          </a:p>
        </p:txBody>
      </p:sp>
      <p:sp>
        <p:nvSpPr>
          <p:cNvPr id="3" name="Content Placeholder 2"/>
          <p:cNvSpPr>
            <a:spLocks noGrp="1"/>
          </p:cNvSpPr>
          <p:nvPr>
            <p:ph idx="1"/>
          </p:nvPr>
        </p:nvSpPr>
        <p:spPr/>
        <p:txBody>
          <a:bodyPr>
            <a:normAutofit fontScale="85000" lnSpcReduction="10000"/>
          </a:bodyPr>
          <a:lstStyle/>
          <a:p>
            <a:r>
              <a:rPr lang="en-US" dirty="0">
                <a:solidFill>
                  <a:schemeClr val="bg1"/>
                </a:solidFill>
                <a:latin typeface="Calibri" panose="020F0502020204030204" pitchFamily="34" charset="0"/>
                <a:cs typeface="Calibri" panose="020F0502020204030204" pitchFamily="34" charset="0"/>
              </a:rPr>
              <a:t>Describe components of human milk that provide immunologic protection from illness.</a:t>
            </a:r>
          </a:p>
          <a:p>
            <a:r>
              <a:rPr lang="en-US" dirty="0">
                <a:solidFill>
                  <a:schemeClr val="bg1"/>
                </a:solidFill>
                <a:latin typeface="Calibri" panose="020F0502020204030204" pitchFamily="34" charset="0"/>
                <a:cs typeface="Calibri" panose="020F0502020204030204" pitchFamily="34" charset="0"/>
              </a:rPr>
              <a:t>Recite how antibodies directed against pathogens enter human milk.</a:t>
            </a:r>
          </a:p>
          <a:p>
            <a:r>
              <a:rPr lang="en-US" dirty="0">
                <a:solidFill>
                  <a:schemeClr val="bg1"/>
                </a:solidFill>
                <a:latin typeface="Calibri" panose="020F0502020204030204" pitchFamily="34" charset="0"/>
                <a:cs typeface="Calibri" panose="020F0502020204030204" pitchFamily="34" charset="0"/>
              </a:rPr>
              <a:t>Identify infant risks of not breastfeeding/receiving human milk and maternal risks of not lactating.</a:t>
            </a:r>
          </a:p>
          <a:p>
            <a:r>
              <a:rPr lang="en-US" dirty="0">
                <a:solidFill>
                  <a:schemeClr val="bg1"/>
                </a:solidFill>
                <a:latin typeface="Calibri" panose="020F0502020204030204" pitchFamily="34" charset="0"/>
                <a:cs typeface="Calibri" panose="020F0502020204030204" pitchFamily="34" charset="0"/>
              </a:rPr>
              <a:t>Explain current recommendations on duration of lactation.</a:t>
            </a:r>
          </a:p>
          <a:p>
            <a:r>
              <a:rPr lang="en-US" dirty="0">
                <a:solidFill>
                  <a:schemeClr val="bg1"/>
                </a:solidFill>
                <a:latin typeface="Calibri" panose="020F0502020204030204" pitchFamily="34" charset="0"/>
                <a:cs typeface="Calibri" panose="020F0502020204030204" pitchFamily="34" charset="0"/>
              </a:rPr>
              <a:t>Recite relative contraindications to breastfeeding.</a:t>
            </a:r>
          </a:p>
          <a:p>
            <a:r>
              <a:rPr lang="en-US" dirty="0">
                <a:solidFill>
                  <a:schemeClr val="bg1"/>
                </a:solidFill>
                <a:latin typeface="Calibri" panose="020F0502020204030204" pitchFamily="34" charset="0"/>
                <a:cs typeface="Calibri" panose="020F0502020204030204" pitchFamily="34" charset="0"/>
              </a:rPr>
              <a:t>Identify ways that pregnant individuals can be supported to breastfeed</a:t>
            </a:r>
          </a:p>
          <a:p>
            <a:r>
              <a:rPr lang="en-US" dirty="0">
                <a:solidFill>
                  <a:schemeClr val="bg1"/>
                </a:solidFill>
                <a:latin typeface="Calibri" panose="020F0502020204030204" pitchFamily="34" charset="0"/>
                <a:cs typeface="Calibri" panose="020F0502020204030204" pitchFamily="34" charset="0"/>
              </a:rPr>
              <a:t>Describe how to demonstrate empathy, respect and support for lactating parents</a:t>
            </a: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12</a:t>
            </a:fld>
            <a:endParaRPr lang="en-US" dirty="0">
              <a:solidFill>
                <a:schemeClr val="bg1"/>
              </a:solidFill>
            </a:endParaRPr>
          </a:p>
        </p:txBody>
      </p:sp>
    </p:spTree>
    <p:extLst>
      <p:ext uri="{BB962C8B-B14F-4D97-AF65-F5344CB8AC3E}">
        <p14:creationId xmlns:p14="http://schemas.microsoft.com/office/powerpoint/2010/main" val="1823073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9"/>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F615E3-9F2B-45C5-9870-2A7CFA5028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5621" y="542274"/>
            <a:ext cx="4233926" cy="4258327"/>
          </a:xfrm>
          <a:prstGeom prst="rect">
            <a:avLst/>
          </a:prstGeom>
        </p:spPr>
      </p:pic>
      <p:pic>
        <p:nvPicPr>
          <p:cNvPr id="5" name="Picture 4">
            <a:extLst>
              <a:ext uri="{FF2B5EF4-FFF2-40B4-BE49-F238E27FC236}">
                <a16:creationId xmlns:a16="http://schemas.microsoft.com/office/drawing/2014/main" id="{DF5F71AA-9D93-44D6-A0A1-4EEA7E7238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1059" y="463115"/>
            <a:ext cx="4635320" cy="4354502"/>
          </a:xfrm>
          <a:prstGeom prst="rect">
            <a:avLst/>
          </a:prstGeom>
        </p:spPr>
      </p:pic>
      <p:sp>
        <p:nvSpPr>
          <p:cNvPr id="6" name="TextBox 5">
            <a:extLst>
              <a:ext uri="{FF2B5EF4-FFF2-40B4-BE49-F238E27FC236}">
                <a16:creationId xmlns:a16="http://schemas.microsoft.com/office/drawing/2014/main" id="{05ABC631-494D-4385-BC95-FF20931BBD3A}"/>
              </a:ext>
            </a:extLst>
          </p:cNvPr>
          <p:cNvSpPr txBox="1"/>
          <p:nvPr/>
        </p:nvSpPr>
        <p:spPr>
          <a:xfrm>
            <a:off x="3445637" y="2146299"/>
            <a:ext cx="1113895" cy="2031325"/>
          </a:xfrm>
          <a:prstGeom prst="rect">
            <a:avLst/>
          </a:prstGeom>
          <a:noFill/>
        </p:spPr>
        <p:txBody>
          <a:bodyPr wrap="none" rtlCol="0">
            <a:spAutoFit/>
          </a:bodyPr>
          <a:lstStyle/>
          <a:p>
            <a:r>
              <a:rPr lang="en-US" b="1" dirty="0"/>
              <a:t>Water</a:t>
            </a:r>
          </a:p>
          <a:p>
            <a:r>
              <a:rPr lang="en-US" b="1" dirty="0"/>
              <a:t>Protein</a:t>
            </a:r>
          </a:p>
          <a:p>
            <a:r>
              <a:rPr lang="en-US" b="1" dirty="0"/>
              <a:t>Carbs</a:t>
            </a:r>
          </a:p>
          <a:p>
            <a:r>
              <a:rPr lang="en-US" b="1" dirty="0"/>
              <a:t>DHA/ARA</a:t>
            </a:r>
          </a:p>
          <a:p>
            <a:r>
              <a:rPr lang="en-US" b="1" dirty="0"/>
              <a:t>Fat</a:t>
            </a:r>
          </a:p>
          <a:p>
            <a:r>
              <a:rPr lang="en-US" b="1" dirty="0"/>
              <a:t>Vitamins</a:t>
            </a:r>
          </a:p>
          <a:p>
            <a:r>
              <a:rPr lang="en-US" b="1" dirty="0"/>
              <a:t>Minerals </a:t>
            </a:r>
          </a:p>
        </p:txBody>
      </p:sp>
      <p:sp>
        <p:nvSpPr>
          <p:cNvPr id="7" name="TextBox 6">
            <a:extLst>
              <a:ext uri="{FF2B5EF4-FFF2-40B4-BE49-F238E27FC236}">
                <a16:creationId xmlns:a16="http://schemas.microsoft.com/office/drawing/2014/main" id="{28EE922D-6580-4F20-A599-17695A8F2879}"/>
              </a:ext>
            </a:extLst>
          </p:cNvPr>
          <p:cNvSpPr txBox="1"/>
          <p:nvPr/>
        </p:nvSpPr>
        <p:spPr>
          <a:xfrm>
            <a:off x="7686398" y="2297723"/>
            <a:ext cx="1113895" cy="2031325"/>
          </a:xfrm>
          <a:prstGeom prst="rect">
            <a:avLst/>
          </a:prstGeom>
          <a:noFill/>
        </p:spPr>
        <p:txBody>
          <a:bodyPr wrap="none" rtlCol="0">
            <a:spAutoFit/>
          </a:bodyPr>
          <a:lstStyle/>
          <a:p>
            <a:pPr algn="ctr"/>
            <a:r>
              <a:rPr lang="en-US" b="1" dirty="0">
                <a:solidFill>
                  <a:schemeClr val="bg1"/>
                </a:solidFill>
              </a:rPr>
              <a:t>Water</a:t>
            </a:r>
          </a:p>
          <a:p>
            <a:pPr algn="ctr"/>
            <a:r>
              <a:rPr lang="en-US" b="1" dirty="0">
                <a:solidFill>
                  <a:schemeClr val="bg1"/>
                </a:solidFill>
              </a:rPr>
              <a:t>Protein</a:t>
            </a:r>
          </a:p>
          <a:p>
            <a:pPr algn="ctr"/>
            <a:r>
              <a:rPr lang="en-US" b="1" dirty="0">
                <a:solidFill>
                  <a:schemeClr val="bg1"/>
                </a:solidFill>
              </a:rPr>
              <a:t>Carbs</a:t>
            </a:r>
          </a:p>
          <a:p>
            <a:pPr algn="ctr"/>
            <a:r>
              <a:rPr lang="en-US" b="1" dirty="0">
                <a:solidFill>
                  <a:schemeClr val="bg1"/>
                </a:solidFill>
              </a:rPr>
              <a:t>DHA/ARA</a:t>
            </a:r>
          </a:p>
          <a:p>
            <a:pPr algn="ctr"/>
            <a:r>
              <a:rPr lang="en-US" b="1" dirty="0">
                <a:solidFill>
                  <a:schemeClr val="bg1"/>
                </a:solidFill>
              </a:rPr>
              <a:t>Fat</a:t>
            </a:r>
          </a:p>
          <a:p>
            <a:pPr algn="ctr"/>
            <a:r>
              <a:rPr lang="en-US" b="1" dirty="0">
                <a:solidFill>
                  <a:schemeClr val="bg1"/>
                </a:solidFill>
              </a:rPr>
              <a:t>Vitamins</a:t>
            </a:r>
          </a:p>
          <a:p>
            <a:pPr algn="ctr"/>
            <a:r>
              <a:rPr lang="en-US" b="1" dirty="0">
                <a:solidFill>
                  <a:schemeClr val="bg1"/>
                </a:solidFill>
              </a:rPr>
              <a:t>Minerals </a:t>
            </a:r>
          </a:p>
        </p:txBody>
      </p:sp>
      <p:sp>
        <p:nvSpPr>
          <p:cNvPr id="9" name="TextBox 8">
            <a:extLst>
              <a:ext uri="{FF2B5EF4-FFF2-40B4-BE49-F238E27FC236}">
                <a16:creationId xmlns:a16="http://schemas.microsoft.com/office/drawing/2014/main" id="{5CD07846-84F5-401F-9DE7-E6B0FDA1E83D}"/>
              </a:ext>
            </a:extLst>
          </p:cNvPr>
          <p:cNvSpPr txBox="1"/>
          <p:nvPr/>
        </p:nvSpPr>
        <p:spPr>
          <a:xfrm>
            <a:off x="990600" y="92601"/>
            <a:ext cx="10450168" cy="523220"/>
          </a:xfrm>
          <a:prstGeom prst="rect">
            <a:avLst/>
          </a:prstGeom>
          <a:noFill/>
        </p:spPr>
        <p:txBody>
          <a:bodyPr wrap="none" rtlCol="0">
            <a:spAutoFit/>
          </a:bodyPr>
          <a:lstStyle/>
          <a:p>
            <a:r>
              <a:rPr lang="en-US" sz="2800" b="1" dirty="0"/>
              <a:t>Comparing Breastmilk and Formula = Comparing Apples and Oranges</a:t>
            </a:r>
          </a:p>
        </p:txBody>
      </p:sp>
      <p:sp>
        <p:nvSpPr>
          <p:cNvPr id="10" name="TextBox 9">
            <a:extLst>
              <a:ext uri="{FF2B5EF4-FFF2-40B4-BE49-F238E27FC236}">
                <a16:creationId xmlns:a16="http://schemas.microsoft.com/office/drawing/2014/main" id="{5A7E068C-46A4-42E2-A386-B53458229F06}"/>
              </a:ext>
            </a:extLst>
          </p:cNvPr>
          <p:cNvSpPr txBox="1"/>
          <p:nvPr/>
        </p:nvSpPr>
        <p:spPr>
          <a:xfrm>
            <a:off x="2111686" y="4334909"/>
            <a:ext cx="2175189" cy="3231654"/>
          </a:xfrm>
          <a:prstGeom prst="rect">
            <a:avLst/>
          </a:prstGeom>
          <a:noFill/>
        </p:spPr>
        <p:txBody>
          <a:bodyPr wrap="square" rtlCol="0">
            <a:spAutoFit/>
          </a:bodyPr>
          <a:lstStyle/>
          <a:p>
            <a:pPr algn="r"/>
            <a:r>
              <a:rPr lang="en-US" sz="2400" b="1" dirty="0"/>
              <a:t>PLUS:</a:t>
            </a:r>
          </a:p>
          <a:p>
            <a:r>
              <a:rPr lang="en-US" b="1" dirty="0"/>
              <a:t>Hormones                    </a:t>
            </a:r>
          </a:p>
          <a:p>
            <a:r>
              <a:rPr lang="en-US" b="1" dirty="0"/>
              <a:t>Antibodies</a:t>
            </a:r>
          </a:p>
          <a:p>
            <a:r>
              <a:rPr lang="en-US" b="1" dirty="0"/>
              <a:t>Active white cells</a:t>
            </a:r>
          </a:p>
          <a:p>
            <a:r>
              <a:rPr lang="en-US" b="1" dirty="0"/>
              <a:t>Enzymes</a:t>
            </a:r>
          </a:p>
          <a:p>
            <a:r>
              <a:rPr lang="en-US" b="1" dirty="0"/>
              <a:t>Anti-viral proteins</a:t>
            </a:r>
          </a:p>
          <a:p>
            <a:r>
              <a:rPr lang="en-US" b="1" dirty="0"/>
              <a:t>Antibacterial agents</a:t>
            </a:r>
          </a:p>
          <a:p>
            <a:endParaRPr lang="en-US" b="1" dirty="0"/>
          </a:p>
          <a:p>
            <a:endParaRPr lang="en-US" dirty="0"/>
          </a:p>
          <a:p>
            <a:endParaRPr lang="en-US" dirty="0"/>
          </a:p>
          <a:p>
            <a:endParaRPr lang="en-US" dirty="0"/>
          </a:p>
        </p:txBody>
      </p:sp>
      <p:sp>
        <p:nvSpPr>
          <p:cNvPr id="12" name="TextBox 11">
            <a:extLst>
              <a:ext uri="{FF2B5EF4-FFF2-40B4-BE49-F238E27FC236}">
                <a16:creationId xmlns:a16="http://schemas.microsoft.com/office/drawing/2014/main" id="{551C3D33-51B7-4FEE-99DB-A9569085780C}"/>
              </a:ext>
            </a:extLst>
          </p:cNvPr>
          <p:cNvSpPr txBox="1"/>
          <p:nvPr/>
        </p:nvSpPr>
        <p:spPr>
          <a:xfrm>
            <a:off x="1541785" y="773106"/>
            <a:ext cx="1747594" cy="461665"/>
          </a:xfrm>
          <a:prstGeom prst="rect">
            <a:avLst/>
          </a:prstGeom>
          <a:noFill/>
        </p:spPr>
        <p:txBody>
          <a:bodyPr wrap="none" rtlCol="0">
            <a:spAutoFit/>
          </a:bodyPr>
          <a:lstStyle/>
          <a:p>
            <a:r>
              <a:rPr lang="en-US" sz="2400" b="1" dirty="0"/>
              <a:t>Human Milk</a:t>
            </a:r>
          </a:p>
        </p:txBody>
      </p:sp>
      <p:sp>
        <p:nvSpPr>
          <p:cNvPr id="13" name="TextBox 12">
            <a:extLst>
              <a:ext uri="{FF2B5EF4-FFF2-40B4-BE49-F238E27FC236}">
                <a16:creationId xmlns:a16="http://schemas.microsoft.com/office/drawing/2014/main" id="{DD37C1C7-4A4A-4CA5-8496-2C238B83E4F5}"/>
              </a:ext>
            </a:extLst>
          </p:cNvPr>
          <p:cNvSpPr txBox="1"/>
          <p:nvPr/>
        </p:nvSpPr>
        <p:spPr>
          <a:xfrm>
            <a:off x="9274051" y="956601"/>
            <a:ext cx="1238865" cy="461665"/>
          </a:xfrm>
          <a:prstGeom prst="rect">
            <a:avLst/>
          </a:prstGeom>
          <a:noFill/>
        </p:spPr>
        <p:txBody>
          <a:bodyPr wrap="none" rtlCol="0">
            <a:spAutoFit/>
          </a:bodyPr>
          <a:lstStyle/>
          <a:p>
            <a:r>
              <a:rPr lang="en-US" sz="2400" b="1" dirty="0"/>
              <a:t>Formula</a:t>
            </a:r>
          </a:p>
        </p:txBody>
      </p:sp>
      <p:sp>
        <p:nvSpPr>
          <p:cNvPr id="14" name="TextBox 13">
            <a:extLst>
              <a:ext uri="{FF2B5EF4-FFF2-40B4-BE49-F238E27FC236}">
                <a16:creationId xmlns:a16="http://schemas.microsoft.com/office/drawing/2014/main" id="{B5FF0288-DAA6-4044-ACC4-DA2361F5D14E}"/>
              </a:ext>
            </a:extLst>
          </p:cNvPr>
          <p:cNvSpPr txBox="1"/>
          <p:nvPr/>
        </p:nvSpPr>
        <p:spPr>
          <a:xfrm>
            <a:off x="4097128" y="4668181"/>
            <a:ext cx="2004735" cy="3693319"/>
          </a:xfrm>
          <a:prstGeom prst="rect">
            <a:avLst/>
          </a:prstGeom>
          <a:noFill/>
        </p:spPr>
        <p:txBody>
          <a:bodyPr wrap="square" rtlCol="0">
            <a:spAutoFit/>
          </a:bodyPr>
          <a:lstStyle/>
          <a:p>
            <a:r>
              <a:rPr lang="en-US" b="1" dirty="0"/>
              <a:t>++Oligosaccharides</a:t>
            </a:r>
          </a:p>
          <a:p>
            <a:r>
              <a:rPr lang="en-US" b="1" dirty="0"/>
              <a:t>Anti-allergy factors</a:t>
            </a:r>
          </a:p>
          <a:p>
            <a:r>
              <a:rPr lang="en-US" b="1" dirty="0"/>
              <a:t>Carotenoids</a:t>
            </a:r>
          </a:p>
          <a:p>
            <a:r>
              <a:rPr lang="en-US" b="1" dirty="0" err="1"/>
              <a:t>Protaglandins</a:t>
            </a:r>
            <a:endParaRPr lang="en-US" b="1" dirty="0"/>
          </a:p>
          <a:p>
            <a:r>
              <a:rPr lang="en-US" b="1" dirty="0"/>
              <a:t>Cytokines</a:t>
            </a:r>
          </a:p>
          <a:p>
            <a:r>
              <a:rPr lang="en-US" b="1" dirty="0"/>
              <a:t>Peptides</a:t>
            </a:r>
          </a:p>
          <a:p>
            <a:r>
              <a:rPr lang="en-US" b="1" dirty="0" err="1"/>
              <a:t>Etc</a:t>
            </a:r>
            <a:r>
              <a:rPr lang="en-US" b="1" dirty="0"/>
              <a:t>!!!</a:t>
            </a:r>
          </a:p>
          <a:p>
            <a:endParaRPr lang="en-US" b="1" dirty="0"/>
          </a:p>
          <a:p>
            <a:endParaRPr lang="en-US" b="1" dirty="0"/>
          </a:p>
          <a:p>
            <a:endParaRPr lang="en-US" b="1" dirty="0"/>
          </a:p>
          <a:p>
            <a:endParaRPr lang="en-US" dirty="0"/>
          </a:p>
          <a:p>
            <a:endParaRPr lang="en-US" dirty="0"/>
          </a:p>
          <a:p>
            <a:endParaRPr lang="en-US" dirty="0"/>
          </a:p>
        </p:txBody>
      </p:sp>
    </p:spTree>
    <p:extLst>
      <p:ext uri="{BB962C8B-B14F-4D97-AF65-F5344CB8AC3E}">
        <p14:creationId xmlns:p14="http://schemas.microsoft.com/office/powerpoint/2010/main" val="581914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Box 2">
            <a:extLst>
              <a:ext uri="{FF2B5EF4-FFF2-40B4-BE49-F238E27FC236}">
                <a16:creationId xmlns:a16="http://schemas.microsoft.com/office/drawing/2014/main" id="{9A06EAD4-88B3-4B18-A836-E1DDABB246D6}"/>
              </a:ext>
            </a:extLst>
          </p:cNvPr>
          <p:cNvSpPr txBox="1"/>
          <p:nvPr/>
        </p:nvSpPr>
        <p:spPr>
          <a:xfrm>
            <a:off x="5029200" y="136524"/>
            <a:ext cx="7035324" cy="1077218"/>
          </a:xfrm>
          <a:prstGeom prst="rect">
            <a:avLst/>
          </a:prstGeom>
          <a:noFill/>
        </p:spPr>
        <p:txBody>
          <a:bodyPr wrap="none" rtlCol="0">
            <a:spAutoFit/>
          </a:bodyPr>
          <a:lstStyle/>
          <a:p>
            <a:pPr algn="ctr"/>
            <a:r>
              <a:rPr lang="en-US" sz="3200" b="1" dirty="0"/>
              <a:t>Formula is not evil</a:t>
            </a:r>
          </a:p>
          <a:p>
            <a:pPr algn="ctr"/>
            <a:r>
              <a:rPr lang="en-US" sz="3200" b="1" dirty="0"/>
              <a:t>There are times that formula is essential</a:t>
            </a:r>
          </a:p>
        </p:txBody>
      </p:sp>
    </p:spTree>
    <p:extLst>
      <p:ext uri="{BB962C8B-B14F-4D97-AF65-F5344CB8AC3E}">
        <p14:creationId xmlns:p14="http://schemas.microsoft.com/office/powerpoint/2010/main" val="445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53907" y="-17585"/>
            <a:ext cx="4296508" cy="967154"/>
          </a:xfrm>
          <a:solidFill>
            <a:schemeClr val="tx1">
              <a:alpha val="68000"/>
            </a:schemeClr>
          </a:solidFill>
        </p:spPr>
        <p:txBody>
          <a:bodyPr/>
          <a:lstStyle/>
          <a:p>
            <a:r>
              <a:rPr lang="en-US" dirty="0">
                <a:solidFill>
                  <a:schemeClr val="bg1"/>
                </a:solidFill>
                <a:latin typeface="Calibri" panose="020F0502020204030204" pitchFamily="34" charset="0"/>
                <a:cs typeface="Calibri" panose="020F0502020204030204" pitchFamily="34" charset="0"/>
              </a:rPr>
              <a:t>Infants are at Risk</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16</a:t>
            </a:fld>
            <a:endParaRPr lang="en-US">
              <a:solidFill>
                <a:schemeClr val="bg1"/>
              </a:solidFill>
            </a:endParaRPr>
          </a:p>
        </p:txBody>
      </p:sp>
      <p:sp>
        <p:nvSpPr>
          <p:cNvPr id="5" name="Oval 4">
            <a:extLst>
              <a:ext uri="{FF2B5EF4-FFF2-40B4-BE49-F238E27FC236}">
                <a16:creationId xmlns:a16="http://schemas.microsoft.com/office/drawing/2014/main" id="{F441F34F-430D-49FD-9CCC-445EB8B0884F}"/>
              </a:ext>
            </a:extLst>
          </p:cNvPr>
          <p:cNvSpPr/>
          <p:nvPr/>
        </p:nvSpPr>
        <p:spPr>
          <a:xfrm>
            <a:off x="1524000" y="949570"/>
            <a:ext cx="3810000" cy="4994031"/>
          </a:xfrm>
          <a:prstGeom prst="ellipse">
            <a:avLst/>
          </a:prstGeom>
          <a:solidFill>
            <a:schemeClr val="accent6">
              <a:lumMod val="20000"/>
              <a:lumOff val="80000"/>
              <a:alpha val="7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bg1"/>
                </a:solidFill>
                <a:latin typeface="Calibri" panose="020F0502020204030204" pitchFamily="34" charset="0"/>
                <a:cs typeface="Calibri" panose="020F0502020204030204" pitchFamily="34" charset="0"/>
              </a:rPr>
              <a:t>Immature immune system at birth</a:t>
            </a:r>
          </a:p>
          <a:p>
            <a:pPr lvl="1"/>
            <a:r>
              <a:rPr lang="en-US" dirty="0">
                <a:solidFill>
                  <a:schemeClr val="bg1"/>
                </a:solidFill>
                <a:latin typeface="Calibri" panose="020F0502020204030204" pitchFamily="34" charset="0"/>
                <a:cs typeface="Calibri" panose="020F0502020204030204" pitchFamily="34" charset="0"/>
              </a:rPr>
              <a:t>High risk for infection</a:t>
            </a:r>
          </a:p>
          <a:p>
            <a:r>
              <a:rPr lang="en-US" sz="2400" dirty="0">
                <a:solidFill>
                  <a:schemeClr val="bg1"/>
                </a:solidFill>
                <a:latin typeface="Calibri" panose="020F0502020204030204" pitchFamily="34" charset="0"/>
                <a:cs typeface="Calibri" panose="020F0502020204030204" pitchFamily="34" charset="0"/>
              </a:rPr>
              <a:t>Breastmilk </a:t>
            </a:r>
          </a:p>
          <a:p>
            <a:pPr marL="742950" lvl="1" indent="-285750">
              <a:buFont typeface="Wingdings" panose="05000000000000000000" pitchFamily="2" charset="2"/>
              <a:buChar char="ü"/>
            </a:pPr>
            <a:r>
              <a:rPr lang="en-US" dirty="0">
                <a:solidFill>
                  <a:schemeClr val="bg1"/>
                </a:solidFill>
                <a:latin typeface="Calibri" panose="020F0502020204030204" pitchFamily="34" charset="0"/>
                <a:cs typeface="Calibri" panose="020F0502020204030204" pitchFamily="34" charset="0"/>
              </a:rPr>
              <a:t>Protects from infection</a:t>
            </a:r>
          </a:p>
          <a:p>
            <a:pPr marL="742950" lvl="1" indent="-285750">
              <a:buFont typeface="Wingdings" panose="05000000000000000000" pitchFamily="2" charset="2"/>
              <a:buChar char="ü"/>
            </a:pPr>
            <a:r>
              <a:rPr lang="en-US" dirty="0">
                <a:solidFill>
                  <a:schemeClr val="bg1"/>
                </a:solidFill>
                <a:latin typeface="Calibri" panose="020F0502020204030204" pitchFamily="34" charset="0"/>
                <a:cs typeface="Calibri" panose="020F0502020204030204" pitchFamily="34" charset="0"/>
              </a:rPr>
              <a:t>Promotes brain and  immune system maturity</a:t>
            </a:r>
          </a:p>
          <a:p>
            <a:pPr marL="742950" lvl="1" indent="-285750">
              <a:buFont typeface="Wingdings" panose="05000000000000000000" pitchFamily="2" charset="2"/>
              <a:buChar char="ü"/>
            </a:pPr>
            <a:r>
              <a:rPr lang="en-US" dirty="0">
                <a:solidFill>
                  <a:schemeClr val="bg1"/>
                </a:solidFill>
                <a:latin typeface="Calibri" panose="020F0502020204030204" pitchFamily="34" charset="0"/>
                <a:cs typeface="Calibri" panose="020F0502020204030204" pitchFamily="34" charset="0"/>
              </a:rPr>
              <a:t>Reduces inflammation</a:t>
            </a:r>
          </a:p>
          <a:p>
            <a:pPr marL="742950" lvl="1" indent="-285750">
              <a:buFont typeface="Wingdings" panose="05000000000000000000" pitchFamily="2" charset="2"/>
              <a:buChar char="ü"/>
            </a:pPr>
            <a:r>
              <a:rPr lang="en-US" dirty="0">
                <a:solidFill>
                  <a:schemeClr val="bg1"/>
                </a:solidFill>
                <a:latin typeface="Calibri" panose="020F0502020204030204" pitchFamily="34" charset="0"/>
                <a:cs typeface="Calibri" panose="020F0502020204030204" pitchFamily="34" charset="0"/>
              </a:rPr>
              <a:t>Optimal nutrition</a:t>
            </a:r>
          </a:p>
          <a:p>
            <a:pPr algn="ctr"/>
            <a:endParaRPr lang="en-US" dirty="0"/>
          </a:p>
        </p:txBody>
      </p:sp>
    </p:spTree>
    <p:extLst>
      <p:ext uri="{BB962C8B-B14F-4D97-AF65-F5344CB8AC3E}">
        <p14:creationId xmlns:p14="http://schemas.microsoft.com/office/powerpoint/2010/main" val="1956250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01D216-F1C9-4B47-BD14-38F87ECEC50B}"/>
              </a:ext>
            </a:extLst>
          </p:cNvPr>
          <p:cNvSpPr/>
          <p:nvPr/>
        </p:nvSpPr>
        <p:spPr>
          <a:xfrm>
            <a:off x="5562600" y="5181600"/>
            <a:ext cx="6248400" cy="1569660"/>
          </a:xfrm>
          <a:prstGeom prst="rect">
            <a:avLst/>
          </a:prstGeom>
          <a:solidFill>
            <a:schemeClr val="accent5">
              <a:lumMod val="20000"/>
              <a:lumOff val="80000"/>
            </a:schemeClr>
          </a:solidFill>
        </p:spPr>
        <p:txBody>
          <a:bodyPr wrap="square">
            <a:spAutoFit/>
          </a:bodyPr>
          <a:lstStyle/>
          <a:p>
            <a:pPr algn="ctr"/>
            <a:r>
              <a:rPr lang="en-US" sz="3200" dirty="0">
                <a:latin typeface="Calibri" panose="020F0502020204030204" pitchFamily="34" charset="0"/>
                <a:cs typeface="Calibri" panose="020F0502020204030204" pitchFamily="34" charset="0"/>
              </a:rPr>
              <a:t>Lets Look at Examples of How Human Milk Alters the Infants’ Immune System and Metabolism</a:t>
            </a:r>
            <a:endParaRPr lang="en-US" sz="3200" dirty="0"/>
          </a:p>
        </p:txBody>
      </p:sp>
    </p:spTree>
    <p:extLst>
      <p:ext uri="{BB962C8B-B14F-4D97-AF65-F5344CB8AC3E}">
        <p14:creationId xmlns:p14="http://schemas.microsoft.com/office/powerpoint/2010/main" val="646328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10DB-F814-E711-B564-2ECCD425EA9F}"/>
              </a:ext>
            </a:extLst>
          </p:cNvPr>
          <p:cNvSpPr>
            <a:spLocks noGrp="1"/>
          </p:cNvSpPr>
          <p:nvPr>
            <p:ph type="ctrTitle"/>
          </p:nvPr>
        </p:nvSpPr>
        <p:spPr>
          <a:xfrm>
            <a:off x="311150" y="4953000"/>
            <a:ext cx="11582400" cy="1066800"/>
          </a:xfrm>
        </p:spPr>
        <p:txBody>
          <a:bodyPr>
            <a:normAutofit fontScale="90000"/>
          </a:bodyPr>
          <a:lstStyle/>
          <a:p>
            <a:r>
              <a:rPr lang="en-US" dirty="0"/>
              <a:t>Can you identify some breastmilk components that help infants develop and/or fight infection?</a:t>
            </a:r>
          </a:p>
        </p:txBody>
      </p:sp>
      <p:sp>
        <p:nvSpPr>
          <p:cNvPr id="4" name="Slide Number Placeholder 3">
            <a:extLst>
              <a:ext uri="{FF2B5EF4-FFF2-40B4-BE49-F238E27FC236}">
                <a16:creationId xmlns:a16="http://schemas.microsoft.com/office/drawing/2014/main" id="{10D45D98-36B6-4521-F4DD-2B9020221CCF}"/>
              </a:ext>
            </a:extLst>
          </p:cNvPr>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18</a:t>
            </a:fld>
            <a:endParaRPr lang="en-US">
              <a:solidFill>
                <a:prstClr val="black">
                  <a:tint val="75000"/>
                </a:prstClr>
              </a:solidFill>
            </a:endParaRPr>
          </a:p>
        </p:txBody>
      </p:sp>
    </p:spTree>
    <p:extLst>
      <p:ext uri="{BB962C8B-B14F-4D97-AF65-F5344CB8AC3E}">
        <p14:creationId xmlns:p14="http://schemas.microsoft.com/office/powerpoint/2010/main" val="65810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892A59-9C93-4A95-88D7-A651E7A02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5169"/>
            <a:ext cx="6858000" cy="6858000"/>
          </a:xfrm>
          <a:prstGeom prst="rect">
            <a:avLst/>
          </a:prstGeom>
        </p:spPr>
      </p:pic>
      <p:pic>
        <p:nvPicPr>
          <p:cNvPr id="7" name="Graphic 6">
            <a:extLst>
              <a:ext uri="{FF2B5EF4-FFF2-40B4-BE49-F238E27FC236}">
                <a16:creationId xmlns:a16="http://schemas.microsoft.com/office/drawing/2014/main" id="{F3F07F51-83A9-4CE1-B024-974ADA189B5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29000" y="1676400"/>
            <a:ext cx="723900" cy="723900"/>
          </a:xfrm>
          <a:prstGeom prst="rect">
            <a:avLst/>
          </a:prstGeom>
        </p:spPr>
      </p:pic>
      <p:pic>
        <p:nvPicPr>
          <p:cNvPr id="8" name="Graphic 7">
            <a:extLst>
              <a:ext uri="{FF2B5EF4-FFF2-40B4-BE49-F238E27FC236}">
                <a16:creationId xmlns:a16="http://schemas.microsoft.com/office/drawing/2014/main" id="{7F8D3AAA-D2B5-4690-B177-C7CA0F8E996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09142" y="1976804"/>
            <a:ext cx="723900" cy="723900"/>
          </a:xfrm>
          <a:prstGeom prst="rect">
            <a:avLst/>
          </a:prstGeom>
        </p:spPr>
      </p:pic>
      <p:pic>
        <p:nvPicPr>
          <p:cNvPr id="9" name="Graphic 8">
            <a:extLst>
              <a:ext uri="{FF2B5EF4-FFF2-40B4-BE49-F238E27FC236}">
                <a16:creationId xmlns:a16="http://schemas.microsoft.com/office/drawing/2014/main" id="{69563D4E-D267-4BA2-9511-5B84C46FE23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5188" y="1752600"/>
            <a:ext cx="723900" cy="723900"/>
          </a:xfrm>
          <a:prstGeom prst="rect">
            <a:avLst/>
          </a:prstGeom>
        </p:spPr>
      </p:pic>
      <p:pic>
        <p:nvPicPr>
          <p:cNvPr id="10" name="Graphic 9">
            <a:extLst>
              <a:ext uri="{FF2B5EF4-FFF2-40B4-BE49-F238E27FC236}">
                <a16:creationId xmlns:a16="http://schemas.microsoft.com/office/drawing/2014/main" id="{3D7A2022-F38C-48BD-AB75-BBD3537045A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09538" y="2201008"/>
            <a:ext cx="723900" cy="723900"/>
          </a:xfrm>
          <a:prstGeom prst="rect">
            <a:avLst/>
          </a:prstGeom>
        </p:spPr>
      </p:pic>
      <p:pic>
        <p:nvPicPr>
          <p:cNvPr id="11" name="Graphic 10">
            <a:extLst>
              <a:ext uri="{FF2B5EF4-FFF2-40B4-BE49-F238E27FC236}">
                <a16:creationId xmlns:a16="http://schemas.microsoft.com/office/drawing/2014/main" id="{5D0A52E0-56C8-41EE-87C1-F1BA04262F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63740" y="1442671"/>
            <a:ext cx="723900" cy="723900"/>
          </a:xfrm>
          <a:prstGeom prst="rect">
            <a:avLst/>
          </a:prstGeom>
        </p:spPr>
      </p:pic>
      <p:sp>
        <p:nvSpPr>
          <p:cNvPr id="12" name="TextBox 11">
            <a:extLst>
              <a:ext uri="{FF2B5EF4-FFF2-40B4-BE49-F238E27FC236}">
                <a16:creationId xmlns:a16="http://schemas.microsoft.com/office/drawing/2014/main" id="{0AE5CABC-3981-429B-A01B-88103B912110}"/>
              </a:ext>
            </a:extLst>
          </p:cNvPr>
          <p:cNvSpPr txBox="1"/>
          <p:nvPr/>
        </p:nvSpPr>
        <p:spPr>
          <a:xfrm>
            <a:off x="1713766" y="668287"/>
            <a:ext cx="2003182" cy="707886"/>
          </a:xfrm>
          <a:prstGeom prst="rect">
            <a:avLst/>
          </a:prstGeom>
          <a:noFill/>
        </p:spPr>
        <p:txBody>
          <a:bodyPr wrap="square" rtlCol="0">
            <a:spAutoFit/>
          </a:bodyPr>
          <a:lstStyle/>
          <a:p>
            <a:pPr algn="ctr"/>
            <a:r>
              <a:rPr lang="en-US" sz="2000" b="1" dirty="0">
                <a:solidFill>
                  <a:schemeClr val="accent5">
                    <a:lumMod val="75000"/>
                  </a:schemeClr>
                </a:solidFill>
              </a:rPr>
              <a:t>Human Milk Oligosaccharides</a:t>
            </a:r>
          </a:p>
        </p:txBody>
      </p:sp>
      <p:sp>
        <p:nvSpPr>
          <p:cNvPr id="13" name="Arrow: Right 12">
            <a:extLst>
              <a:ext uri="{FF2B5EF4-FFF2-40B4-BE49-F238E27FC236}">
                <a16:creationId xmlns:a16="http://schemas.microsoft.com/office/drawing/2014/main" id="{D5546BF0-FF40-4B98-9A4E-5A7B12C41BAD}"/>
              </a:ext>
            </a:extLst>
          </p:cNvPr>
          <p:cNvSpPr/>
          <p:nvPr/>
        </p:nvSpPr>
        <p:spPr>
          <a:xfrm rot="2117521">
            <a:off x="3656412" y="2819776"/>
            <a:ext cx="70721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A918C303-3795-4D8E-8A4E-E9F906B20EAD}"/>
              </a:ext>
            </a:extLst>
          </p:cNvPr>
          <p:cNvSpPr/>
          <p:nvPr/>
        </p:nvSpPr>
        <p:spPr>
          <a:xfrm rot="2117521">
            <a:off x="4131203" y="2198110"/>
            <a:ext cx="70721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5F68DE3-CBA9-47CB-8180-CC298E3602F8}"/>
              </a:ext>
            </a:extLst>
          </p:cNvPr>
          <p:cNvSpPr/>
          <p:nvPr/>
        </p:nvSpPr>
        <p:spPr>
          <a:xfrm>
            <a:off x="1524000" y="228600"/>
            <a:ext cx="2667740" cy="2895600"/>
          </a:xfrm>
          <a:prstGeom prst="ellipse">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7136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23000" b="-2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BBAF20-C720-4326-A001-CEA23C4F524C}"/>
              </a:ext>
            </a:extLst>
          </p:cNvPr>
          <p:cNvSpPr txBox="1"/>
          <p:nvPr/>
        </p:nvSpPr>
        <p:spPr>
          <a:xfrm>
            <a:off x="2057400" y="6027004"/>
            <a:ext cx="8610600" cy="830997"/>
          </a:xfrm>
          <a:prstGeom prst="rect">
            <a:avLst/>
          </a:prstGeom>
          <a:solidFill>
            <a:schemeClr val="bg2">
              <a:lumMod val="90000"/>
            </a:schemeClr>
          </a:solidFill>
        </p:spPr>
        <p:txBody>
          <a:bodyPr wrap="square" rtlCol="0">
            <a:spAutoFit/>
          </a:bodyPr>
          <a:lstStyle/>
          <a:p>
            <a:pPr algn="ctr"/>
            <a:r>
              <a:rPr lang="en-US" sz="2400" dirty="0"/>
              <a:t>Breastmilk Factor Interleukin-7 keeps the thymus larger in breastfed infants, until weaning, improving infant immunity</a:t>
            </a:r>
          </a:p>
        </p:txBody>
      </p:sp>
    </p:spTree>
    <p:extLst>
      <p:ext uri="{BB962C8B-B14F-4D97-AF65-F5344CB8AC3E}">
        <p14:creationId xmlns:p14="http://schemas.microsoft.com/office/powerpoint/2010/main" val="2878202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9000" b="-9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E46663-67DB-4C98-BF0F-7A901CE86261}"/>
              </a:ext>
            </a:extLst>
          </p:cNvPr>
          <p:cNvSpPr txBox="1"/>
          <p:nvPr/>
        </p:nvSpPr>
        <p:spPr>
          <a:xfrm>
            <a:off x="6400800" y="304801"/>
            <a:ext cx="4114800" cy="954107"/>
          </a:xfrm>
          <a:prstGeom prst="rect">
            <a:avLst/>
          </a:prstGeom>
          <a:solidFill>
            <a:schemeClr val="bg1"/>
          </a:solidFill>
        </p:spPr>
        <p:txBody>
          <a:bodyPr wrap="square" rtlCol="0">
            <a:spAutoFit/>
          </a:bodyPr>
          <a:lstStyle/>
          <a:p>
            <a:pPr algn="ctr"/>
            <a:r>
              <a:rPr lang="en-US" sz="2800" dirty="0"/>
              <a:t>Breastfed Children have less Risk of Obesity</a:t>
            </a:r>
          </a:p>
        </p:txBody>
      </p:sp>
      <p:sp>
        <p:nvSpPr>
          <p:cNvPr id="5" name="TextBox 4">
            <a:extLst>
              <a:ext uri="{FF2B5EF4-FFF2-40B4-BE49-F238E27FC236}">
                <a16:creationId xmlns:a16="http://schemas.microsoft.com/office/drawing/2014/main" id="{8060BAEB-CB15-402B-A0A1-D5B48045F167}"/>
              </a:ext>
            </a:extLst>
          </p:cNvPr>
          <p:cNvSpPr txBox="1"/>
          <p:nvPr/>
        </p:nvSpPr>
        <p:spPr>
          <a:xfrm>
            <a:off x="6362700" y="2459504"/>
            <a:ext cx="4114801" cy="1938992"/>
          </a:xfrm>
          <a:prstGeom prst="rect">
            <a:avLst/>
          </a:prstGeom>
          <a:solidFill>
            <a:schemeClr val="bg1"/>
          </a:solidFill>
        </p:spPr>
        <p:txBody>
          <a:bodyPr wrap="square" rtlCol="0">
            <a:spAutoFit/>
          </a:bodyPr>
          <a:lstStyle/>
          <a:p>
            <a:r>
              <a:rPr lang="en-US" sz="2400" b="1" dirty="0"/>
              <a:t>Possible Reasons:</a:t>
            </a:r>
          </a:p>
          <a:p>
            <a:pPr marL="285750" indent="-285750">
              <a:buFont typeface="Wingdings" panose="05000000000000000000" pitchFamily="2" charset="2"/>
              <a:buChar char="ü"/>
            </a:pPr>
            <a:r>
              <a:rPr lang="en-US" sz="2400" dirty="0"/>
              <a:t>Differences in metabolism</a:t>
            </a:r>
          </a:p>
          <a:p>
            <a:pPr marL="285750" indent="-285750">
              <a:buFont typeface="Wingdings" panose="05000000000000000000" pitchFamily="2" charset="2"/>
              <a:buChar char="ü"/>
            </a:pPr>
            <a:r>
              <a:rPr lang="en-US" sz="2400" dirty="0"/>
              <a:t>Hormones in breastmilk</a:t>
            </a:r>
          </a:p>
          <a:p>
            <a:pPr marL="285750" indent="-285750">
              <a:buFont typeface="Wingdings" panose="05000000000000000000" pitchFamily="2" charset="2"/>
              <a:buChar char="ü"/>
            </a:pPr>
            <a:r>
              <a:rPr lang="en-US" sz="2400" dirty="0"/>
              <a:t>Breastfed infants drink smaller volumes</a:t>
            </a:r>
          </a:p>
        </p:txBody>
      </p:sp>
    </p:spTree>
    <p:extLst>
      <p:ext uri="{BB962C8B-B14F-4D97-AF65-F5344CB8AC3E}">
        <p14:creationId xmlns:p14="http://schemas.microsoft.com/office/powerpoint/2010/main" val="71702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21000" b="-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2514600"/>
            <a:ext cx="8229600" cy="1143000"/>
          </a:xfrm>
        </p:spPr>
        <p:txBody>
          <a:bodyPr>
            <a:normAutofit fontScale="90000"/>
          </a:bodyPr>
          <a:lstStyle/>
          <a:p>
            <a:r>
              <a:rPr lang="en-US" b="1" dirty="0">
                <a:latin typeface="Calibri" panose="020F0502020204030204" pitchFamily="34" charset="0"/>
                <a:cs typeface="Calibri" panose="020F0502020204030204" pitchFamily="34" charset="0"/>
              </a:rPr>
              <a:t>Examples of Other Super-Heroes in</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 Human Milk</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2729683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FD65B9-6272-4F51-8AC5-6142ADE7F9F2}"/>
              </a:ext>
            </a:extLst>
          </p:cNvPr>
          <p:cNvSpPr txBox="1"/>
          <p:nvPr/>
        </p:nvSpPr>
        <p:spPr>
          <a:xfrm>
            <a:off x="1828800" y="228601"/>
            <a:ext cx="3429000" cy="2062103"/>
          </a:xfrm>
          <a:prstGeom prst="rect">
            <a:avLst/>
          </a:prstGeom>
          <a:noFill/>
        </p:spPr>
        <p:txBody>
          <a:bodyPr wrap="square" rtlCol="0">
            <a:spAutoFit/>
          </a:bodyPr>
          <a:lstStyle/>
          <a:p>
            <a:pPr algn="ctr"/>
            <a:r>
              <a:rPr lang="en-US" sz="3200" dirty="0">
                <a:solidFill>
                  <a:schemeClr val="bg1"/>
                </a:solidFill>
              </a:rPr>
              <a:t>Antibodies in Breastmilk Attack Viruses and Bacteria</a:t>
            </a:r>
          </a:p>
        </p:txBody>
      </p:sp>
    </p:spTree>
    <p:extLst>
      <p:ext uri="{BB962C8B-B14F-4D97-AF65-F5344CB8AC3E}">
        <p14:creationId xmlns:p14="http://schemas.microsoft.com/office/powerpoint/2010/main" val="3022611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C5B84-59C5-4789-84EB-312F79FBA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857250"/>
            <a:ext cx="4724400" cy="3543300"/>
          </a:xfrm>
          <a:prstGeom prst="rect">
            <a:avLst/>
          </a:prstGeom>
        </p:spPr>
      </p:pic>
      <p:pic>
        <p:nvPicPr>
          <p:cNvPr id="5" name="Picture 4">
            <a:extLst>
              <a:ext uri="{FF2B5EF4-FFF2-40B4-BE49-F238E27FC236}">
                <a16:creationId xmlns:a16="http://schemas.microsoft.com/office/drawing/2014/main" id="{BA34BE56-0040-49A4-965D-3CAB8AAA2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700" y="971550"/>
            <a:ext cx="4305300" cy="4305300"/>
          </a:xfrm>
          <a:prstGeom prst="ellipse">
            <a:avLst/>
          </a:prstGeom>
        </p:spPr>
      </p:pic>
      <p:grpSp>
        <p:nvGrpSpPr>
          <p:cNvPr id="9" name="Group 8">
            <a:extLst>
              <a:ext uri="{FF2B5EF4-FFF2-40B4-BE49-F238E27FC236}">
                <a16:creationId xmlns:a16="http://schemas.microsoft.com/office/drawing/2014/main" id="{9B3811C6-2C27-49D7-9AE2-900379C48E50}"/>
              </a:ext>
            </a:extLst>
          </p:cNvPr>
          <p:cNvGrpSpPr/>
          <p:nvPr/>
        </p:nvGrpSpPr>
        <p:grpSpPr>
          <a:xfrm>
            <a:off x="4114800" y="3106673"/>
            <a:ext cx="1143000" cy="1295400"/>
            <a:chOff x="2743200" y="3810000"/>
            <a:chExt cx="1905000" cy="1905000"/>
          </a:xfrm>
        </p:grpSpPr>
        <p:pic>
          <p:nvPicPr>
            <p:cNvPr id="7" name="Graphic 6" descr="Direction">
              <a:extLst>
                <a:ext uri="{FF2B5EF4-FFF2-40B4-BE49-F238E27FC236}">
                  <a16:creationId xmlns:a16="http://schemas.microsoft.com/office/drawing/2014/main" id="{E28EB947-F2F6-49FA-8D05-124B2BB937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3200" y="3810000"/>
              <a:ext cx="1905000" cy="1905000"/>
            </a:xfrm>
            <a:prstGeom prst="rect">
              <a:avLst/>
            </a:prstGeom>
          </p:spPr>
        </p:pic>
        <p:sp>
          <p:nvSpPr>
            <p:cNvPr id="8" name="TextBox 7">
              <a:extLst>
                <a:ext uri="{FF2B5EF4-FFF2-40B4-BE49-F238E27FC236}">
                  <a16:creationId xmlns:a16="http://schemas.microsoft.com/office/drawing/2014/main" id="{28708543-230B-4B56-A18C-87CE79E1B7DB}"/>
                </a:ext>
              </a:extLst>
            </p:cNvPr>
            <p:cNvSpPr txBox="1"/>
            <p:nvPr/>
          </p:nvSpPr>
          <p:spPr>
            <a:xfrm>
              <a:off x="3505200" y="4284010"/>
              <a:ext cx="762000" cy="543135"/>
            </a:xfrm>
            <a:prstGeom prst="rect">
              <a:avLst/>
            </a:prstGeom>
            <a:noFill/>
          </p:spPr>
          <p:txBody>
            <a:bodyPr wrap="square" rtlCol="0">
              <a:spAutoFit/>
            </a:bodyPr>
            <a:lstStyle/>
            <a:p>
              <a:r>
                <a:rPr lang="en-US" b="1" dirty="0"/>
                <a:t>FE</a:t>
              </a:r>
            </a:p>
          </p:txBody>
        </p:sp>
      </p:grpSp>
      <p:grpSp>
        <p:nvGrpSpPr>
          <p:cNvPr id="10" name="Group 9">
            <a:extLst>
              <a:ext uri="{FF2B5EF4-FFF2-40B4-BE49-F238E27FC236}">
                <a16:creationId xmlns:a16="http://schemas.microsoft.com/office/drawing/2014/main" id="{E3EB7563-84CD-454F-83A6-16275A9CB5F7}"/>
              </a:ext>
            </a:extLst>
          </p:cNvPr>
          <p:cNvGrpSpPr/>
          <p:nvPr/>
        </p:nvGrpSpPr>
        <p:grpSpPr>
          <a:xfrm>
            <a:off x="4876800" y="2114550"/>
            <a:ext cx="1143000" cy="1295400"/>
            <a:chOff x="2743200" y="3810000"/>
            <a:chExt cx="1905000" cy="1905000"/>
          </a:xfrm>
        </p:grpSpPr>
        <p:pic>
          <p:nvPicPr>
            <p:cNvPr id="11" name="Graphic 10" descr="Direction">
              <a:extLst>
                <a:ext uri="{FF2B5EF4-FFF2-40B4-BE49-F238E27FC236}">
                  <a16:creationId xmlns:a16="http://schemas.microsoft.com/office/drawing/2014/main" id="{9AFA6049-0CF3-45C1-A912-4806C77920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3200" y="3810000"/>
              <a:ext cx="1905000" cy="1905000"/>
            </a:xfrm>
            <a:prstGeom prst="rect">
              <a:avLst/>
            </a:prstGeom>
          </p:spPr>
        </p:pic>
        <p:sp>
          <p:nvSpPr>
            <p:cNvPr id="12" name="TextBox 11">
              <a:extLst>
                <a:ext uri="{FF2B5EF4-FFF2-40B4-BE49-F238E27FC236}">
                  <a16:creationId xmlns:a16="http://schemas.microsoft.com/office/drawing/2014/main" id="{234A338C-5AFE-4C32-9742-0B3DCA4D6EA1}"/>
                </a:ext>
              </a:extLst>
            </p:cNvPr>
            <p:cNvSpPr txBox="1"/>
            <p:nvPr/>
          </p:nvSpPr>
          <p:spPr>
            <a:xfrm>
              <a:off x="3505200" y="4284010"/>
              <a:ext cx="762000" cy="543135"/>
            </a:xfrm>
            <a:prstGeom prst="rect">
              <a:avLst/>
            </a:prstGeom>
            <a:noFill/>
          </p:spPr>
          <p:txBody>
            <a:bodyPr wrap="square" rtlCol="0">
              <a:spAutoFit/>
            </a:bodyPr>
            <a:lstStyle/>
            <a:p>
              <a:r>
                <a:rPr lang="en-US" b="1" dirty="0"/>
                <a:t>FE</a:t>
              </a:r>
            </a:p>
          </p:txBody>
        </p:sp>
      </p:grpSp>
      <p:grpSp>
        <p:nvGrpSpPr>
          <p:cNvPr id="13" name="Group 12">
            <a:extLst>
              <a:ext uri="{FF2B5EF4-FFF2-40B4-BE49-F238E27FC236}">
                <a16:creationId xmlns:a16="http://schemas.microsoft.com/office/drawing/2014/main" id="{A5474465-D1A4-45CF-8FB7-C2D63EC6CCCF}"/>
              </a:ext>
            </a:extLst>
          </p:cNvPr>
          <p:cNvGrpSpPr/>
          <p:nvPr/>
        </p:nvGrpSpPr>
        <p:grpSpPr>
          <a:xfrm>
            <a:off x="4876800" y="1354073"/>
            <a:ext cx="1143000" cy="1295400"/>
            <a:chOff x="2743200" y="3810000"/>
            <a:chExt cx="1905000" cy="1905000"/>
          </a:xfrm>
        </p:grpSpPr>
        <p:pic>
          <p:nvPicPr>
            <p:cNvPr id="14" name="Graphic 13" descr="Direction">
              <a:extLst>
                <a:ext uri="{FF2B5EF4-FFF2-40B4-BE49-F238E27FC236}">
                  <a16:creationId xmlns:a16="http://schemas.microsoft.com/office/drawing/2014/main" id="{830DDDAD-8EFC-4B24-B6DB-BF52399BEE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3200" y="3810000"/>
              <a:ext cx="1905000" cy="1905000"/>
            </a:xfrm>
            <a:prstGeom prst="rect">
              <a:avLst/>
            </a:prstGeom>
          </p:spPr>
        </p:pic>
        <p:sp>
          <p:nvSpPr>
            <p:cNvPr id="15" name="TextBox 14">
              <a:extLst>
                <a:ext uri="{FF2B5EF4-FFF2-40B4-BE49-F238E27FC236}">
                  <a16:creationId xmlns:a16="http://schemas.microsoft.com/office/drawing/2014/main" id="{9BF82A83-003F-45BE-A0A3-931629A5D6C0}"/>
                </a:ext>
              </a:extLst>
            </p:cNvPr>
            <p:cNvSpPr txBox="1"/>
            <p:nvPr/>
          </p:nvSpPr>
          <p:spPr>
            <a:xfrm>
              <a:off x="3505200" y="4284010"/>
              <a:ext cx="762000" cy="543135"/>
            </a:xfrm>
            <a:prstGeom prst="rect">
              <a:avLst/>
            </a:prstGeom>
            <a:noFill/>
          </p:spPr>
          <p:txBody>
            <a:bodyPr wrap="square" rtlCol="0">
              <a:spAutoFit/>
            </a:bodyPr>
            <a:lstStyle/>
            <a:p>
              <a:r>
                <a:rPr lang="en-US" b="1" dirty="0"/>
                <a:t>FE</a:t>
              </a:r>
            </a:p>
          </p:txBody>
        </p:sp>
      </p:grpSp>
      <p:grpSp>
        <p:nvGrpSpPr>
          <p:cNvPr id="16" name="Group 15">
            <a:extLst>
              <a:ext uri="{FF2B5EF4-FFF2-40B4-BE49-F238E27FC236}">
                <a16:creationId xmlns:a16="http://schemas.microsoft.com/office/drawing/2014/main" id="{B716179F-BB34-4304-B18B-DC66AA350258}"/>
              </a:ext>
            </a:extLst>
          </p:cNvPr>
          <p:cNvGrpSpPr/>
          <p:nvPr/>
        </p:nvGrpSpPr>
        <p:grpSpPr>
          <a:xfrm>
            <a:off x="4781550" y="2993896"/>
            <a:ext cx="1143000" cy="1295400"/>
            <a:chOff x="2743200" y="3810000"/>
            <a:chExt cx="1905000" cy="1905000"/>
          </a:xfrm>
        </p:grpSpPr>
        <p:pic>
          <p:nvPicPr>
            <p:cNvPr id="17" name="Graphic 16" descr="Direction">
              <a:extLst>
                <a:ext uri="{FF2B5EF4-FFF2-40B4-BE49-F238E27FC236}">
                  <a16:creationId xmlns:a16="http://schemas.microsoft.com/office/drawing/2014/main" id="{4254BA2A-6CDB-4A85-92E8-2866367399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3200" y="3810000"/>
              <a:ext cx="1905000" cy="1905000"/>
            </a:xfrm>
            <a:prstGeom prst="rect">
              <a:avLst/>
            </a:prstGeom>
          </p:spPr>
        </p:pic>
        <p:sp>
          <p:nvSpPr>
            <p:cNvPr id="18" name="TextBox 17">
              <a:extLst>
                <a:ext uri="{FF2B5EF4-FFF2-40B4-BE49-F238E27FC236}">
                  <a16:creationId xmlns:a16="http://schemas.microsoft.com/office/drawing/2014/main" id="{506B827E-B9AA-4D94-8AEE-FF10AA6017A8}"/>
                </a:ext>
              </a:extLst>
            </p:cNvPr>
            <p:cNvSpPr txBox="1"/>
            <p:nvPr/>
          </p:nvSpPr>
          <p:spPr>
            <a:xfrm>
              <a:off x="3505200" y="4284010"/>
              <a:ext cx="762000" cy="543135"/>
            </a:xfrm>
            <a:prstGeom prst="rect">
              <a:avLst/>
            </a:prstGeom>
            <a:noFill/>
          </p:spPr>
          <p:txBody>
            <a:bodyPr wrap="square" rtlCol="0">
              <a:spAutoFit/>
            </a:bodyPr>
            <a:lstStyle/>
            <a:p>
              <a:r>
                <a:rPr lang="en-US" b="1" dirty="0"/>
                <a:t>FE</a:t>
              </a:r>
            </a:p>
          </p:txBody>
        </p:sp>
      </p:grpSp>
      <p:sp>
        <p:nvSpPr>
          <p:cNvPr id="19" name="TextBox 18">
            <a:extLst>
              <a:ext uri="{FF2B5EF4-FFF2-40B4-BE49-F238E27FC236}">
                <a16:creationId xmlns:a16="http://schemas.microsoft.com/office/drawing/2014/main" id="{74B9F6D9-A61E-40F7-BBD9-68C8FF6E7EA8}"/>
              </a:ext>
            </a:extLst>
          </p:cNvPr>
          <p:cNvSpPr txBox="1"/>
          <p:nvPr/>
        </p:nvSpPr>
        <p:spPr>
          <a:xfrm>
            <a:off x="1542800" y="597332"/>
            <a:ext cx="2724400" cy="769441"/>
          </a:xfrm>
          <a:prstGeom prst="rect">
            <a:avLst/>
          </a:prstGeom>
          <a:noFill/>
        </p:spPr>
        <p:txBody>
          <a:bodyPr wrap="none" rtlCol="0">
            <a:spAutoFit/>
          </a:bodyPr>
          <a:lstStyle/>
          <a:p>
            <a:r>
              <a:rPr lang="en-US" sz="4400" b="1" dirty="0"/>
              <a:t>Lactoferrin</a:t>
            </a:r>
          </a:p>
        </p:txBody>
      </p:sp>
    </p:spTree>
    <p:extLst>
      <p:ext uri="{BB962C8B-B14F-4D97-AF65-F5344CB8AC3E}">
        <p14:creationId xmlns:p14="http://schemas.microsoft.com/office/powerpoint/2010/main" val="856854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FBE60-3E76-4394-A99B-9705025AB0F3}"/>
              </a:ext>
            </a:extLst>
          </p:cNvPr>
          <p:cNvSpPr txBox="1"/>
          <p:nvPr/>
        </p:nvSpPr>
        <p:spPr>
          <a:xfrm>
            <a:off x="1817016" y="354569"/>
            <a:ext cx="3036216" cy="461665"/>
          </a:xfrm>
          <a:prstGeom prst="rect">
            <a:avLst/>
          </a:prstGeom>
          <a:noFill/>
        </p:spPr>
        <p:txBody>
          <a:bodyPr wrap="square" rtlCol="0">
            <a:spAutoFit/>
          </a:bodyPr>
          <a:lstStyle/>
          <a:p>
            <a:pPr algn="ctr"/>
            <a:r>
              <a:rPr lang="en-US" sz="2400" b="1" dirty="0"/>
              <a:t>Lysozyme</a:t>
            </a:r>
          </a:p>
        </p:txBody>
      </p:sp>
      <p:sp>
        <p:nvSpPr>
          <p:cNvPr id="3" name="TextBox 2">
            <a:extLst>
              <a:ext uri="{FF2B5EF4-FFF2-40B4-BE49-F238E27FC236}">
                <a16:creationId xmlns:a16="http://schemas.microsoft.com/office/drawing/2014/main" id="{D7B4E430-AA8E-4751-A93E-6FD0988E82FB}"/>
              </a:ext>
            </a:extLst>
          </p:cNvPr>
          <p:cNvSpPr txBox="1"/>
          <p:nvPr/>
        </p:nvSpPr>
        <p:spPr>
          <a:xfrm>
            <a:off x="3707546" y="1676164"/>
            <a:ext cx="1686872" cy="461665"/>
          </a:xfrm>
          <a:prstGeom prst="rect">
            <a:avLst/>
          </a:prstGeom>
          <a:noFill/>
        </p:spPr>
        <p:txBody>
          <a:bodyPr wrap="none" rtlCol="0">
            <a:spAutoFit/>
          </a:bodyPr>
          <a:lstStyle/>
          <a:p>
            <a:r>
              <a:rPr lang="en-US" sz="2400" b="1" dirty="0" err="1"/>
              <a:t>Lactadherin</a:t>
            </a:r>
            <a:endParaRPr lang="en-US" sz="2400" b="1" dirty="0"/>
          </a:p>
        </p:txBody>
      </p:sp>
      <p:sp>
        <p:nvSpPr>
          <p:cNvPr id="4" name="TextBox 3">
            <a:extLst>
              <a:ext uri="{FF2B5EF4-FFF2-40B4-BE49-F238E27FC236}">
                <a16:creationId xmlns:a16="http://schemas.microsoft.com/office/drawing/2014/main" id="{C6C7C691-E0BC-4616-8DC0-A32E7D1E4FEE}"/>
              </a:ext>
            </a:extLst>
          </p:cNvPr>
          <p:cNvSpPr txBox="1"/>
          <p:nvPr/>
        </p:nvSpPr>
        <p:spPr>
          <a:xfrm>
            <a:off x="2087223" y="3244335"/>
            <a:ext cx="1908792" cy="461665"/>
          </a:xfrm>
          <a:prstGeom prst="rect">
            <a:avLst/>
          </a:prstGeom>
          <a:noFill/>
        </p:spPr>
        <p:txBody>
          <a:bodyPr wrap="none" rtlCol="0">
            <a:spAutoFit/>
          </a:bodyPr>
          <a:lstStyle/>
          <a:p>
            <a:r>
              <a:rPr lang="en-US" sz="2400" b="1" dirty="0"/>
              <a:t>Macrophages</a:t>
            </a:r>
          </a:p>
        </p:txBody>
      </p:sp>
      <p:sp>
        <p:nvSpPr>
          <p:cNvPr id="5" name="TextBox 4">
            <a:extLst>
              <a:ext uri="{FF2B5EF4-FFF2-40B4-BE49-F238E27FC236}">
                <a16:creationId xmlns:a16="http://schemas.microsoft.com/office/drawing/2014/main" id="{A0B2A1EF-F1E1-45B2-947B-1517B407E137}"/>
              </a:ext>
            </a:extLst>
          </p:cNvPr>
          <p:cNvSpPr txBox="1"/>
          <p:nvPr/>
        </p:nvSpPr>
        <p:spPr>
          <a:xfrm>
            <a:off x="5238682" y="3391732"/>
            <a:ext cx="1714637" cy="461665"/>
          </a:xfrm>
          <a:prstGeom prst="rect">
            <a:avLst/>
          </a:prstGeom>
          <a:noFill/>
        </p:spPr>
        <p:txBody>
          <a:bodyPr wrap="none" rtlCol="0">
            <a:spAutoFit/>
          </a:bodyPr>
          <a:lstStyle/>
          <a:p>
            <a:r>
              <a:rPr lang="en-US" sz="2400" b="1" dirty="0" err="1"/>
              <a:t>Haptocorrin</a:t>
            </a:r>
            <a:endParaRPr lang="en-US" sz="2400" b="1" dirty="0"/>
          </a:p>
        </p:txBody>
      </p:sp>
      <p:sp>
        <p:nvSpPr>
          <p:cNvPr id="6" name="TextBox 5">
            <a:extLst>
              <a:ext uri="{FF2B5EF4-FFF2-40B4-BE49-F238E27FC236}">
                <a16:creationId xmlns:a16="http://schemas.microsoft.com/office/drawing/2014/main" id="{D9CC1A2B-4A3D-4371-9995-D2005A5CF709}"/>
              </a:ext>
            </a:extLst>
          </p:cNvPr>
          <p:cNvSpPr txBox="1"/>
          <p:nvPr/>
        </p:nvSpPr>
        <p:spPr>
          <a:xfrm>
            <a:off x="8338324" y="4692461"/>
            <a:ext cx="2329677" cy="461665"/>
          </a:xfrm>
          <a:prstGeom prst="rect">
            <a:avLst/>
          </a:prstGeom>
          <a:noFill/>
        </p:spPr>
        <p:txBody>
          <a:bodyPr wrap="none" rtlCol="0">
            <a:spAutoFit/>
          </a:bodyPr>
          <a:lstStyle/>
          <a:p>
            <a:r>
              <a:rPr lang="en-US" sz="2400" b="1" dirty="0"/>
              <a:t>Oligosaccharides</a:t>
            </a:r>
          </a:p>
        </p:txBody>
      </p:sp>
      <p:sp>
        <p:nvSpPr>
          <p:cNvPr id="7" name="TextBox 6">
            <a:extLst>
              <a:ext uri="{FF2B5EF4-FFF2-40B4-BE49-F238E27FC236}">
                <a16:creationId xmlns:a16="http://schemas.microsoft.com/office/drawing/2014/main" id="{0428FE3B-A2B2-4A5E-B319-1DF463B26DEC}"/>
              </a:ext>
            </a:extLst>
          </p:cNvPr>
          <p:cNvSpPr txBox="1"/>
          <p:nvPr/>
        </p:nvSpPr>
        <p:spPr>
          <a:xfrm>
            <a:off x="1992909" y="4716840"/>
            <a:ext cx="1111202" cy="461665"/>
          </a:xfrm>
          <a:prstGeom prst="rect">
            <a:avLst/>
          </a:prstGeom>
          <a:noFill/>
        </p:spPr>
        <p:txBody>
          <a:bodyPr wrap="none" rtlCol="0">
            <a:spAutoFit/>
          </a:bodyPr>
          <a:lstStyle/>
          <a:p>
            <a:r>
              <a:rPr lang="en-US" sz="2400" b="1" dirty="0"/>
              <a:t>Mucins</a:t>
            </a:r>
          </a:p>
        </p:txBody>
      </p:sp>
      <p:sp>
        <p:nvSpPr>
          <p:cNvPr id="8" name="TextBox 7">
            <a:extLst>
              <a:ext uri="{FF2B5EF4-FFF2-40B4-BE49-F238E27FC236}">
                <a16:creationId xmlns:a16="http://schemas.microsoft.com/office/drawing/2014/main" id="{CF0D9A32-AAFC-4B74-A90D-C4E38D39305F}"/>
              </a:ext>
            </a:extLst>
          </p:cNvPr>
          <p:cNvSpPr txBox="1"/>
          <p:nvPr/>
        </p:nvSpPr>
        <p:spPr>
          <a:xfrm>
            <a:off x="4414979" y="5791201"/>
            <a:ext cx="1019831" cy="461665"/>
          </a:xfrm>
          <a:prstGeom prst="rect">
            <a:avLst/>
          </a:prstGeom>
          <a:noFill/>
        </p:spPr>
        <p:txBody>
          <a:bodyPr wrap="none" rtlCol="0">
            <a:spAutoFit/>
          </a:bodyPr>
          <a:lstStyle/>
          <a:p>
            <a:r>
              <a:rPr lang="en-US" sz="2400" b="1" dirty="0"/>
              <a:t>Casein</a:t>
            </a:r>
          </a:p>
        </p:txBody>
      </p:sp>
    </p:spTree>
    <p:extLst>
      <p:ext uri="{BB962C8B-B14F-4D97-AF65-F5344CB8AC3E}">
        <p14:creationId xmlns:p14="http://schemas.microsoft.com/office/powerpoint/2010/main" val="3270099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Anne\Images\Mitchs illustrations\EnteroMammaryPathway.png"/>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90600"/>
            <a:ext cx="7772400" cy="5638800"/>
          </a:xfrm>
          <a:prstGeom prst="rect">
            <a:avLst/>
          </a:prstGeom>
          <a:noFill/>
          <a:ln>
            <a:noFill/>
          </a:ln>
        </p:spPr>
      </p:pic>
      <p:sp>
        <p:nvSpPr>
          <p:cNvPr id="3" name="TextBox 2"/>
          <p:cNvSpPr txBox="1"/>
          <p:nvPr/>
        </p:nvSpPr>
        <p:spPr>
          <a:xfrm>
            <a:off x="1447800" y="212467"/>
            <a:ext cx="9344482" cy="707886"/>
          </a:xfrm>
          <a:prstGeom prst="rect">
            <a:avLst/>
          </a:prstGeom>
          <a:noFill/>
        </p:spPr>
        <p:txBody>
          <a:bodyPr wrap="none" rtlCol="0" anchor="ctr">
            <a:spAutoFit/>
          </a:bodyPr>
          <a:lstStyle/>
          <a:p>
            <a:pPr algn="ctr"/>
            <a:r>
              <a:rPr lang="en-US" sz="4000" b="1" dirty="0" err="1"/>
              <a:t>Entero</a:t>
            </a:r>
            <a:r>
              <a:rPr lang="en-US" sz="4000" b="1" dirty="0"/>
              <a:t>-Mammary Circulation of Antibodies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3216468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7D5E-4930-4B03-BBDE-67F1ED491E53}"/>
              </a:ext>
            </a:extLst>
          </p:cNvPr>
          <p:cNvSpPr>
            <a:spLocks noGrp="1"/>
          </p:cNvSpPr>
          <p:nvPr>
            <p:ph type="ctrTitle"/>
          </p:nvPr>
        </p:nvSpPr>
        <p:spPr>
          <a:xfrm>
            <a:off x="1981200" y="5181600"/>
            <a:ext cx="8686800" cy="1066800"/>
          </a:xfrm>
        </p:spPr>
        <p:txBody>
          <a:bodyPr>
            <a:normAutofit fontScale="90000"/>
          </a:bodyPr>
          <a:lstStyle/>
          <a:p>
            <a:r>
              <a:rPr lang="en-US" dirty="0"/>
              <a:t>What do you know are benefits of breastfeeding for children (or risks of not breastfeeding)?</a:t>
            </a:r>
          </a:p>
        </p:txBody>
      </p:sp>
    </p:spTree>
    <p:extLst>
      <p:ext uri="{BB962C8B-B14F-4D97-AF65-F5344CB8AC3E}">
        <p14:creationId xmlns:p14="http://schemas.microsoft.com/office/powerpoint/2010/main" val="4289079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6699">
            <a:alpha val="45000"/>
          </a:srgbClr>
        </a:solidFill>
        <a:effectLst/>
      </p:bgPr>
    </p:bg>
    <p:spTree>
      <p:nvGrpSpPr>
        <p:cNvPr id="1" name=""/>
        <p:cNvGrpSpPr/>
        <p:nvPr/>
      </p:nvGrpSpPr>
      <p:grpSpPr>
        <a:xfrm>
          <a:off x="0" y="0"/>
          <a:ext cx="0" cy="0"/>
          <a:chOff x="0" y="0"/>
          <a:chExt cx="0" cy="0"/>
        </a:xfrm>
      </p:grpSpPr>
      <p:grpSp>
        <p:nvGrpSpPr>
          <p:cNvPr id="35" name="Group 34"/>
          <p:cNvGrpSpPr/>
          <p:nvPr/>
        </p:nvGrpSpPr>
        <p:grpSpPr>
          <a:xfrm>
            <a:off x="1774088" y="216006"/>
            <a:ext cx="2097694" cy="3278515"/>
            <a:chOff x="246553" y="261610"/>
            <a:chExt cx="2097694" cy="3278515"/>
          </a:xfrm>
        </p:grpSpPr>
        <p:pic>
          <p:nvPicPr>
            <p:cNvPr id="26"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246553" y="261610"/>
              <a:ext cx="2097694" cy="32785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Down Arrow 14"/>
            <p:cNvSpPr/>
            <p:nvPr/>
          </p:nvSpPr>
          <p:spPr>
            <a:xfrm>
              <a:off x="661208" y="2438400"/>
              <a:ext cx="253192" cy="76200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914400" y="2362200"/>
              <a:ext cx="893578" cy="830997"/>
            </a:xfrm>
            <a:prstGeom prst="rect">
              <a:avLst/>
            </a:prstGeom>
            <a:noFill/>
          </p:spPr>
          <p:txBody>
            <a:bodyPr wrap="none" rtlCol="0">
              <a:spAutoFit/>
            </a:bodyPr>
            <a:lstStyle/>
            <a:p>
              <a:r>
                <a:rPr lang="en-US" sz="1600" dirty="0"/>
                <a:t>Allergies</a:t>
              </a:r>
            </a:p>
            <a:p>
              <a:r>
                <a:rPr lang="en-US" sz="1600" dirty="0"/>
                <a:t>Asthma</a:t>
              </a:r>
            </a:p>
            <a:p>
              <a:r>
                <a:rPr lang="en-US" sz="1600" dirty="0"/>
                <a:t>Eczema</a:t>
              </a:r>
            </a:p>
          </p:txBody>
        </p:sp>
        <p:sp>
          <p:nvSpPr>
            <p:cNvPr id="17" name="TextBox 16"/>
            <p:cNvSpPr txBox="1"/>
            <p:nvPr/>
          </p:nvSpPr>
          <p:spPr>
            <a:xfrm>
              <a:off x="304800" y="1916668"/>
              <a:ext cx="1954125" cy="369332"/>
            </a:xfrm>
            <a:prstGeom prst="rect">
              <a:avLst/>
            </a:prstGeom>
            <a:noFill/>
          </p:spPr>
          <p:txBody>
            <a:bodyPr wrap="none" rtlCol="0">
              <a:spAutoFit/>
            </a:bodyPr>
            <a:lstStyle/>
            <a:p>
              <a:r>
                <a:rPr lang="en-US" b="1" u="sng" dirty="0"/>
                <a:t>Anti-Inflammatory</a:t>
              </a:r>
            </a:p>
          </p:txBody>
        </p:sp>
      </p:grpSp>
      <p:grpSp>
        <p:nvGrpSpPr>
          <p:cNvPr id="9" name="Group 8"/>
          <p:cNvGrpSpPr/>
          <p:nvPr/>
        </p:nvGrpSpPr>
        <p:grpSpPr>
          <a:xfrm>
            <a:off x="4447977" y="621193"/>
            <a:ext cx="2151083" cy="3515207"/>
            <a:chOff x="3259117" y="599593"/>
            <a:chExt cx="2151083" cy="3515207"/>
          </a:xfrm>
        </p:grpSpPr>
        <p:pic>
          <p:nvPicPr>
            <p:cNvPr id="29"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3259117" y="599593"/>
              <a:ext cx="2151083" cy="32785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Down Arrow 11"/>
            <p:cNvSpPr/>
            <p:nvPr/>
          </p:nvSpPr>
          <p:spPr>
            <a:xfrm>
              <a:off x="3455392" y="2467451"/>
              <a:ext cx="228600" cy="91440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657600" y="2391251"/>
              <a:ext cx="1516890" cy="1723549"/>
            </a:xfrm>
            <a:prstGeom prst="rect">
              <a:avLst/>
            </a:prstGeom>
            <a:noFill/>
          </p:spPr>
          <p:txBody>
            <a:bodyPr wrap="none" rtlCol="0">
              <a:spAutoFit/>
            </a:bodyPr>
            <a:lstStyle/>
            <a:p>
              <a:r>
                <a:rPr lang="en-US" sz="1600" dirty="0"/>
                <a:t>Severe bacterial</a:t>
              </a:r>
            </a:p>
            <a:p>
              <a:r>
                <a:rPr lang="en-US" sz="1600" dirty="0"/>
                <a:t>infections</a:t>
              </a:r>
            </a:p>
            <a:p>
              <a:r>
                <a:rPr lang="en-US" sz="1600" dirty="0"/>
                <a:t>Ear infections</a:t>
              </a:r>
            </a:p>
            <a:p>
              <a:r>
                <a:rPr lang="en-US" sz="1600" dirty="0"/>
                <a:t>Gastroenteritis</a:t>
              </a:r>
            </a:p>
            <a:p>
              <a:pPr>
                <a:buFont typeface="Arial" pitchFamily="34" charset="0"/>
                <a:buChar char="•"/>
              </a:pPr>
              <a:endParaRPr lang="en-US" sz="1400" dirty="0"/>
            </a:p>
            <a:p>
              <a:pPr>
                <a:buFont typeface="Arial" pitchFamily="34" charset="0"/>
                <a:buChar char="•"/>
              </a:pPr>
              <a:endParaRPr lang="en-US" sz="1400" dirty="0"/>
            </a:p>
            <a:p>
              <a:endParaRPr lang="en-US" sz="1400" dirty="0"/>
            </a:p>
          </p:txBody>
        </p:sp>
        <p:sp>
          <p:nvSpPr>
            <p:cNvPr id="19" name="TextBox 18"/>
            <p:cNvSpPr txBox="1"/>
            <p:nvPr/>
          </p:nvSpPr>
          <p:spPr>
            <a:xfrm>
              <a:off x="3607792" y="1992868"/>
              <a:ext cx="1470403" cy="369332"/>
            </a:xfrm>
            <a:prstGeom prst="rect">
              <a:avLst/>
            </a:prstGeom>
            <a:noFill/>
          </p:spPr>
          <p:txBody>
            <a:bodyPr wrap="none" rtlCol="0">
              <a:spAutoFit/>
            </a:bodyPr>
            <a:lstStyle/>
            <a:p>
              <a:r>
                <a:rPr lang="en-US" b="1" u="sng" dirty="0"/>
                <a:t>Anti-Infective</a:t>
              </a:r>
            </a:p>
          </p:txBody>
        </p:sp>
      </p:grpSp>
      <p:grpSp>
        <p:nvGrpSpPr>
          <p:cNvPr id="20" name="Group 19"/>
          <p:cNvGrpSpPr/>
          <p:nvPr/>
        </p:nvGrpSpPr>
        <p:grpSpPr>
          <a:xfrm>
            <a:off x="2185208" y="3494520"/>
            <a:ext cx="2005792" cy="3134880"/>
            <a:chOff x="609600" y="3418320"/>
            <a:chExt cx="2005792" cy="3134880"/>
          </a:xfrm>
        </p:grpSpPr>
        <p:pic>
          <p:nvPicPr>
            <p:cNvPr id="1026"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609600" y="3418320"/>
              <a:ext cx="2005792" cy="3134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046565" y="4766846"/>
              <a:ext cx="1140056" cy="369332"/>
            </a:xfrm>
            <a:prstGeom prst="rect">
              <a:avLst/>
            </a:prstGeom>
            <a:noFill/>
          </p:spPr>
          <p:txBody>
            <a:bodyPr wrap="none" rtlCol="0">
              <a:spAutoFit/>
            </a:bodyPr>
            <a:lstStyle/>
            <a:p>
              <a:r>
                <a:rPr lang="en-US" b="1" u="sng" dirty="0"/>
                <a:t>Hormonal</a:t>
              </a:r>
            </a:p>
          </p:txBody>
        </p:sp>
        <p:sp>
          <p:nvSpPr>
            <p:cNvPr id="22" name="TextBox 21"/>
            <p:cNvSpPr txBox="1"/>
            <p:nvPr/>
          </p:nvSpPr>
          <p:spPr>
            <a:xfrm>
              <a:off x="652643" y="5221176"/>
              <a:ext cx="1802866" cy="830997"/>
            </a:xfrm>
            <a:prstGeom prst="rect">
              <a:avLst/>
            </a:prstGeom>
            <a:noFill/>
          </p:spPr>
          <p:txBody>
            <a:bodyPr wrap="none" rtlCol="0">
              <a:spAutoFit/>
            </a:bodyPr>
            <a:lstStyle/>
            <a:p>
              <a:r>
                <a:rPr lang="en-US" sz="1600" dirty="0"/>
                <a:t>Lower insulin levels</a:t>
              </a:r>
            </a:p>
            <a:p>
              <a:r>
                <a:rPr lang="en-US" sz="1600" dirty="0"/>
                <a:t>Less  diabetes</a:t>
              </a:r>
            </a:p>
            <a:p>
              <a:r>
                <a:rPr lang="en-US" sz="1600" dirty="0"/>
                <a:t>Less obesity</a:t>
              </a:r>
            </a:p>
          </p:txBody>
        </p:sp>
      </p:grpSp>
      <p:grpSp>
        <p:nvGrpSpPr>
          <p:cNvPr id="11" name="Group 10"/>
          <p:cNvGrpSpPr/>
          <p:nvPr/>
        </p:nvGrpSpPr>
        <p:grpSpPr>
          <a:xfrm>
            <a:off x="7656101" y="3342120"/>
            <a:ext cx="2324965" cy="3287280"/>
            <a:chOff x="6019800" y="3342120"/>
            <a:chExt cx="2324965" cy="3287280"/>
          </a:xfrm>
        </p:grpSpPr>
        <p:pic>
          <p:nvPicPr>
            <p:cNvPr id="31"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6019800" y="3342120"/>
              <a:ext cx="2324965" cy="3287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6096000" y="4964668"/>
              <a:ext cx="2162259" cy="369332"/>
            </a:xfrm>
            <a:prstGeom prst="rect">
              <a:avLst/>
            </a:prstGeom>
            <a:noFill/>
          </p:spPr>
          <p:txBody>
            <a:bodyPr wrap="none" rtlCol="0">
              <a:spAutoFit/>
            </a:bodyPr>
            <a:lstStyle/>
            <a:p>
              <a:r>
                <a:rPr lang="en-US" b="1" u="sng" dirty="0"/>
                <a:t>Immune-Modulating</a:t>
              </a:r>
            </a:p>
          </p:txBody>
        </p:sp>
        <p:sp>
          <p:nvSpPr>
            <p:cNvPr id="27" name="Down Arrow 26"/>
            <p:cNvSpPr/>
            <p:nvPr/>
          </p:nvSpPr>
          <p:spPr>
            <a:xfrm>
              <a:off x="6439765" y="5486400"/>
              <a:ext cx="228600" cy="81684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6648883" y="5493603"/>
              <a:ext cx="1507400" cy="584775"/>
            </a:xfrm>
            <a:prstGeom prst="rect">
              <a:avLst/>
            </a:prstGeom>
            <a:noFill/>
          </p:spPr>
          <p:txBody>
            <a:bodyPr wrap="none" rtlCol="0">
              <a:spAutoFit/>
            </a:bodyPr>
            <a:lstStyle/>
            <a:p>
              <a:r>
                <a:rPr lang="en-US" sz="1600" dirty="0"/>
                <a:t>Certain  cancers</a:t>
              </a:r>
            </a:p>
            <a:p>
              <a:r>
                <a:rPr lang="en-US" sz="1600" dirty="0"/>
                <a:t>Arthritis</a:t>
              </a:r>
            </a:p>
          </p:txBody>
        </p:sp>
      </p:grpSp>
      <p:grpSp>
        <p:nvGrpSpPr>
          <p:cNvPr id="10" name="Group 9"/>
          <p:cNvGrpSpPr/>
          <p:nvPr/>
        </p:nvGrpSpPr>
        <p:grpSpPr>
          <a:xfrm>
            <a:off x="7219518" y="708148"/>
            <a:ext cx="1981200" cy="2938789"/>
            <a:chOff x="6668365" y="403331"/>
            <a:chExt cx="1981200" cy="2938789"/>
          </a:xfrm>
        </p:grpSpPr>
        <p:pic>
          <p:nvPicPr>
            <p:cNvPr id="30"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6668365" y="403331"/>
              <a:ext cx="1981200" cy="29387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703308" y="2108034"/>
              <a:ext cx="1571071" cy="830997"/>
            </a:xfrm>
            <a:prstGeom prst="rect">
              <a:avLst/>
            </a:prstGeom>
            <a:noFill/>
          </p:spPr>
          <p:txBody>
            <a:bodyPr wrap="none" rtlCol="0">
              <a:spAutoFit/>
            </a:bodyPr>
            <a:lstStyle/>
            <a:p>
              <a:r>
                <a:rPr lang="en-US" sz="1600" dirty="0"/>
                <a:t> Higher IQ</a:t>
              </a:r>
            </a:p>
            <a:p>
              <a:r>
                <a:rPr lang="en-US" sz="1600" dirty="0"/>
                <a:t> Retinal maturity</a:t>
              </a:r>
            </a:p>
            <a:p>
              <a:r>
                <a:rPr lang="en-US" sz="1600" dirty="0"/>
                <a:t>Brain maturity</a:t>
              </a:r>
            </a:p>
          </p:txBody>
        </p:sp>
        <p:sp>
          <p:nvSpPr>
            <p:cNvPr id="34" name="TextBox 33"/>
            <p:cNvSpPr txBox="1"/>
            <p:nvPr/>
          </p:nvSpPr>
          <p:spPr>
            <a:xfrm>
              <a:off x="7010400" y="1764268"/>
              <a:ext cx="1387559" cy="369332"/>
            </a:xfrm>
            <a:prstGeom prst="rect">
              <a:avLst/>
            </a:prstGeom>
            <a:noFill/>
          </p:spPr>
          <p:txBody>
            <a:bodyPr wrap="none" rtlCol="0">
              <a:spAutoFit/>
            </a:bodyPr>
            <a:lstStyle/>
            <a:p>
              <a:r>
                <a:rPr lang="en-US" b="1" u="sng" dirty="0"/>
                <a:t>Neurological</a:t>
              </a:r>
            </a:p>
          </p:txBody>
        </p:sp>
      </p:grpSp>
      <p:grpSp>
        <p:nvGrpSpPr>
          <p:cNvPr id="18" name="Group 17"/>
          <p:cNvGrpSpPr/>
          <p:nvPr/>
        </p:nvGrpSpPr>
        <p:grpSpPr>
          <a:xfrm>
            <a:off x="5068436" y="3657601"/>
            <a:ext cx="2151083" cy="3032125"/>
            <a:chOff x="3544435" y="3749675"/>
            <a:chExt cx="2151083" cy="3032125"/>
          </a:xfrm>
        </p:grpSpPr>
        <p:pic>
          <p:nvPicPr>
            <p:cNvPr id="32" name="Picture 2" descr="C:\Google Drive\MilkMob\Media\Grfx\realDrop0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17000"/>
                      </a14:imgEffect>
                    </a14:imgLayer>
                  </a14:imgProps>
                </a:ext>
                <a:ext uri="{28A0092B-C50C-407E-A947-70E740481C1C}">
                  <a14:useLocalDpi xmlns:a14="http://schemas.microsoft.com/office/drawing/2010/main" val="0"/>
                </a:ext>
              </a:extLst>
            </a:blip>
            <a:srcRect/>
            <a:stretch>
              <a:fillRect/>
            </a:stretch>
          </p:blipFill>
          <p:spPr bwMode="auto">
            <a:xfrm>
              <a:off x="3544435" y="3749675"/>
              <a:ext cx="2151083" cy="303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27386" y="5117068"/>
              <a:ext cx="778931" cy="369332"/>
            </a:xfrm>
            <a:prstGeom prst="rect">
              <a:avLst/>
            </a:prstGeom>
            <a:noFill/>
          </p:spPr>
          <p:txBody>
            <a:bodyPr wrap="none" rtlCol="0">
              <a:spAutoFit/>
            </a:bodyPr>
            <a:lstStyle/>
            <a:p>
              <a:r>
                <a:rPr lang="en-US" b="1" u="sng" dirty="0"/>
                <a:t>Safety</a:t>
              </a:r>
            </a:p>
          </p:txBody>
        </p:sp>
        <p:sp>
          <p:nvSpPr>
            <p:cNvPr id="5" name="TextBox 4"/>
            <p:cNvSpPr txBox="1"/>
            <p:nvPr/>
          </p:nvSpPr>
          <p:spPr>
            <a:xfrm>
              <a:off x="3684006" y="5538975"/>
              <a:ext cx="1908921" cy="923330"/>
            </a:xfrm>
            <a:prstGeom prst="rect">
              <a:avLst/>
            </a:prstGeom>
            <a:noFill/>
          </p:spPr>
          <p:txBody>
            <a:bodyPr wrap="none" rtlCol="0">
              <a:spAutoFit/>
            </a:bodyPr>
            <a:lstStyle/>
            <a:p>
              <a:r>
                <a:rPr lang="en-US" dirty="0"/>
                <a:t>Decreased SIDS</a:t>
              </a:r>
            </a:p>
            <a:p>
              <a:r>
                <a:rPr lang="en-US" dirty="0"/>
                <a:t>Improved bonding</a:t>
              </a:r>
            </a:p>
            <a:p>
              <a:endParaRPr lang="en-US" dirty="0"/>
            </a:p>
          </p:txBody>
        </p:sp>
      </p:gr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
        <p:nvSpPr>
          <p:cNvPr id="33" name="TextBox 32"/>
          <p:cNvSpPr txBox="1"/>
          <p:nvPr/>
        </p:nvSpPr>
        <p:spPr>
          <a:xfrm>
            <a:off x="3311556" y="17365"/>
            <a:ext cx="6575006" cy="646331"/>
          </a:xfrm>
          <a:prstGeom prst="rect">
            <a:avLst/>
          </a:prstGeom>
          <a:noFill/>
          <a:effectLst>
            <a:outerShdw algn="ctr" rotWithShape="0">
              <a:schemeClr val="tx1">
                <a:alpha val="88000"/>
              </a:schemeClr>
            </a:outerShdw>
          </a:effectLst>
        </p:spPr>
        <p:txBody>
          <a:bodyPr wrap="none" rtlCol="0">
            <a:spAutoFit/>
          </a:bodyPr>
          <a:lstStyle/>
          <a:p>
            <a:pPr algn="ctr"/>
            <a:r>
              <a:rPr lang="en-US" sz="3600" b="1" u="sng" dirty="0">
                <a:latin typeface="Calibri" panose="020F0502020204030204" pitchFamily="34" charset="0"/>
                <a:cs typeface="Calibri" panose="020F0502020204030204" pitchFamily="34" charset="0"/>
              </a:rPr>
              <a:t>Special Properties of Human Milk</a:t>
            </a:r>
          </a:p>
        </p:txBody>
      </p:sp>
    </p:spTree>
    <p:extLst>
      <p:ext uri="{BB962C8B-B14F-4D97-AF65-F5344CB8AC3E}">
        <p14:creationId xmlns:p14="http://schemas.microsoft.com/office/powerpoint/2010/main" val="1398359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7D5E-4930-4B03-BBDE-67F1ED491E53}"/>
              </a:ext>
            </a:extLst>
          </p:cNvPr>
          <p:cNvSpPr>
            <a:spLocks noGrp="1"/>
          </p:cNvSpPr>
          <p:nvPr>
            <p:ph type="ctrTitle"/>
          </p:nvPr>
        </p:nvSpPr>
        <p:spPr>
          <a:xfrm>
            <a:off x="1981200" y="5181600"/>
            <a:ext cx="8686800" cy="1066800"/>
          </a:xfrm>
        </p:spPr>
        <p:txBody>
          <a:bodyPr>
            <a:normAutofit fontScale="90000"/>
          </a:bodyPr>
          <a:lstStyle/>
          <a:p>
            <a:r>
              <a:rPr lang="en-US" dirty="0"/>
              <a:t>What do you know are benefits of breastfeeding for mothers (or risks of not breastfeeding)?</a:t>
            </a:r>
          </a:p>
        </p:txBody>
      </p:sp>
    </p:spTree>
    <p:extLst>
      <p:ext uri="{BB962C8B-B14F-4D97-AF65-F5344CB8AC3E}">
        <p14:creationId xmlns:p14="http://schemas.microsoft.com/office/powerpoint/2010/main" val="1989542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Oval 2"/>
          <p:cNvSpPr/>
          <p:nvPr/>
        </p:nvSpPr>
        <p:spPr>
          <a:xfrm>
            <a:off x="5410200" y="21336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rot="5400000">
            <a:off x="5105400" y="3886200"/>
            <a:ext cx="15240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4610100" y="4914900"/>
            <a:ext cx="1524000" cy="9906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flipH="1">
            <a:off x="5715000" y="4876800"/>
            <a:ext cx="1371600" cy="10668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419600" y="2971800"/>
            <a:ext cx="1447800" cy="9144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867400" y="3048000"/>
            <a:ext cx="1524000" cy="83820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Freeform 22"/>
          <p:cNvSpPr/>
          <p:nvPr/>
        </p:nvSpPr>
        <p:spPr>
          <a:xfrm>
            <a:off x="5673970" y="2509257"/>
            <a:ext cx="193431" cy="157743"/>
          </a:xfrm>
          <a:custGeom>
            <a:avLst/>
            <a:gdLst>
              <a:gd name="connsiteX0" fmla="*/ 35169 w 112191"/>
              <a:gd name="connsiteY0" fmla="*/ 5343 h 61144"/>
              <a:gd name="connsiteX1" fmla="*/ 105508 w 112191"/>
              <a:gd name="connsiteY1" fmla="*/ 22928 h 61144"/>
              <a:gd name="connsiteX2" fmla="*/ 52754 w 112191"/>
              <a:gd name="connsiteY2" fmla="*/ 58097 h 61144"/>
              <a:gd name="connsiteX3" fmla="*/ 0 w 112191"/>
              <a:gd name="connsiteY3" fmla="*/ 40512 h 61144"/>
              <a:gd name="connsiteX4" fmla="*/ 87923 w 112191"/>
              <a:gd name="connsiteY4" fmla="*/ 22928 h 61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91" h="61144">
                <a:moveTo>
                  <a:pt x="35169" y="5343"/>
                </a:moveTo>
                <a:cubicBezTo>
                  <a:pt x="58615" y="11205"/>
                  <a:pt x="97865" y="0"/>
                  <a:pt x="105508" y="22928"/>
                </a:cubicBezTo>
                <a:cubicBezTo>
                  <a:pt x="112191" y="42978"/>
                  <a:pt x="73601" y="54623"/>
                  <a:pt x="52754" y="58097"/>
                </a:cubicBezTo>
                <a:cubicBezTo>
                  <a:pt x="34470" y="61144"/>
                  <a:pt x="17585" y="46374"/>
                  <a:pt x="0" y="40512"/>
                </a:cubicBezTo>
                <a:cubicBezTo>
                  <a:pt x="63875" y="19221"/>
                  <a:pt x="34218" y="22928"/>
                  <a:pt x="87923" y="2292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Freeform 23"/>
          <p:cNvSpPr/>
          <p:nvPr/>
        </p:nvSpPr>
        <p:spPr>
          <a:xfrm>
            <a:off x="5622221" y="2743201"/>
            <a:ext cx="480232" cy="160515"/>
          </a:xfrm>
          <a:custGeom>
            <a:avLst/>
            <a:gdLst>
              <a:gd name="connsiteX0" fmla="*/ 473779 w 480232"/>
              <a:gd name="connsiteY0" fmla="*/ 0 h 160515"/>
              <a:gd name="connsiteX1" fmla="*/ 385856 w 480232"/>
              <a:gd name="connsiteY1" fmla="*/ 70338 h 160515"/>
              <a:gd name="connsiteX2" fmla="*/ 297933 w 480232"/>
              <a:gd name="connsiteY2" fmla="*/ 123092 h 160515"/>
              <a:gd name="connsiteX3" fmla="*/ 157256 w 480232"/>
              <a:gd name="connsiteY3" fmla="*/ 105508 h 160515"/>
              <a:gd name="connsiteX4" fmla="*/ 122087 w 480232"/>
              <a:gd name="connsiteY4" fmla="*/ 70338 h 160515"/>
              <a:gd name="connsiteX5" fmla="*/ 69333 w 480232"/>
              <a:gd name="connsiteY5" fmla="*/ 52754 h 160515"/>
              <a:gd name="connsiteX6" fmla="*/ 16579 w 480232"/>
              <a:gd name="connsiteY6" fmla="*/ 17585 h 160515"/>
              <a:gd name="connsiteX7" fmla="*/ 34164 w 480232"/>
              <a:gd name="connsiteY7" fmla="*/ 70338 h 160515"/>
              <a:gd name="connsiteX8" fmla="*/ 69333 w 480232"/>
              <a:gd name="connsiteY8" fmla="*/ 105508 h 160515"/>
              <a:gd name="connsiteX9" fmla="*/ 174841 w 480232"/>
              <a:gd name="connsiteY9" fmla="*/ 140677 h 160515"/>
              <a:gd name="connsiteX10" fmla="*/ 438610 w 480232"/>
              <a:gd name="connsiteY10" fmla="*/ 87923 h 160515"/>
              <a:gd name="connsiteX11" fmla="*/ 473779 w 480232"/>
              <a:gd name="connsiteY11" fmla="*/ 52754 h 160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0232" h="160515">
                <a:moveTo>
                  <a:pt x="473779" y="0"/>
                </a:moveTo>
                <a:cubicBezTo>
                  <a:pt x="403732" y="105072"/>
                  <a:pt x="480232" y="13712"/>
                  <a:pt x="385856" y="70338"/>
                </a:cubicBezTo>
                <a:cubicBezTo>
                  <a:pt x="265166" y="142752"/>
                  <a:pt x="447376" y="73280"/>
                  <a:pt x="297933" y="123092"/>
                </a:cubicBezTo>
                <a:cubicBezTo>
                  <a:pt x="251041" y="117231"/>
                  <a:pt x="202520" y="119087"/>
                  <a:pt x="157256" y="105508"/>
                </a:cubicBezTo>
                <a:cubicBezTo>
                  <a:pt x="141376" y="100744"/>
                  <a:pt x="136303" y="78868"/>
                  <a:pt x="122087" y="70338"/>
                </a:cubicBezTo>
                <a:cubicBezTo>
                  <a:pt x="106193" y="60801"/>
                  <a:pt x="86918" y="58615"/>
                  <a:pt x="69333" y="52754"/>
                </a:cubicBezTo>
                <a:cubicBezTo>
                  <a:pt x="51748" y="41031"/>
                  <a:pt x="35482" y="8134"/>
                  <a:pt x="16579" y="17585"/>
                </a:cubicBezTo>
                <a:cubicBezTo>
                  <a:pt x="0" y="25874"/>
                  <a:pt x="24627" y="54444"/>
                  <a:pt x="34164" y="70338"/>
                </a:cubicBezTo>
                <a:cubicBezTo>
                  <a:pt x="42694" y="84554"/>
                  <a:pt x="54504" y="98094"/>
                  <a:pt x="69333" y="105508"/>
                </a:cubicBezTo>
                <a:cubicBezTo>
                  <a:pt x="102491" y="122087"/>
                  <a:pt x="174841" y="140677"/>
                  <a:pt x="174841" y="140677"/>
                </a:cubicBezTo>
                <a:cubicBezTo>
                  <a:pt x="337647" y="127110"/>
                  <a:pt x="347869" y="160515"/>
                  <a:pt x="438610" y="87923"/>
                </a:cubicBezTo>
                <a:cubicBezTo>
                  <a:pt x="451556" y="77566"/>
                  <a:pt x="462056" y="64477"/>
                  <a:pt x="473779" y="5275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5656386" y="2514601"/>
            <a:ext cx="592015" cy="371937"/>
          </a:xfrm>
          <a:custGeom>
            <a:avLst/>
            <a:gdLst>
              <a:gd name="connsiteX0" fmla="*/ 0 w 386861"/>
              <a:gd name="connsiteY0" fmla="*/ 0 h 108168"/>
              <a:gd name="connsiteX1" fmla="*/ 17584 w 386861"/>
              <a:gd name="connsiteY1" fmla="*/ 52754 h 108168"/>
              <a:gd name="connsiteX2" fmla="*/ 211015 w 386861"/>
              <a:gd name="connsiteY2" fmla="*/ 105508 h 108168"/>
              <a:gd name="connsiteX3" fmla="*/ 316523 w 386861"/>
              <a:gd name="connsiteY3" fmla="*/ 87923 h 108168"/>
              <a:gd name="connsiteX4" fmla="*/ 351692 w 386861"/>
              <a:gd name="connsiteY4" fmla="*/ 35169 h 108168"/>
              <a:gd name="connsiteX5" fmla="*/ 386861 w 386861"/>
              <a:gd name="connsiteY5" fmla="*/ 0 h 10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861" h="108168">
                <a:moveTo>
                  <a:pt x="0" y="0"/>
                </a:moveTo>
                <a:cubicBezTo>
                  <a:pt x="5861" y="17585"/>
                  <a:pt x="6005" y="38280"/>
                  <a:pt x="17584" y="52754"/>
                </a:cubicBezTo>
                <a:cubicBezTo>
                  <a:pt x="61915" y="108168"/>
                  <a:pt x="156124" y="98647"/>
                  <a:pt x="211015" y="105508"/>
                </a:cubicBezTo>
                <a:cubicBezTo>
                  <a:pt x="246184" y="99646"/>
                  <a:pt x="284633" y="103868"/>
                  <a:pt x="316523" y="87923"/>
                </a:cubicBezTo>
                <a:cubicBezTo>
                  <a:pt x="335426" y="78471"/>
                  <a:pt x="338490" y="51672"/>
                  <a:pt x="351692" y="35169"/>
                </a:cubicBezTo>
                <a:cubicBezTo>
                  <a:pt x="362049" y="22223"/>
                  <a:pt x="375138" y="11723"/>
                  <a:pt x="386861"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26"/>
          <p:cNvSpPr/>
          <p:nvPr/>
        </p:nvSpPr>
        <p:spPr>
          <a:xfrm>
            <a:off x="4468530" y="6154616"/>
            <a:ext cx="550653" cy="246185"/>
          </a:xfrm>
          <a:custGeom>
            <a:avLst/>
            <a:gdLst>
              <a:gd name="connsiteX0" fmla="*/ 449302 w 550653"/>
              <a:gd name="connsiteY0" fmla="*/ 52754 h 246185"/>
              <a:gd name="connsiteX1" fmla="*/ 203117 w 550653"/>
              <a:gd name="connsiteY1" fmla="*/ 17585 h 246185"/>
              <a:gd name="connsiteX2" fmla="*/ 150363 w 550653"/>
              <a:gd name="connsiteY2" fmla="*/ 0 h 246185"/>
              <a:gd name="connsiteX3" fmla="*/ 44856 w 550653"/>
              <a:gd name="connsiteY3" fmla="*/ 17585 h 246185"/>
              <a:gd name="connsiteX4" fmla="*/ 27271 w 550653"/>
              <a:gd name="connsiteY4" fmla="*/ 105508 h 246185"/>
              <a:gd name="connsiteX5" fmla="*/ 80025 w 550653"/>
              <a:gd name="connsiteY5" fmla="*/ 140677 h 246185"/>
              <a:gd name="connsiteX6" fmla="*/ 115194 w 550653"/>
              <a:gd name="connsiteY6" fmla="*/ 175847 h 246185"/>
              <a:gd name="connsiteX7" fmla="*/ 220702 w 550653"/>
              <a:gd name="connsiteY7" fmla="*/ 228600 h 246185"/>
              <a:gd name="connsiteX8" fmla="*/ 414133 w 550653"/>
              <a:gd name="connsiteY8" fmla="*/ 211016 h 246185"/>
              <a:gd name="connsiteX9" fmla="*/ 466886 w 550653"/>
              <a:gd name="connsiteY9" fmla="*/ 175847 h 246185"/>
              <a:gd name="connsiteX10" fmla="*/ 484471 w 550653"/>
              <a:gd name="connsiteY10" fmla="*/ 246185 h 246185"/>
              <a:gd name="connsiteX11" fmla="*/ 502056 w 550653"/>
              <a:gd name="connsiteY11" fmla="*/ 87923 h 246185"/>
              <a:gd name="connsiteX12" fmla="*/ 449302 w 550653"/>
              <a:gd name="connsiteY12" fmla="*/ 70339 h 246185"/>
              <a:gd name="connsiteX13" fmla="*/ 449302 w 550653"/>
              <a:gd name="connsiteY13" fmla="*/ 52754 h 2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653" h="246185">
                <a:moveTo>
                  <a:pt x="449302" y="52754"/>
                </a:moveTo>
                <a:cubicBezTo>
                  <a:pt x="408271" y="43962"/>
                  <a:pt x="292701" y="39981"/>
                  <a:pt x="203117" y="17585"/>
                </a:cubicBezTo>
                <a:cubicBezTo>
                  <a:pt x="185135" y="13089"/>
                  <a:pt x="167948" y="5862"/>
                  <a:pt x="150363" y="0"/>
                </a:cubicBezTo>
                <a:cubicBezTo>
                  <a:pt x="115194" y="5862"/>
                  <a:pt x="78240" y="5066"/>
                  <a:pt x="44856" y="17585"/>
                </a:cubicBezTo>
                <a:cubicBezTo>
                  <a:pt x="0" y="34406"/>
                  <a:pt x="619" y="72193"/>
                  <a:pt x="27271" y="105508"/>
                </a:cubicBezTo>
                <a:cubicBezTo>
                  <a:pt x="40473" y="122011"/>
                  <a:pt x="63522" y="127475"/>
                  <a:pt x="80025" y="140677"/>
                </a:cubicBezTo>
                <a:cubicBezTo>
                  <a:pt x="92971" y="151034"/>
                  <a:pt x="102248" y="165490"/>
                  <a:pt x="115194" y="175847"/>
                </a:cubicBezTo>
                <a:cubicBezTo>
                  <a:pt x="163891" y="214805"/>
                  <a:pt x="164984" y="210028"/>
                  <a:pt x="220702" y="228600"/>
                </a:cubicBezTo>
                <a:cubicBezTo>
                  <a:pt x="285179" y="222739"/>
                  <a:pt x="350827" y="224581"/>
                  <a:pt x="414133" y="211016"/>
                </a:cubicBezTo>
                <a:cubicBezTo>
                  <a:pt x="434798" y="206588"/>
                  <a:pt x="447983" y="166396"/>
                  <a:pt x="466886" y="175847"/>
                </a:cubicBezTo>
                <a:cubicBezTo>
                  <a:pt x="488502" y="186655"/>
                  <a:pt x="478609" y="222739"/>
                  <a:pt x="484471" y="246185"/>
                </a:cubicBezTo>
                <a:cubicBezTo>
                  <a:pt x="523094" y="188250"/>
                  <a:pt x="550653" y="172969"/>
                  <a:pt x="502056" y="87923"/>
                </a:cubicBezTo>
                <a:cubicBezTo>
                  <a:pt x="492860" y="71829"/>
                  <a:pt x="466512" y="77223"/>
                  <a:pt x="449302" y="70339"/>
                </a:cubicBezTo>
                <a:cubicBezTo>
                  <a:pt x="437133" y="65471"/>
                  <a:pt x="490333" y="61546"/>
                  <a:pt x="449302" y="5275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875694" y="6066693"/>
            <a:ext cx="451739" cy="246185"/>
          </a:xfrm>
          <a:custGeom>
            <a:avLst/>
            <a:gdLst>
              <a:gd name="connsiteX0" fmla="*/ 81953 w 451739"/>
              <a:gd name="connsiteY0" fmla="*/ 0 h 246185"/>
              <a:gd name="connsiteX1" fmla="*/ 134707 w 451739"/>
              <a:gd name="connsiteY1" fmla="*/ 17585 h 246185"/>
              <a:gd name="connsiteX2" fmla="*/ 433645 w 451739"/>
              <a:gd name="connsiteY2" fmla="*/ 35170 h 246185"/>
              <a:gd name="connsiteX3" fmla="*/ 451230 w 451739"/>
              <a:gd name="connsiteY3" fmla="*/ 87923 h 246185"/>
              <a:gd name="connsiteX4" fmla="*/ 433645 w 451739"/>
              <a:gd name="connsiteY4" fmla="*/ 140677 h 246185"/>
              <a:gd name="connsiteX5" fmla="*/ 257799 w 451739"/>
              <a:gd name="connsiteY5" fmla="*/ 193431 h 246185"/>
              <a:gd name="connsiteX6" fmla="*/ 117122 w 451739"/>
              <a:gd name="connsiteY6" fmla="*/ 211016 h 246185"/>
              <a:gd name="connsiteX7" fmla="*/ 64369 w 451739"/>
              <a:gd name="connsiteY7" fmla="*/ 246185 h 246185"/>
              <a:gd name="connsiteX8" fmla="*/ 46784 w 451739"/>
              <a:gd name="connsiteY8" fmla="*/ 158262 h 246185"/>
              <a:gd name="connsiteX9" fmla="*/ 29199 w 451739"/>
              <a:gd name="connsiteY9" fmla="*/ 105508 h 2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739" h="246185">
                <a:moveTo>
                  <a:pt x="81953" y="0"/>
                </a:moveTo>
                <a:cubicBezTo>
                  <a:pt x="99538" y="5862"/>
                  <a:pt x="116263" y="15741"/>
                  <a:pt x="134707" y="17585"/>
                </a:cubicBezTo>
                <a:cubicBezTo>
                  <a:pt x="234030" y="27518"/>
                  <a:pt x="336204" y="13517"/>
                  <a:pt x="433645" y="35170"/>
                </a:cubicBezTo>
                <a:cubicBezTo>
                  <a:pt x="451739" y="39191"/>
                  <a:pt x="445368" y="70339"/>
                  <a:pt x="451230" y="87923"/>
                </a:cubicBezTo>
                <a:cubicBezTo>
                  <a:pt x="445368" y="105508"/>
                  <a:pt x="445224" y="126203"/>
                  <a:pt x="433645" y="140677"/>
                </a:cubicBezTo>
                <a:cubicBezTo>
                  <a:pt x="392605" y="191978"/>
                  <a:pt x="311208" y="186310"/>
                  <a:pt x="257799" y="193431"/>
                </a:cubicBezTo>
                <a:lnTo>
                  <a:pt x="117122" y="211016"/>
                </a:lnTo>
                <a:cubicBezTo>
                  <a:pt x="99538" y="222739"/>
                  <a:pt x="85503" y="246185"/>
                  <a:pt x="64369" y="246185"/>
                </a:cubicBezTo>
                <a:cubicBezTo>
                  <a:pt x="0" y="246185"/>
                  <a:pt x="41948" y="172771"/>
                  <a:pt x="46784" y="158262"/>
                </a:cubicBezTo>
                <a:lnTo>
                  <a:pt x="29199" y="105508"/>
                </a:lnTo>
              </a:path>
            </a:pathLst>
          </a:custGeom>
          <a:solidFill>
            <a:srgbClr val="FF0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Callout 15"/>
          <p:cNvSpPr/>
          <p:nvPr/>
        </p:nvSpPr>
        <p:spPr>
          <a:xfrm>
            <a:off x="6019800" y="838200"/>
            <a:ext cx="1524000" cy="1222248"/>
          </a:xfrm>
          <a:prstGeom prst="wedgeEllipseCallou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Relaxation and Bonding</a:t>
            </a:r>
          </a:p>
        </p:txBody>
      </p:sp>
      <p:sp>
        <p:nvSpPr>
          <p:cNvPr id="18" name="Smiley Face 17"/>
          <p:cNvSpPr/>
          <p:nvPr/>
        </p:nvSpPr>
        <p:spPr>
          <a:xfrm>
            <a:off x="7086600" y="1295400"/>
            <a:ext cx="381000" cy="381000"/>
          </a:xfrm>
          <a:prstGeom prst="smileyFac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cstate="print"/>
          <a:srcRect/>
          <a:stretch>
            <a:fillRect/>
          </a:stretch>
        </p:blipFill>
        <p:spPr bwMode="auto">
          <a:xfrm>
            <a:off x="5410200" y="3505200"/>
            <a:ext cx="1029998" cy="557212"/>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5181600" y="4343400"/>
            <a:ext cx="1379234" cy="976312"/>
          </a:xfrm>
          <a:prstGeom prst="rect">
            <a:avLst/>
          </a:prstGeom>
          <a:noFill/>
          <a:ln w="9525">
            <a:noFill/>
            <a:miter lim="800000"/>
            <a:headEnd/>
            <a:tailEnd/>
          </a:ln>
          <a:effectLst/>
        </p:spPr>
      </p:pic>
      <p:sp>
        <p:nvSpPr>
          <p:cNvPr id="20" name="Smiley Face 19"/>
          <p:cNvSpPr/>
          <p:nvPr/>
        </p:nvSpPr>
        <p:spPr>
          <a:xfrm>
            <a:off x="5410200" y="2133600"/>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5227996" y="1881555"/>
            <a:ext cx="1331974" cy="739429"/>
          </a:xfrm>
          <a:custGeom>
            <a:avLst/>
            <a:gdLst>
              <a:gd name="connsiteX0" fmla="*/ 147035 w 1331974"/>
              <a:gd name="connsiteY0" fmla="*/ 580292 h 739429"/>
              <a:gd name="connsiteX1" fmla="*/ 252542 w 1331974"/>
              <a:gd name="connsiteY1" fmla="*/ 527538 h 739429"/>
              <a:gd name="connsiteX2" fmla="*/ 217373 w 1331974"/>
              <a:gd name="connsiteY2" fmla="*/ 474784 h 739429"/>
              <a:gd name="connsiteX3" fmla="*/ 375635 w 1331974"/>
              <a:gd name="connsiteY3" fmla="*/ 211015 h 739429"/>
              <a:gd name="connsiteX4" fmla="*/ 393219 w 1331974"/>
              <a:gd name="connsiteY4" fmla="*/ 281354 h 739429"/>
              <a:gd name="connsiteX5" fmla="*/ 463558 w 1331974"/>
              <a:gd name="connsiteY5" fmla="*/ 422031 h 739429"/>
              <a:gd name="connsiteX6" fmla="*/ 516312 w 1331974"/>
              <a:gd name="connsiteY6" fmla="*/ 369277 h 739429"/>
              <a:gd name="connsiteX7" fmla="*/ 551481 w 1331974"/>
              <a:gd name="connsiteY7" fmla="*/ 439615 h 739429"/>
              <a:gd name="connsiteX8" fmla="*/ 569066 w 1331974"/>
              <a:gd name="connsiteY8" fmla="*/ 386861 h 739429"/>
              <a:gd name="connsiteX9" fmla="*/ 604235 w 1331974"/>
              <a:gd name="connsiteY9" fmla="*/ 334108 h 739429"/>
              <a:gd name="connsiteX10" fmla="*/ 639404 w 1331974"/>
              <a:gd name="connsiteY10" fmla="*/ 228600 h 739429"/>
              <a:gd name="connsiteX11" fmla="*/ 656989 w 1331974"/>
              <a:gd name="connsiteY11" fmla="*/ 351692 h 739429"/>
              <a:gd name="connsiteX12" fmla="*/ 674573 w 1331974"/>
              <a:gd name="connsiteY12" fmla="*/ 298938 h 739429"/>
              <a:gd name="connsiteX13" fmla="*/ 692158 w 1331974"/>
              <a:gd name="connsiteY13" fmla="*/ 228600 h 739429"/>
              <a:gd name="connsiteX14" fmla="*/ 709742 w 1331974"/>
              <a:gd name="connsiteY14" fmla="*/ 281354 h 739429"/>
              <a:gd name="connsiteX15" fmla="*/ 727327 w 1331974"/>
              <a:gd name="connsiteY15" fmla="*/ 386861 h 739429"/>
              <a:gd name="connsiteX16" fmla="*/ 744912 w 1331974"/>
              <a:gd name="connsiteY16" fmla="*/ 334108 h 739429"/>
              <a:gd name="connsiteX17" fmla="*/ 797666 w 1331974"/>
              <a:gd name="connsiteY17" fmla="*/ 298938 h 739429"/>
              <a:gd name="connsiteX18" fmla="*/ 903173 w 1331974"/>
              <a:gd name="connsiteY18" fmla="*/ 263769 h 739429"/>
              <a:gd name="connsiteX19" fmla="*/ 868004 w 1331974"/>
              <a:gd name="connsiteY19" fmla="*/ 351692 h 739429"/>
              <a:gd name="connsiteX20" fmla="*/ 832835 w 1331974"/>
              <a:gd name="connsiteY20" fmla="*/ 422031 h 739429"/>
              <a:gd name="connsiteX21" fmla="*/ 885589 w 1331974"/>
              <a:gd name="connsiteY21" fmla="*/ 439615 h 739429"/>
              <a:gd name="connsiteX22" fmla="*/ 991096 w 1331974"/>
              <a:gd name="connsiteY22" fmla="*/ 386861 h 739429"/>
              <a:gd name="connsiteX23" fmla="*/ 1079019 w 1331974"/>
              <a:gd name="connsiteY23" fmla="*/ 404446 h 739429"/>
              <a:gd name="connsiteX24" fmla="*/ 1008681 w 1331974"/>
              <a:gd name="connsiteY24" fmla="*/ 509954 h 739429"/>
              <a:gd name="connsiteX25" fmla="*/ 1043850 w 1331974"/>
              <a:gd name="connsiteY25" fmla="*/ 474784 h 739429"/>
              <a:gd name="connsiteX26" fmla="*/ 1096604 w 1331974"/>
              <a:gd name="connsiteY26" fmla="*/ 386861 h 739429"/>
              <a:gd name="connsiteX27" fmla="*/ 1131773 w 1331974"/>
              <a:gd name="connsiteY27" fmla="*/ 334108 h 739429"/>
              <a:gd name="connsiteX28" fmla="*/ 1114189 w 1331974"/>
              <a:gd name="connsiteY28" fmla="*/ 281354 h 739429"/>
              <a:gd name="connsiteX29" fmla="*/ 1043850 w 1331974"/>
              <a:gd name="connsiteY29" fmla="*/ 334108 h 739429"/>
              <a:gd name="connsiteX30" fmla="*/ 938342 w 1331974"/>
              <a:gd name="connsiteY30" fmla="*/ 439615 h 739429"/>
              <a:gd name="connsiteX31" fmla="*/ 955927 w 1331974"/>
              <a:gd name="connsiteY31" fmla="*/ 492369 h 739429"/>
              <a:gd name="connsiteX32" fmla="*/ 1061435 w 1331974"/>
              <a:gd name="connsiteY32" fmla="*/ 492369 h 739429"/>
              <a:gd name="connsiteX33" fmla="*/ 1079019 w 1331974"/>
              <a:gd name="connsiteY33" fmla="*/ 562708 h 739429"/>
              <a:gd name="connsiteX34" fmla="*/ 1114189 w 1331974"/>
              <a:gd name="connsiteY34" fmla="*/ 527538 h 739429"/>
              <a:gd name="connsiteX35" fmla="*/ 1096604 w 1331974"/>
              <a:gd name="connsiteY35" fmla="*/ 457200 h 739429"/>
              <a:gd name="connsiteX36" fmla="*/ 1096604 w 1331974"/>
              <a:gd name="connsiteY36" fmla="*/ 580292 h 739429"/>
              <a:gd name="connsiteX37" fmla="*/ 1149358 w 1331974"/>
              <a:gd name="connsiteY37" fmla="*/ 562708 h 739429"/>
              <a:gd name="connsiteX38" fmla="*/ 1131773 w 1331974"/>
              <a:gd name="connsiteY38" fmla="*/ 457200 h 739429"/>
              <a:gd name="connsiteX39" fmla="*/ 1079019 w 1331974"/>
              <a:gd name="connsiteY39" fmla="*/ 492369 h 739429"/>
              <a:gd name="connsiteX40" fmla="*/ 1061435 w 1331974"/>
              <a:gd name="connsiteY40" fmla="*/ 545123 h 739429"/>
              <a:gd name="connsiteX41" fmla="*/ 1131773 w 1331974"/>
              <a:gd name="connsiteY41" fmla="*/ 633046 h 739429"/>
              <a:gd name="connsiteX42" fmla="*/ 1166942 w 1331974"/>
              <a:gd name="connsiteY42" fmla="*/ 580292 h 739429"/>
              <a:gd name="connsiteX43" fmla="*/ 1096604 w 1331974"/>
              <a:gd name="connsiteY43" fmla="*/ 545123 h 739429"/>
              <a:gd name="connsiteX44" fmla="*/ 1061435 w 1331974"/>
              <a:gd name="connsiteY44" fmla="*/ 685800 h 739429"/>
              <a:gd name="connsiteX45" fmla="*/ 1114189 w 1331974"/>
              <a:gd name="connsiteY45" fmla="*/ 738554 h 739429"/>
              <a:gd name="connsiteX46" fmla="*/ 1202112 w 1331974"/>
              <a:gd name="connsiteY46" fmla="*/ 720969 h 739429"/>
              <a:gd name="connsiteX47" fmla="*/ 1254866 w 1331974"/>
              <a:gd name="connsiteY47" fmla="*/ 703384 h 739429"/>
              <a:gd name="connsiteX48" fmla="*/ 1237281 w 1331974"/>
              <a:gd name="connsiteY48" fmla="*/ 545123 h 739429"/>
              <a:gd name="connsiteX49" fmla="*/ 1202112 w 1331974"/>
              <a:gd name="connsiteY49" fmla="*/ 597877 h 739429"/>
              <a:gd name="connsiteX50" fmla="*/ 1272450 w 1331974"/>
              <a:gd name="connsiteY50" fmla="*/ 738554 h 739429"/>
              <a:gd name="connsiteX51" fmla="*/ 1325204 w 1331974"/>
              <a:gd name="connsiteY51" fmla="*/ 720969 h 739429"/>
              <a:gd name="connsiteX52" fmla="*/ 1237281 w 1331974"/>
              <a:gd name="connsiteY52" fmla="*/ 474784 h 739429"/>
              <a:gd name="connsiteX53" fmla="*/ 1184527 w 1331974"/>
              <a:gd name="connsiteY53" fmla="*/ 457200 h 739429"/>
              <a:gd name="connsiteX54" fmla="*/ 1131773 w 1331974"/>
              <a:gd name="connsiteY54" fmla="*/ 474784 h 739429"/>
              <a:gd name="connsiteX55" fmla="*/ 1149358 w 1331974"/>
              <a:gd name="connsiteY55" fmla="*/ 527538 h 739429"/>
              <a:gd name="connsiteX56" fmla="*/ 1184527 w 1331974"/>
              <a:gd name="connsiteY56" fmla="*/ 474784 h 739429"/>
              <a:gd name="connsiteX57" fmla="*/ 1166942 w 1331974"/>
              <a:gd name="connsiteY57" fmla="*/ 422031 h 739429"/>
              <a:gd name="connsiteX58" fmla="*/ 1114189 w 1331974"/>
              <a:gd name="connsiteY58" fmla="*/ 457200 h 739429"/>
              <a:gd name="connsiteX59" fmla="*/ 1131773 w 1331974"/>
              <a:gd name="connsiteY59" fmla="*/ 545123 h 739429"/>
              <a:gd name="connsiteX60" fmla="*/ 1202112 w 1331974"/>
              <a:gd name="connsiteY60" fmla="*/ 527538 h 739429"/>
              <a:gd name="connsiteX61" fmla="*/ 1114189 w 1331974"/>
              <a:gd name="connsiteY61" fmla="*/ 263769 h 739429"/>
              <a:gd name="connsiteX62" fmla="*/ 1008681 w 1331974"/>
              <a:gd name="connsiteY62" fmla="*/ 281354 h 739429"/>
              <a:gd name="connsiteX63" fmla="*/ 991096 w 1331974"/>
              <a:gd name="connsiteY63" fmla="*/ 422031 h 739429"/>
              <a:gd name="connsiteX64" fmla="*/ 1026266 w 1331974"/>
              <a:gd name="connsiteY64" fmla="*/ 457200 h 739429"/>
              <a:gd name="connsiteX65" fmla="*/ 1096604 w 1331974"/>
              <a:gd name="connsiteY65" fmla="*/ 439615 h 739429"/>
              <a:gd name="connsiteX66" fmla="*/ 1026266 w 1331974"/>
              <a:gd name="connsiteY66" fmla="*/ 263769 h 739429"/>
              <a:gd name="connsiteX67" fmla="*/ 1008681 w 1331974"/>
              <a:gd name="connsiteY67" fmla="*/ 386861 h 739429"/>
              <a:gd name="connsiteX68" fmla="*/ 1079019 w 1331974"/>
              <a:gd name="connsiteY68" fmla="*/ 334108 h 739429"/>
              <a:gd name="connsiteX69" fmla="*/ 1043850 w 1331974"/>
              <a:gd name="connsiteY69" fmla="*/ 193431 h 739429"/>
              <a:gd name="connsiteX70" fmla="*/ 920758 w 1331974"/>
              <a:gd name="connsiteY70" fmla="*/ 334108 h 739429"/>
              <a:gd name="connsiteX71" fmla="*/ 938342 w 1331974"/>
              <a:gd name="connsiteY71" fmla="*/ 193431 h 739429"/>
              <a:gd name="connsiteX72" fmla="*/ 885589 w 1331974"/>
              <a:gd name="connsiteY72" fmla="*/ 175846 h 739429"/>
              <a:gd name="connsiteX73" fmla="*/ 797666 w 1331974"/>
              <a:gd name="connsiteY73" fmla="*/ 193431 h 739429"/>
              <a:gd name="connsiteX74" fmla="*/ 815250 w 1331974"/>
              <a:gd name="connsiteY74" fmla="*/ 263769 h 739429"/>
              <a:gd name="connsiteX75" fmla="*/ 903173 w 1331974"/>
              <a:gd name="connsiteY75" fmla="*/ 246184 h 739429"/>
              <a:gd name="connsiteX76" fmla="*/ 885589 w 1331974"/>
              <a:gd name="connsiteY76" fmla="*/ 140677 h 739429"/>
              <a:gd name="connsiteX77" fmla="*/ 709742 w 1331974"/>
              <a:gd name="connsiteY77" fmla="*/ 123092 h 739429"/>
              <a:gd name="connsiteX78" fmla="*/ 674573 w 1331974"/>
              <a:gd name="connsiteY78" fmla="*/ 175846 h 739429"/>
              <a:gd name="connsiteX79" fmla="*/ 780081 w 1331974"/>
              <a:gd name="connsiteY79" fmla="*/ 316523 h 739429"/>
              <a:gd name="connsiteX80" fmla="*/ 797666 w 1331974"/>
              <a:gd name="connsiteY80" fmla="*/ 158261 h 739429"/>
              <a:gd name="connsiteX81" fmla="*/ 727327 w 1331974"/>
              <a:gd name="connsiteY81" fmla="*/ 140677 h 739429"/>
              <a:gd name="connsiteX82" fmla="*/ 656989 w 1331974"/>
              <a:gd name="connsiteY82" fmla="*/ 158261 h 739429"/>
              <a:gd name="connsiteX83" fmla="*/ 674573 w 1331974"/>
              <a:gd name="connsiteY83" fmla="*/ 263769 h 739429"/>
              <a:gd name="connsiteX84" fmla="*/ 709742 w 1331974"/>
              <a:gd name="connsiteY84" fmla="*/ 193431 h 739429"/>
              <a:gd name="connsiteX85" fmla="*/ 639404 w 1331974"/>
              <a:gd name="connsiteY85" fmla="*/ 17584 h 739429"/>
              <a:gd name="connsiteX86" fmla="*/ 586650 w 1331974"/>
              <a:gd name="connsiteY86" fmla="*/ 0 h 739429"/>
              <a:gd name="connsiteX87" fmla="*/ 516312 w 1331974"/>
              <a:gd name="connsiteY87" fmla="*/ 35169 h 739429"/>
              <a:gd name="connsiteX88" fmla="*/ 516312 w 1331974"/>
              <a:gd name="connsiteY88" fmla="*/ 263769 h 739429"/>
              <a:gd name="connsiteX89" fmla="*/ 621819 w 1331974"/>
              <a:gd name="connsiteY89" fmla="*/ 298938 h 739429"/>
              <a:gd name="connsiteX90" fmla="*/ 639404 w 1331974"/>
              <a:gd name="connsiteY90" fmla="*/ 175846 h 739429"/>
              <a:gd name="connsiteX91" fmla="*/ 551481 w 1331974"/>
              <a:gd name="connsiteY91" fmla="*/ 211015 h 739429"/>
              <a:gd name="connsiteX92" fmla="*/ 569066 w 1331974"/>
              <a:gd name="connsiteY92" fmla="*/ 298938 h 739429"/>
              <a:gd name="connsiteX93" fmla="*/ 656989 w 1331974"/>
              <a:gd name="connsiteY93" fmla="*/ 158261 h 739429"/>
              <a:gd name="connsiteX94" fmla="*/ 569066 w 1331974"/>
              <a:gd name="connsiteY94" fmla="*/ 123092 h 739429"/>
              <a:gd name="connsiteX95" fmla="*/ 498727 w 1331974"/>
              <a:gd name="connsiteY95" fmla="*/ 158261 h 739429"/>
              <a:gd name="connsiteX96" fmla="*/ 516312 w 1331974"/>
              <a:gd name="connsiteY96" fmla="*/ 263769 h 739429"/>
              <a:gd name="connsiteX97" fmla="*/ 569066 w 1331974"/>
              <a:gd name="connsiteY97" fmla="*/ 281354 h 739429"/>
              <a:gd name="connsiteX98" fmla="*/ 551481 w 1331974"/>
              <a:gd name="connsiteY98" fmla="*/ 140677 h 739429"/>
              <a:gd name="connsiteX99" fmla="*/ 481142 w 1331974"/>
              <a:gd name="connsiteY99" fmla="*/ 123092 h 739429"/>
              <a:gd name="connsiteX100" fmla="*/ 358050 w 1331974"/>
              <a:gd name="connsiteY100" fmla="*/ 158261 h 739429"/>
              <a:gd name="connsiteX101" fmla="*/ 358050 w 1331974"/>
              <a:gd name="connsiteY101" fmla="*/ 298938 h 739429"/>
              <a:gd name="connsiteX102" fmla="*/ 445973 w 1331974"/>
              <a:gd name="connsiteY102" fmla="*/ 316523 h 739429"/>
              <a:gd name="connsiteX103" fmla="*/ 410804 w 1331974"/>
              <a:gd name="connsiteY103" fmla="*/ 228600 h 739429"/>
              <a:gd name="connsiteX104" fmla="*/ 375635 w 1331974"/>
              <a:gd name="connsiteY104" fmla="*/ 281354 h 739429"/>
              <a:gd name="connsiteX105" fmla="*/ 498727 w 1331974"/>
              <a:gd name="connsiteY105" fmla="*/ 298938 h 739429"/>
              <a:gd name="connsiteX106" fmla="*/ 481142 w 1331974"/>
              <a:gd name="connsiteY106" fmla="*/ 246184 h 739429"/>
              <a:gd name="connsiteX107" fmla="*/ 322881 w 1331974"/>
              <a:gd name="connsiteY107" fmla="*/ 263769 h 739429"/>
              <a:gd name="connsiteX108" fmla="*/ 410804 w 1331974"/>
              <a:gd name="connsiteY108" fmla="*/ 422031 h 739429"/>
              <a:gd name="connsiteX109" fmla="*/ 481142 w 1331974"/>
              <a:gd name="connsiteY109" fmla="*/ 404446 h 739429"/>
              <a:gd name="connsiteX110" fmla="*/ 410804 w 1331974"/>
              <a:gd name="connsiteY110" fmla="*/ 211015 h 739429"/>
              <a:gd name="connsiteX111" fmla="*/ 287712 w 1331974"/>
              <a:gd name="connsiteY111" fmla="*/ 281354 h 739429"/>
              <a:gd name="connsiteX112" fmla="*/ 305296 w 1331974"/>
              <a:gd name="connsiteY112" fmla="*/ 334108 h 739429"/>
              <a:gd name="connsiteX113" fmla="*/ 358050 w 1331974"/>
              <a:gd name="connsiteY113" fmla="*/ 316523 h 739429"/>
              <a:gd name="connsiteX114" fmla="*/ 287712 w 1331974"/>
              <a:gd name="connsiteY114" fmla="*/ 193431 h 739429"/>
              <a:gd name="connsiteX115" fmla="*/ 234958 w 1331974"/>
              <a:gd name="connsiteY115" fmla="*/ 281354 h 739429"/>
              <a:gd name="connsiteX116" fmla="*/ 287712 w 1331974"/>
              <a:gd name="connsiteY116" fmla="*/ 298938 h 739429"/>
              <a:gd name="connsiteX117" fmla="*/ 305296 w 1331974"/>
              <a:gd name="connsiteY117" fmla="*/ 246184 h 739429"/>
              <a:gd name="connsiteX118" fmla="*/ 182204 w 1331974"/>
              <a:gd name="connsiteY118" fmla="*/ 316523 h 739429"/>
              <a:gd name="connsiteX119" fmla="*/ 287712 w 1331974"/>
              <a:gd name="connsiteY119" fmla="*/ 351692 h 739429"/>
              <a:gd name="connsiteX120" fmla="*/ 270127 w 1331974"/>
              <a:gd name="connsiteY120" fmla="*/ 246184 h 739429"/>
              <a:gd name="connsiteX121" fmla="*/ 147035 w 1331974"/>
              <a:gd name="connsiteY121" fmla="*/ 263769 h 739429"/>
              <a:gd name="connsiteX122" fmla="*/ 129450 w 1331974"/>
              <a:gd name="connsiteY122" fmla="*/ 404446 h 739429"/>
              <a:gd name="connsiteX123" fmla="*/ 182204 w 1331974"/>
              <a:gd name="connsiteY123" fmla="*/ 422031 h 739429"/>
              <a:gd name="connsiteX124" fmla="*/ 182204 w 1331974"/>
              <a:gd name="connsiteY124" fmla="*/ 298938 h 739429"/>
              <a:gd name="connsiteX125" fmla="*/ 129450 w 1331974"/>
              <a:gd name="connsiteY125" fmla="*/ 316523 h 739429"/>
              <a:gd name="connsiteX126" fmla="*/ 147035 w 1331974"/>
              <a:gd name="connsiteY126" fmla="*/ 422031 h 739429"/>
              <a:gd name="connsiteX127" fmla="*/ 217373 w 1331974"/>
              <a:gd name="connsiteY127" fmla="*/ 386861 h 739429"/>
              <a:gd name="connsiteX128" fmla="*/ 182204 w 1331974"/>
              <a:gd name="connsiteY128" fmla="*/ 263769 h 739429"/>
              <a:gd name="connsiteX129" fmla="*/ 59112 w 1331974"/>
              <a:gd name="connsiteY129" fmla="*/ 281354 h 739429"/>
              <a:gd name="connsiteX130" fmla="*/ 41527 w 1331974"/>
              <a:gd name="connsiteY130" fmla="*/ 334108 h 739429"/>
              <a:gd name="connsiteX131" fmla="*/ 76696 w 1331974"/>
              <a:gd name="connsiteY131" fmla="*/ 457200 h 739429"/>
              <a:gd name="connsiteX132" fmla="*/ 182204 w 1331974"/>
              <a:gd name="connsiteY132" fmla="*/ 474784 h 739429"/>
              <a:gd name="connsiteX133" fmla="*/ 305296 w 1331974"/>
              <a:gd name="connsiteY133" fmla="*/ 369277 h 739429"/>
              <a:gd name="connsiteX134" fmla="*/ 287712 w 1331974"/>
              <a:gd name="connsiteY134" fmla="*/ 316523 h 739429"/>
              <a:gd name="connsiteX135" fmla="*/ 234958 w 1331974"/>
              <a:gd name="connsiteY135" fmla="*/ 351692 h 739429"/>
              <a:gd name="connsiteX136" fmla="*/ 164619 w 1331974"/>
              <a:gd name="connsiteY136" fmla="*/ 334108 h 739429"/>
              <a:gd name="connsiteX137" fmla="*/ 129450 w 1331974"/>
              <a:gd name="connsiteY137" fmla="*/ 492369 h 739429"/>
              <a:gd name="connsiteX138" fmla="*/ 147035 w 1331974"/>
              <a:gd name="connsiteY138" fmla="*/ 633046 h 739429"/>
              <a:gd name="connsiteX139" fmla="*/ 199789 w 1331974"/>
              <a:gd name="connsiteY139" fmla="*/ 615461 h 739429"/>
              <a:gd name="connsiteX140" fmla="*/ 199789 w 1331974"/>
              <a:gd name="connsiteY140" fmla="*/ 439615 h 739429"/>
              <a:gd name="connsiteX141" fmla="*/ 147035 w 1331974"/>
              <a:gd name="connsiteY141" fmla="*/ 457200 h 739429"/>
              <a:gd name="connsiteX142" fmla="*/ 147035 w 1331974"/>
              <a:gd name="connsiteY142" fmla="*/ 615461 h 739429"/>
              <a:gd name="connsiteX143" fmla="*/ 199789 w 1331974"/>
              <a:gd name="connsiteY143" fmla="*/ 597877 h 739429"/>
              <a:gd name="connsiteX144" fmla="*/ 129450 w 1331974"/>
              <a:gd name="connsiteY144" fmla="*/ 509954 h 739429"/>
              <a:gd name="connsiteX145" fmla="*/ 59112 w 1331974"/>
              <a:gd name="connsiteY145" fmla="*/ 527538 h 739429"/>
              <a:gd name="connsiteX146" fmla="*/ 94281 w 1331974"/>
              <a:gd name="connsiteY146" fmla="*/ 562708 h 739429"/>
              <a:gd name="connsiteX147" fmla="*/ 94281 w 1331974"/>
              <a:gd name="connsiteY147" fmla="*/ 580292 h 739429"/>
              <a:gd name="connsiteX148" fmla="*/ 41527 w 1331974"/>
              <a:gd name="connsiteY148" fmla="*/ 545123 h 739429"/>
              <a:gd name="connsiteX149" fmla="*/ 6358 w 1331974"/>
              <a:gd name="connsiteY149" fmla="*/ 615461 h 739429"/>
              <a:gd name="connsiteX150" fmla="*/ 59112 w 1331974"/>
              <a:gd name="connsiteY150" fmla="*/ 615461 h 73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331974" h="739429">
                <a:moveTo>
                  <a:pt x="147035" y="580292"/>
                </a:moveTo>
                <a:cubicBezTo>
                  <a:pt x="339708" y="556209"/>
                  <a:pt x="308658" y="597683"/>
                  <a:pt x="252542" y="527538"/>
                </a:cubicBezTo>
                <a:cubicBezTo>
                  <a:pt x="239340" y="511035"/>
                  <a:pt x="229096" y="492369"/>
                  <a:pt x="217373" y="474784"/>
                </a:cubicBezTo>
                <a:cubicBezTo>
                  <a:pt x="461903" y="444219"/>
                  <a:pt x="316004" y="509172"/>
                  <a:pt x="375635" y="211015"/>
                </a:cubicBezTo>
                <a:cubicBezTo>
                  <a:pt x="380375" y="187316"/>
                  <a:pt x="386274" y="258205"/>
                  <a:pt x="393219" y="281354"/>
                </a:cubicBezTo>
                <a:cubicBezTo>
                  <a:pt x="427857" y="396814"/>
                  <a:pt x="404758" y="363230"/>
                  <a:pt x="463558" y="422031"/>
                </a:cubicBezTo>
                <a:cubicBezTo>
                  <a:pt x="481143" y="404446"/>
                  <a:pt x="503974" y="390869"/>
                  <a:pt x="516312" y="369277"/>
                </a:cubicBezTo>
                <a:cubicBezTo>
                  <a:pt x="552060" y="306717"/>
                  <a:pt x="517791" y="170100"/>
                  <a:pt x="551481" y="439615"/>
                </a:cubicBezTo>
                <a:cubicBezTo>
                  <a:pt x="557343" y="422030"/>
                  <a:pt x="560776" y="403440"/>
                  <a:pt x="569066" y="386861"/>
                </a:cubicBezTo>
                <a:cubicBezTo>
                  <a:pt x="578517" y="367958"/>
                  <a:pt x="595652" y="353420"/>
                  <a:pt x="604235" y="334108"/>
                </a:cubicBezTo>
                <a:cubicBezTo>
                  <a:pt x="619291" y="300231"/>
                  <a:pt x="639404" y="228600"/>
                  <a:pt x="639404" y="228600"/>
                </a:cubicBezTo>
                <a:cubicBezTo>
                  <a:pt x="645266" y="269631"/>
                  <a:pt x="638453" y="314620"/>
                  <a:pt x="656989" y="351692"/>
                </a:cubicBezTo>
                <a:cubicBezTo>
                  <a:pt x="665278" y="368271"/>
                  <a:pt x="669481" y="316761"/>
                  <a:pt x="674573" y="298938"/>
                </a:cubicBezTo>
                <a:cubicBezTo>
                  <a:pt x="681212" y="275700"/>
                  <a:pt x="686296" y="252046"/>
                  <a:pt x="692158" y="228600"/>
                </a:cubicBezTo>
                <a:cubicBezTo>
                  <a:pt x="698019" y="246185"/>
                  <a:pt x="705721" y="263260"/>
                  <a:pt x="709742" y="281354"/>
                </a:cubicBezTo>
                <a:cubicBezTo>
                  <a:pt x="717476" y="316159"/>
                  <a:pt x="707549" y="357195"/>
                  <a:pt x="727327" y="386861"/>
                </a:cubicBezTo>
                <a:cubicBezTo>
                  <a:pt x="737609" y="402283"/>
                  <a:pt x="733333" y="348582"/>
                  <a:pt x="744912" y="334108"/>
                </a:cubicBezTo>
                <a:cubicBezTo>
                  <a:pt x="758115" y="317605"/>
                  <a:pt x="778353" y="307522"/>
                  <a:pt x="797666" y="298938"/>
                </a:cubicBezTo>
                <a:cubicBezTo>
                  <a:pt x="831542" y="283882"/>
                  <a:pt x="903173" y="263769"/>
                  <a:pt x="903173" y="263769"/>
                </a:cubicBezTo>
                <a:cubicBezTo>
                  <a:pt x="891450" y="293077"/>
                  <a:pt x="880824" y="322847"/>
                  <a:pt x="868004" y="351692"/>
                </a:cubicBezTo>
                <a:cubicBezTo>
                  <a:pt x="857358" y="375646"/>
                  <a:pt x="827694" y="396326"/>
                  <a:pt x="832835" y="422031"/>
                </a:cubicBezTo>
                <a:cubicBezTo>
                  <a:pt x="836470" y="440207"/>
                  <a:pt x="868004" y="433754"/>
                  <a:pt x="885589" y="439615"/>
                </a:cubicBezTo>
                <a:cubicBezTo>
                  <a:pt x="912261" y="421834"/>
                  <a:pt x="954695" y="386861"/>
                  <a:pt x="991096" y="386861"/>
                </a:cubicBezTo>
                <a:cubicBezTo>
                  <a:pt x="1020984" y="386861"/>
                  <a:pt x="1049711" y="398584"/>
                  <a:pt x="1079019" y="404446"/>
                </a:cubicBezTo>
                <a:cubicBezTo>
                  <a:pt x="1039943" y="412261"/>
                  <a:pt x="907080" y="408355"/>
                  <a:pt x="1008681" y="509954"/>
                </a:cubicBezTo>
                <a:cubicBezTo>
                  <a:pt x="1020404" y="521677"/>
                  <a:pt x="1034214" y="488275"/>
                  <a:pt x="1043850" y="474784"/>
                </a:cubicBezTo>
                <a:cubicBezTo>
                  <a:pt x="1063716" y="446972"/>
                  <a:pt x="1078489" y="415844"/>
                  <a:pt x="1096604" y="386861"/>
                </a:cubicBezTo>
                <a:cubicBezTo>
                  <a:pt x="1107805" y="368940"/>
                  <a:pt x="1120050" y="351692"/>
                  <a:pt x="1131773" y="334108"/>
                </a:cubicBezTo>
                <a:cubicBezTo>
                  <a:pt x="1125912" y="316523"/>
                  <a:pt x="1132725" y="281354"/>
                  <a:pt x="1114189" y="281354"/>
                </a:cubicBezTo>
                <a:cubicBezTo>
                  <a:pt x="1084881" y="281354"/>
                  <a:pt x="1065634" y="314502"/>
                  <a:pt x="1043850" y="334108"/>
                </a:cubicBezTo>
                <a:cubicBezTo>
                  <a:pt x="1006881" y="367380"/>
                  <a:pt x="938342" y="439615"/>
                  <a:pt x="938342" y="439615"/>
                </a:cubicBezTo>
                <a:cubicBezTo>
                  <a:pt x="944204" y="457200"/>
                  <a:pt x="937751" y="488734"/>
                  <a:pt x="955927" y="492369"/>
                </a:cubicBezTo>
                <a:cubicBezTo>
                  <a:pt x="1029546" y="507093"/>
                  <a:pt x="1200536" y="446001"/>
                  <a:pt x="1061435" y="492369"/>
                </a:cubicBezTo>
                <a:cubicBezTo>
                  <a:pt x="1067296" y="515815"/>
                  <a:pt x="1058910" y="549302"/>
                  <a:pt x="1079019" y="562708"/>
                </a:cubicBezTo>
                <a:cubicBezTo>
                  <a:pt x="1092814" y="571904"/>
                  <a:pt x="1111463" y="543892"/>
                  <a:pt x="1114189" y="527538"/>
                </a:cubicBezTo>
                <a:cubicBezTo>
                  <a:pt x="1118162" y="503699"/>
                  <a:pt x="1102466" y="480646"/>
                  <a:pt x="1096604" y="457200"/>
                </a:cubicBezTo>
                <a:cubicBezTo>
                  <a:pt x="1086053" y="488851"/>
                  <a:pt x="1055387" y="549379"/>
                  <a:pt x="1096604" y="580292"/>
                </a:cubicBezTo>
                <a:cubicBezTo>
                  <a:pt x="1111433" y="591413"/>
                  <a:pt x="1131773" y="568569"/>
                  <a:pt x="1149358" y="562708"/>
                </a:cubicBezTo>
                <a:cubicBezTo>
                  <a:pt x="1143496" y="527539"/>
                  <a:pt x="1156985" y="482412"/>
                  <a:pt x="1131773" y="457200"/>
                </a:cubicBezTo>
                <a:cubicBezTo>
                  <a:pt x="1116829" y="442256"/>
                  <a:pt x="1092221" y="475866"/>
                  <a:pt x="1079019" y="492369"/>
                </a:cubicBezTo>
                <a:cubicBezTo>
                  <a:pt x="1067440" y="506843"/>
                  <a:pt x="1067296" y="527538"/>
                  <a:pt x="1061435" y="545123"/>
                </a:cubicBezTo>
                <a:cubicBezTo>
                  <a:pt x="1067069" y="567660"/>
                  <a:pt x="1068705" y="658273"/>
                  <a:pt x="1131773" y="633046"/>
                </a:cubicBezTo>
                <a:cubicBezTo>
                  <a:pt x="1151396" y="625197"/>
                  <a:pt x="1155219" y="597877"/>
                  <a:pt x="1166942" y="580292"/>
                </a:cubicBezTo>
                <a:cubicBezTo>
                  <a:pt x="1143496" y="568569"/>
                  <a:pt x="1122554" y="548830"/>
                  <a:pt x="1096604" y="545123"/>
                </a:cubicBezTo>
                <a:cubicBezTo>
                  <a:pt x="1003180" y="531777"/>
                  <a:pt x="1044247" y="642829"/>
                  <a:pt x="1061435" y="685800"/>
                </a:cubicBezTo>
                <a:cubicBezTo>
                  <a:pt x="1070671" y="708890"/>
                  <a:pt x="1096604" y="720969"/>
                  <a:pt x="1114189" y="738554"/>
                </a:cubicBezTo>
                <a:cubicBezTo>
                  <a:pt x="1143497" y="732692"/>
                  <a:pt x="1177244" y="737548"/>
                  <a:pt x="1202112" y="720969"/>
                </a:cubicBezTo>
                <a:cubicBezTo>
                  <a:pt x="1256898" y="684445"/>
                  <a:pt x="1178004" y="626524"/>
                  <a:pt x="1254866" y="703384"/>
                </a:cubicBezTo>
                <a:cubicBezTo>
                  <a:pt x="1249004" y="650630"/>
                  <a:pt x="1261019" y="592598"/>
                  <a:pt x="1237281" y="545123"/>
                </a:cubicBezTo>
                <a:cubicBezTo>
                  <a:pt x="1227829" y="526220"/>
                  <a:pt x="1204215" y="576848"/>
                  <a:pt x="1202112" y="597877"/>
                </a:cubicBezTo>
                <a:cubicBezTo>
                  <a:pt x="1189076" y="728238"/>
                  <a:pt x="1195242" y="712818"/>
                  <a:pt x="1272450" y="738554"/>
                </a:cubicBezTo>
                <a:cubicBezTo>
                  <a:pt x="1290035" y="732692"/>
                  <a:pt x="1323526" y="739429"/>
                  <a:pt x="1325204" y="720969"/>
                </a:cubicBezTo>
                <a:cubicBezTo>
                  <a:pt x="1331974" y="646499"/>
                  <a:pt x="1302520" y="529150"/>
                  <a:pt x="1237281" y="474784"/>
                </a:cubicBezTo>
                <a:cubicBezTo>
                  <a:pt x="1223041" y="462918"/>
                  <a:pt x="1202112" y="463061"/>
                  <a:pt x="1184527" y="457200"/>
                </a:cubicBezTo>
                <a:cubicBezTo>
                  <a:pt x="1166942" y="463061"/>
                  <a:pt x="1140062" y="458205"/>
                  <a:pt x="1131773" y="474784"/>
                </a:cubicBezTo>
                <a:cubicBezTo>
                  <a:pt x="1123483" y="491363"/>
                  <a:pt x="1130822" y="527538"/>
                  <a:pt x="1149358" y="527538"/>
                </a:cubicBezTo>
                <a:cubicBezTo>
                  <a:pt x="1170492" y="527538"/>
                  <a:pt x="1172804" y="492369"/>
                  <a:pt x="1184527" y="474784"/>
                </a:cubicBezTo>
                <a:cubicBezTo>
                  <a:pt x="1178665" y="457200"/>
                  <a:pt x="1184924" y="426526"/>
                  <a:pt x="1166942" y="422031"/>
                </a:cubicBezTo>
                <a:cubicBezTo>
                  <a:pt x="1146439" y="416905"/>
                  <a:pt x="1119995" y="436879"/>
                  <a:pt x="1114189" y="457200"/>
                </a:cubicBezTo>
                <a:cubicBezTo>
                  <a:pt x="1105978" y="485938"/>
                  <a:pt x="1125912" y="515815"/>
                  <a:pt x="1131773" y="545123"/>
                </a:cubicBezTo>
                <a:cubicBezTo>
                  <a:pt x="1155219" y="539261"/>
                  <a:pt x="1197372" y="551237"/>
                  <a:pt x="1202112" y="527538"/>
                </a:cubicBezTo>
                <a:cubicBezTo>
                  <a:pt x="1252677" y="274716"/>
                  <a:pt x="1243816" y="296177"/>
                  <a:pt x="1114189" y="263769"/>
                </a:cubicBezTo>
                <a:cubicBezTo>
                  <a:pt x="1079020" y="269631"/>
                  <a:pt x="1040571" y="265409"/>
                  <a:pt x="1008681" y="281354"/>
                </a:cubicBezTo>
                <a:cubicBezTo>
                  <a:pt x="953131" y="309129"/>
                  <a:pt x="974745" y="383879"/>
                  <a:pt x="991096" y="422031"/>
                </a:cubicBezTo>
                <a:cubicBezTo>
                  <a:pt x="997627" y="437270"/>
                  <a:pt x="1014543" y="445477"/>
                  <a:pt x="1026266" y="457200"/>
                </a:cubicBezTo>
                <a:cubicBezTo>
                  <a:pt x="1049712" y="451338"/>
                  <a:pt x="1088962" y="462542"/>
                  <a:pt x="1096604" y="439615"/>
                </a:cubicBezTo>
                <a:cubicBezTo>
                  <a:pt x="1137015" y="318379"/>
                  <a:pt x="1091231" y="307079"/>
                  <a:pt x="1026266" y="263769"/>
                </a:cubicBezTo>
                <a:cubicBezTo>
                  <a:pt x="1007938" y="282097"/>
                  <a:pt x="919383" y="351141"/>
                  <a:pt x="1008681" y="386861"/>
                </a:cubicBezTo>
                <a:cubicBezTo>
                  <a:pt x="1035892" y="397746"/>
                  <a:pt x="1055573" y="351692"/>
                  <a:pt x="1079019" y="334108"/>
                </a:cubicBezTo>
                <a:cubicBezTo>
                  <a:pt x="1067296" y="287216"/>
                  <a:pt x="1083448" y="221150"/>
                  <a:pt x="1043850" y="193431"/>
                </a:cubicBezTo>
                <a:cubicBezTo>
                  <a:pt x="838237" y="49501"/>
                  <a:pt x="917371" y="310399"/>
                  <a:pt x="920758" y="334108"/>
                </a:cubicBezTo>
                <a:cubicBezTo>
                  <a:pt x="954580" y="283374"/>
                  <a:pt x="985422" y="264052"/>
                  <a:pt x="938342" y="193431"/>
                </a:cubicBezTo>
                <a:cubicBezTo>
                  <a:pt x="928060" y="178008"/>
                  <a:pt x="903173" y="181708"/>
                  <a:pt x="885589" y="175846"/>
                </a:cubicBezTo>
                <a:cubicBezTo>
                  <a:pt x="856281" y="181708"/>
                  <a:pt x="816337" y="170092"/>
                  <a:pt x="797666" y="193431"/>
                </a:cubicBezTo>
                <a:cubicBezTo>
                  <a:pt x="782569" y="212303"/>
                  <a:pt x="793634" y="252961"/>
                  <a:pt x="815250" y="263769"/>
                </a:cubicBezTo>
                <a:cubicBezTo>
                  <a:pt x="841983" y="277135"/>
                  <a:pt x="873865" y="252046"/>
                  <a:pt x="903173" y="246184"/>
                </a:cubicBezTo>
                <a:cubicBezTo>
                  <a:pt x="897312" y="211015"/>
                  <a:pt x="901534" y="172567"/>
                  <a:pt x="885589" y="140677"/>
                </a:cubicBezTo>
                <a:cubicBezTo>
                  <a:pt x="852632" y="74763"/>
                  <a:pt x="747298" y="117727"/>
                  <a:pt x="709742" y="123092"/>
                </a:cubicBezTo>
                <a:cubicBezTo>
                  <a:pt x="698019" y="140677"/>
                  <a:pt x="674573" y="154712"/>
                  <a:pt x="674573" y="175846"/>
                </a:cubicBezTo>
                <a:cubicBezTo>
                  <a:pt x="674573" y="284494"/>
                  <a:pt x="707314" y="280140"/>
                  <a:pt x="780081" y="316523"/>
                </a:cubicBezTo>
                <a:cubicBezTo>
                  <a:pt x="804947" y="266790"/>
                  <a:pt x="847378" y="217914"/>
                  <a:pt x="797666" y="158261"/>
                </a:cubicBezTo>
                <a:cubicBezTo>
                  <a:pt x="782194" y="139695"/>
                  <a:pt x="750773" y="146538"/>
                  <a:pt x="727327" y="140677"/>
                </a:cubicBezTo>
                <a:cubicBezTo>
                  <a:pt x="703881" y="146538"/>
                  <a:pt x="675861" y="143164"/>
                  <a:pt x="656989" y="158261"/>
                </a:cubicBezTo>
                <a:cubicBezTo>
                  <a:pt x="609508" y="196245"/>
                  <a:pt x="655588" y="235292"/>
                  <a:pt x="674573" y="263769"/>
                </a:cubicBezTo>
                <a:cubicBezTo>
                  <a:pt x="686296" y="240323"/>
                  <a:pt x="709742" y="219644"/>
                  <a:pt x="709742" y="193431"/>
                </a:cubicBezTo>
                <a:cubicBezTo>
                  <a:pt x="709742" y="141060"/>
                  <a:pt x="695309" y="51127"/>
                  <a:pt x="639404" y="17584"/>
                </a:cubicBezTo>
                <a:cubicBezTo>
                  <a:pt x="623510" y="8047"/>
                  <a:pt x="604235" y="5861"/>
                  <a:pt x="586650" y="0"/>
                </a:cubicBezTo>
                <a:cubicBezTo>
                  <a:pt x="563204" y="11723"/>
                  <a:pt x="534848" y="16633"/>
                  <a:pt x="516312" y="35169"/>
                </a:cubicBezTo>
                <a:cubicBezTo>
                  <a:pt x="458067" y="93414"/>
                  <a:pt x="473203" y="204494"/>
                  <a:pt x="516312" y="263769"/>
                </a:cubicBezTo>
                <a:cubicBezTo>
                  <a:pt x="538116" y="293750"/>
                  <a:pt x="621819" y="298938"/>
                  <a:pt x="621819" y="298938"/>
                </a:cubicBezTo>
                <a:cubicBezTo>
                  <a:pt x="643449" y="277308"/>
                  <a:pt x="722750" y="217519"/>
                  <a:pt x="639404" y="175846"/>
                </a:cubicBezTo>
                <a:cubicBezTo>
                  <a:pt x="611171" y="161730"/>
                  <a:pt x="580789" y="199292"/>
                  <a:pt x="551481" y="211015"/>
                </a:cubicBezTo>
                <a:cubicBezTo>
                  <a:pt x="557343" y="240323"/>
                  <a:pt x="541595" y="287164"/>
                  <a:pt x="569066" y="298938"/>
                </a:cubicBezTo>
                <a:cubicBezTo>
                  <a:pt x="698741" y="354513"/>
                  <a:pt x="689955" y="202216"/>
                  <a:pt x="656989" y="158261"/>
                </a:cubicBezTo>
                <a:cubicBezTo>
                  <a:pt x="638050" y="133009"/>
                  <a:pt x="598374" y="134815"/>
                  <a:pt x="569066" y="123092"/>
                </a:cubicBezTo>
                <a:cubicBezTo>
                  <a:pt x="545620" y="134815"/>
                  <a:pt x="515509" y="138123"/>
                  <a:pt x="498727" y="158261"/>
                </a:cubicBezTo>
                <a:cubicBezTo>
                  <a:pt x="460440" y="204205"/>
                  <a:pt x="475495" y="239279"/>
                  <a:pt x="516312" y="263769"/>
                </a:cubicBezTo>
                <a:cubicBezTo>
                  <a:pt x="532206" y="273306"/>
                  <a:pt x="551481" y="275492"/>
                  <a:pt x="569066" y="281354"/>
                </a:cubicBezTo>
                <a:cubicBezTo>
                  <a:pt x="587371" y="226436"/>
                  <a:pt x="609304" y="198500"/>
                  <a:pt x="551481" y="140677"/>
                </a:cubicBezTo>
                <a:cubicBezTo>
                  <a:pt x="534392" y="123588"/>
                  <a:pt x="504588" y="128954"/>
                  <a:pt x="481142" y="123092"/>
                </a:cubicBezTo>
                <a:cubicBezTo>
                  <a:pt x="440111" y="134815"/>
                  <a:pt x="393556" y="134590"/>
                  <a:pt x="358050" y="158261"/>
                </a:cubicBezTo>
                <a:cubicBezTo>
                  <a:pt x="309541" y="190600"/>
                  <a:pt x="312775" y="266599"/>
                  <a:pt x="358050" y="298938"/>
                </a:cubicBezTo>
                <a:cubicBezTo>
                  <a:pt x="382371" y="316310"/>
                  <a:pt x="416665" y="310661"/>
                  <a:pt x="445973" y="316523"/>
                </a:cubicBezTo>
                <a:cubicBezTo>
                  <a:pt x="459708" y="295920"/>
                  <a:pt x="544665" y="206289"/>
                  <a:pt x="410804" y="228600"/>
                </a:cubicBezTo>
                <a:cubicBezTo>
                  <a:pt x="389957" y="232075"/>
                  <a:pt x="387358" y="263769"/>
                  <a:pt x="375635" y="281354"/>
                </a:cubicBezTo>
                <a:cubicBezTo>
                  <a:pt x="405468" y="301243"/>
                  <a:pt x="457092" y="354453"/>
                  <a:pt x="498727" y="298938"/>
                </a:cubicBezTo>
                <a:cubicBezTo>
                  <a:pt x="509848" y="284109"/>
                  <a:pt x="487004" y="263769"/>
                  <a:pt x="481142" y="246184"/>
                </a:cubicBezTo>
                <a:cubicBezTo>
                  <a:pt x="428388" y="252046"/>
                  <a:pt x="362826" y="228816"/>
                  <a:pt x="322881" y="263769"/>
                </a:cubicBezTo>
                <a:cubicBezTo>
                  <a:pt x="250504" y="327100"/>
                  <a:pt x="389851" y="406316"/>
                  <a:pt x="410804" y="422031"/>
                </a:cubicBezTo>
                <a:cubicBezTo>
                  <a:pt x="434250" y="416169"/>
                  <a:pt x="474197" y="427594"/>
                  <a:pt x="481142" y="404446"/>
                </a:cubicBezTo>
                <a:cubicBezTo>
                  <a:pt x="522639" y="266122"/>
                  <a:pt x="483269" y="259324"/>
                  <a:pt x="410804" y="211015"/>
                </a:cubicBezTo>
                <a:cubicBezTo>
                  <a:pt x="358936" y="221389"/>
                  <a:pt x="299311" y="211761"/>
                  <a:pt x="287712" y="281354"/>
                </a:cubicBezTo>
                <a:cubicBezTo>
                  <a:pt x="284665" y="299638"/>
                  <a:pt x="299435" y="316523"/>
                  <a:pt x="305296" y="334108"/>
                </a:cubicBezTo>
                <a:cubicBezTo>
                  <a:pt x="322881" y="328246"/>
                  <a:pt x="352958" y="334346"/>
                  <a:pt x="358050" y="316523"/>
                </a:cubicBezTo>
                <a:cubicBezTo>
                  <a:pt x="388550" y="209774"/>
                  <a:pt x="347709" y="213429"/>
                  <a:pt x="287712" y="193431"/>
                </a:cubicBezTo>
                <a:cubicBezTo>
                  <a:pt x="273465" y="207678"/>
                  <a:pt x="219739" y="250916"/>
                  <a:pt x="234958" y="281354"/>
                </a:cubicBezTo>
                <a:cubicBezTo>
                  <a:pt x="243248" y="297933"/>
                  <a:pt x="270127" y="293077"/>
                  <a:pt x="287712" y="298938"/>
                </a:cubicBezTo>
                <a:cubicBezTo>
                  <a:pt x="293573" y="281353"/>
                  <a:pt x="321875" y="254473"/>
                  <a:pt x="305296" y="246184"/>
                </a:cubicBezTo>
                <a:cubicBezTo>
                  <a:pt x="234675" y="210874"/>
                  <a:pt x="207063" y="279234"/>
                  <a:pt x="182204" y="316523"/>
                </a:cubicBezTo>
                <a:cubicBezTo>
                  <a:pt x="187769" y="333217"/>
                  <a:pt x="216235" y="476777"/>
                  <a:pt x="287712" y="351692"/>
                </a:cubicBezTo>
                <a:cubicBezTo>
                  <a:pt x="305401" y="320735"/>
                  <a:pt x="275989" y="281353"/>
                  <a:pt x="270127" y="246184"/>
                </a:cubicBezTo>
                <a:cubicBezTo>
                  <a:pt x="229096" y="252046"/>
                  <a:pt x="183266" y="243640"/>
                  <a:pt x="147035" y="263769"/>
                </a:cubicBezTo>
                <a:cubicBezTo>
                  <a:pt x="103830" y="287772"/>
                  <a:pt x="102953" y="371325"/>
                  <a:pt x="129450" y="404446"/>
                </a:cubicBezTo>
                <a:cubicBezTo>
                  <a:pt x="141029" y="418920"/>
                  <a:pt x="164619" y="416169"/>
                  <a:pt x="182204" y="422031"/>
                </a:cubicBezTo>
                <a:cubicBezTo>
                  <a:pt x="192755" y="390380"/>
                  <a:pt x="223421" y="329851"/>
                  <a:pt x="182204" y="298938"/>
                </a:cubicBezTo>
                <a:cubicBezTo>
                  <a:pt x="167375" y="287816"/>
                  <a:pt x="147035" y="310661"/>
                  <a:pt x="129450" y="316523"/>
                </a:cubicBezTo>
                <a:cubicBezTo>
                  <a:pt x="135312" y="351692"/>
                  <a:pt x="119193" y="399758"/>
                  <a:pt x="147035" y="422031"/>
                </a:cubicBezTo>
                <a:cubicBezTo>
                  <a:pt x="167504" y="438406"/>
                  <a:pt x="211687" y="412450"/>
                  <a:pt x="217373" y="386861"/>
                </a:cubicBezTo>
                <a:cubicBezTo>
                  <a:pt x="226630" y="345205"/>
                  <a:pt x="193927" y="304800"/>
                  <a:pt x="182204" y="263769"/>
                </a:cubicBezTo>
                <a:cubicBezTo>
                  <a:pt x="141173" y="269631"/>
                  <a:pt x="96183" y="262818"/>
                  <a:pt x="59112" y="281354"/>
                </a:cubicBezTo>
                <a:cubicBezTo>
                  <a:pt x="42533" y="289644"/>
                  <a:pt x="39683" y="315664"/>
                  <a:pt x="41527" y="334108"/>
                </a:cubicBezTo>
                <a:cubicBezTo>
                  <a:pt x="45773" y="376569"/>
                  <a:pt x="46522" y="427026"/>
                  <a:pt x="76696" y="457200"/>
                </a:cubicBezTo>
                <a:cubicBezTo>
                  <a:pt x="101908" y="482411"/>
                  <a:pt x="147035" y="468923"/>
                  <a:pt x="182204" y="474784"/>
                </a:cubicBezTo>
                <a:cubicBezTo>
                  <a:pt x="269875" y="445561"/>
                  <a:pt x="305296" y="466722"/>
                  <a:pt x="305296" y="369277"/>
                </a:cubicBezTo>
                <a:cubicBezTo>
                  <a:pt x="305296" y="350741"/>
                  <a:pt x="293573" y="334108"/>
                  <a:pt x="287712" y="316523"/>
                </a:cubicBezTo>
                <a:cubicBezTo>
                  <a:pt x="270127" y="328246"/>
                  <a:pt x="255461" y="356818"/>
                  <a:pt x="234958" y="351692"/>
                </a:cubicBezTo>
                <a:cubicBezTo>
                  <a:pt x="137887" y="327424"/>
                  <a:pt x="315803" y="233317"/>
                  <a:pt x="164619" y="334108"/>
                </a:cubicBezTo>
                <a:cubicBezTo>
                  <a:pt x="218535" y="603680"/>
                  <a:pt x="170148" y="248179"/>
                  <a:pt x="129450" y="492369"/>
                </a:cubicBezTo>
                <a:cubicBezTo>
                  <a:pt x="121681" y="538983"/>
                  <a:pt x="141173" y="586154"/>
                  <a:pt x="147035" y="633046"/>
                </a:cubicBezTo>
                <a:cubicBezTo>
                  <a:pt x="164620" y="627184"/>
                  <a:pt x="186682" y="628568"/>
                  <a:pt x="199789" y="615461"/>
                </a:cubicBezTo>
                <a:cubicBezTo>
                  <a:pt x="238152" y="577098"/>
                  <a:pt x="202837" y="460954"/>
                  <a:pt x="199789" y="439615"/>
                </a:cubicBezTo>
                <a:cubicBezTo>
                  <a:pt x="182204" y="445477"/>
                  <a:pt x="160142" y="444093"/>
                  <a:pt x="147035" y="457200"/>
                </a:cubicBezTo>
                <a:cubicBezTo>
                  <a:pt x="109929" y="494306"/>
                  <a:pt x="142263" y="586832"/>
                  <a:pt x="147035" y="615461"/>
                </a:cubicBezTo>
                <a:cubicBezTo>
                  <a:pt x="164620" y="609600"/>
                  <a:pt x="191500" y="614456"/>
                  <a:pt x="199789" y="597877"/>
                </a:cubicBezTo>
                <a:cubicBezTo>
                  <a:pt x="221023" y="555408"/>
                  <a:pt x="145746" y="520818"/>
                  <a:pt x="129450" y="509954"/>
                </a:cubicBezTo>
                <a:cubicBezTo>
                  <a:pt x="106004" y="515815"/>
                  <a:pt x="72518" y="507429"/>
                  <a:pt x="59112" y="527538"/>
                </a:cubicBezTo>
                <a:cubicBezTo>
                  <a:pt x="49916" y="541333"/>
                  <a:pt x="78024" y="559457"/>
                  <a:pt x="94281" y="562708"/>
                </a:cubicBezTo>
                <a:cubicBezTo>
                  <a:pt x="122281" y="568308"/>
                  <a:pt x="213541" y="500786"/>
                  <a:pt x="94281" y="580292"/>
                </a:cubicBezTo>
                <a:cubicBezTo>
                  <a:pt x="3423" y="716580"/>
                  <a:pt x="118567" y="570804"/>
                  <a:pt x="41527" y="545123"/>
                </a:cubicBezTo>
                <a:cubicBezTo>
                  <a:pt x="16659" y="536833"/>
                  <a:pt x="0" y="590030"/>
                  <a:pt x="6358" y="615461"/>
                </a:cubicBezTo>
                <a:cubicBezTo>
                  <a:pt x="10623" y="632521"/>
                  <a:pt x="41527" y="615461"/>
                  <a:pt x="59112" y="615461"/>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32" name="Picture 8"/>
          <p:cNvPicPr>
            <a:picLocks noChangeAspect="1" noChangeArrowheads="1"/>
          </p:cNvPicPr>
          <p:nvPr/>
        </p:nvPicPr>
        <p:blipFill>
          <a:blip r:embed="rId5"/>
          <a:srcRect/>
          <a:stretch>
            <a:fillRect/>
          </a:stretch>
        </p:blipFill>
        <p:spPr bwMode="auto">
          <a:xfrm>
            <a:off x="7916521" y="280161"/>
            <a:ext cx="1950904" cy="1295400"/>
          </a:xfrm>
          <a:prstGeom prst="rect">
            <a:avLst/>
          </a:prstGeom>
          <a:noFill/>
          <a:ln w="9525">
            <a:noFill/>
            <a:miter lim="800000"/>
            <a:headEnd/>
            <a:tailEnd/>
          </a:ln>
          <a:effectLst/>
        </p:spPr>
      </p:pic>
      <p:sp>
        <p:nvSpPr>
          <p:cNvPr id="26" name="TextBox 25"/>
          <p:cNvSpPr txBox="1"/>
          <p:nvPr/>
        </p:nvSpPr>
        <p:spPr>
          <a:xfrm>
            <a:off x="3583697" y="57162"/>
            <a:ext cx="3911328" cy="707886"/>
          </a:xfrm>
          <a:prstGeom prst="rect">
            <a:avLst/>
          </a:prstGeom>
          <a:noFill/>
        </p:spPr>
        <p:txBody>
          <a:bodyPr wrap="none" rtlCol="0">
            <a:spAutoFit/>
          </a:bodyPr>
          <a:lstStyle/>
          <a:p>
            <a:pPr algn="ctr"/>
            <a:r>
              <a:rPr lang="en-US" sz="4000" dirty="0">
                <a:latin typeface="Calibri" panose="020F0502020204030204" pitchFamily="34" charset="0"/>
                <a:cs typeface="Calibri" panose="020F0502020204030204" pitchFamily="34" charset="0"/>
              </a:rPr>
              <a:t>Maternal Benefits</a:t>
            </a: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5025" y="4482529"/>
            <a:ext cx="2629186" cy="1753048"/>
          </a:xfrm>
          <a:prstGeom prst="rect">
            <a:avLst/>
          </a:prstGeom>
        </p:spPr>
      </p:pic>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6" name="Picture 5"/>
          <p:cNvPicPr>
            <a:picLocks noChangeAspect="1"/>
          </p:cNvPicPr>
          <p:nvPr/>
        </p:nvPicPr>
        <p:blipFill>
          <a:blip r:embed="rId7"/>
          <a:stretch>
            <a:fillRect/>
          </a:stretch>
        </p:blipFill>
        <p:spPr>
          <a:xfrm>
            <a:off x="1828801" y="1067944"/>
            <a:ext cx="2842827" cy="1538288"/>
          </a:xfrm>
          <a:prstGeom prst="rect">
            <a:avLst/>
          </a:prstGeom>
        </p:spPr>
      </p:pic>
      <p:pic>
        <p:nvPicPr>
          <p:cNvPr id="12" name="Graphic 11" descr="Group of people">
            <a:extLst>
              <a:ext uri="{FF2B5EF4-FFF2-40B4-BE49-F238E27FC236}">
                <a16:creationId xmlns:a16="http://schemas.microsoft.com/office/drawing/2014/main" id="{A6E802C9-2764-4D19-A595-85084B86C69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35643" y="4055497"/>
            <a:ext cx="1745560" cy="1745560"/>
          </a:xfrm>
          <a:prstGeom prst="rect">
            <a:avLst/>
          </a:prstGeom>
        </p:spPr>
      </p:pic>
      <p:pic>
        <p:nvPicPr>
          <p:cNvPr id="21" name="Picture 20">
            <a:extLst>
              <a:ext uri="{FF2B5EF4-FFF2-40B4-BE49-F238E27FC236}">
                <a16:creationId xmlns:a16="http://schemas.microsoft.com/office/drawing/2014/main" id="{D02A05AF-C815-4357-9DF9-4EBC66F7FA1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9066" t="27479" r="388" b="8932"/>
          <a:stretch/>
        </p:blipFill>
        <p:spPr>
          <a:xfrm>
            <a:off x="7810501" y="1840299"/>
            <a:ext cx="1172816" cy="24426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118519"/>
            <a:ext cx="4724317" cy="1143000"/>
          </a:xfrm>
        </p:spPr>
        <p:txBody>
          <a:bodyPr>
            <a:normAutofit/>
          </a:bodyPr>
          <a:lstStyle/>
          <a:p>
            <a:r>
              <a:rPr lang="en-US" b="1" dirty="0">
                <a:solidFill>
                  <a:schemeClr val="accent1">
                    <a:lumMod val="50000"/>
                  </a:schemeClr>
                </a:solidFill>
                <a:latin typeface="Calibri" panose="020F0502020204030204" pitchFamily="34" charset="0"/>
                <a:cs typeface="Calibri" panose="020F0502020204030204" pitchFamily="34" charset="0"/>
              </a:rPr>
              <a:t>Not Breastfeeding?</a:t>
            </a:r>
          </a:p>
        </p:txBody>
      </p:sp>
      <p:sp>
        <p:nvSpPr>
          <p:cNvPr id="3" name="Content Placeholder 2"/>
          <p:cNvSpPr>
            <a:spLocks noGrp="1"/>
          </p:cNvSpPr>
          <p:nvPr>
            <p:ph idx="1"/>
          </p:nvPr>
        </p:nvSpPr>
        <p:spPr>
          <a:xfrm>
            <a:off x="914400" y="1261519"/>
            <a:ext cx="4716079" cy="5318125"/>
          </a:xfrm>
        </p:spPr>
        <p:txBody>
          <a:bodyPr>
            <a:normAutofit/>
          </a:bodyPr>
          <a:lstStyle/>
          <a:p>
            <a:r>
              <a:rPr lang="en-US" b="1" dirty="0">
                <a:solidFill>
                  <a:schemeClr val="accent1">
                    <a:lumMod val="50000"/>
                  </a:schemeClr>
                </a:solidFill>
                <a:latin typeface="Calibri" panose="020F0502020204030204" pitchFamily="34" charset="0"/>
                <a:cs typeface="Calibri" panose="020F0502020204030204" pitchFamily="34" charset="0"/>
              </a:rPr>
              <a:t>Risks of infant formula</a:t>
            </a:r>
          </a:p>
          <a:p>
            <a:pPr lvl="1"/>
            <a:r>
              <a:rPr lang="en-US" b="1" dirty="0">
                <a:solidFill>
                  <a:schemeClr val="accent1">
                    <a:lumMod val="50000"/>
                  </a:schemeClr>
                </a:solidFill>
                <a:latin typeface="Calibri" panose="020F0502020204030204" pitchFamily="34" charset="0"/>
                <a:cs typeface="Calibri" panose="020F0502020204030204" pitchFamily="34" charset="0"/>
              </a:rPr>
              <a:t>Bacterial contamination</a:t>
            </a:r>
          </a:p>
          <a:p>
            <a:pPr lvl="2"/>
            <a:r>
              <a:rPr lang="en-US" b="1" dirty="0" err="1">
                <a:solidFill>
                  <a:schemeClr val="accent1">
                    <a:lumMod val="50000"/>
                  </a:schemeClr>
                </a:solidFill>
                <a:latin typeface="Calibri" panose="020F0502020204030204" pitchFamily="34" charset="0"/>
                <a:cs typeface="Calibri" panose="020F0502020204030204" pitchFamily="34" charset="0"/>
              </a:rPr>
              <a:t>Cronobacter</a:t>
            </a:r>
            <a:r>
              <a:rPr lang="en-US" b="1" dirty="0">
                <a:solidFill>
                  <a:schemeClr val="accent1">
                    <a:lumMod val="50000"/>
                  </a:schemeClr>
                </a:solidFill>
                <a:latin typeface="Calibri" panose="020F0502020204030204" pitchFamily="34" charset="0"/>
                <a:cs typeface="Calibri" panose="020F0502020204030204" pitchFamily="34" charset="0"/>
              </a:rPr>
              <a:t> </a:t>
            </a:r>
            <a:r>
              <a:rPr lang="en-US" b="1" dirty="0" err="1">
                <a:solidFill>
                  <a:schemeClr val="accent1">
                    <a:lumMod val="50000"/>
                  </a:schemeClr>
                </a:solidFill>
                <a:latin typeface="Calibri" panose="020F0502020204030204" pitchFamily="34" charset="0"/>
                <a:cs typeface="Calibri" panose="020F0502020204030204" pitchFamily="34" charset="0"/>
              </a:rPr>
              <a:t>sakazakii</a:t>
            </a:r>
            <a:endParaRPr lang="en-US" b="1" dirty="0">
              <a:solidFill>
                <a:schemeClr val="accent1">
                  <a:lumMod val="50000"/>
                </a:schemeClr>
              </a:solidFill>
              <a:latin typeface="Calibri" panose="020F0502020204030204" pitchFamily="34" charset="0"/>
              <a:cs typeface="Calibri" panose="020F0502020204030204" pitchFamily="34" charset="0"/>
            </a:endParaRPr>
          </a:p>
          <a:p>
            <a:pPr lvl="1"/>
            <a:r>
              <a:rPr lang="en-US" b="1" dirty="0">
                <a:solidFill>
                  <a:schemeClr val="accent1">
                    <a:lumMod val="50000"/>
                  </a:schemeClr>
                </a:solidFill>
                <a:latin typeface="Calibri" panose="020F0502020204030204" pitchFamily="34" charset="0"/>
                <a:cs typeface="Calibri" panose="020F0502020204030204" pitchFamily="34" charset="0"/>
              </a:rPr>
              <a:t> Other contaminants</a:t>
            </a:r>
          </a:p>
          <a:p>
            <a:pPr lvl="2"/>
            <a:r>
              <a:rPr lang="en-US" b="1" dirty="0">
                <a:solidFill>
                  <a:schemeClr val="accent1">
                    <a:lumMod val="50000"/>
                  </a:schemeClr>
                </a:solidFill>
                <a:latin typeface="Calibri" panose="020F0502020204030204" pitchFamily="34" charset="0"/>
                <a:cs typeface="Calibri" panose="020F0502020204030204" pitchFamily="34" charset="0"/>
              </a:rPr>
              <a:t>Bug parts</a:t>
            </a:r>
          </a:p>
          <a:p>
            <a:pPr lvl="2"/>
            <a:r>
              <a:rPr lang="en-US" b="1" dirty="0">
                <a:solidFill>
                  <a:schemeClr val="accent1">
                    <a:lumMod val="50000"/>
                  </a:schemeClr>
                </a:solidFill>
                <a:latin typeface="Calibri" panose="020F0502020204030204" pitchFamily="34" charset="0"/>
                <a:cs typeface="Calibri" panose="020F0502020204030204" pitchFamily="34" charset="0"/>
              </a:rPr>
              <a:t>Metals</a:t>
            </a:r>
          </a:p>
          <a:p>
            <a:pPr lvl="1"/>
            <a:r>
              <a:rPr lang="en-US" b="1" dirty="0">
                <a:solidFill>
                  <a:schemeClr val="accent1">
                    <a:lumMod val="50000"/>
                  </a:schemeClr>
                </a:solidFill>
                <a:latin typeface="Calibri" panose="020F0502020204030204" pitchFamily="34" charset="0"/>
                <a:cs typeface="Calibri" panose="020F0502020204030204" pitchFamily="34" charset="0"/>
              </a:rPr>
              <a:t>Absence of nutrients</a:t>
            </a:r>
          </a:p>
          <a:p>
            <a:r>
              <a:rPr lang="en-US" b="1" dirty="0">
                <a:latin typeface="Calibri" panose="020F0502020204030204" pitchFamily="34" charset="0"/>
                <a:cs typeface="Calibri" panose="020F0502020204030204" pitchFamily="34" charset="0"/>
              </a:rPr>
              <a:t> </a:t>
            </a:r>
            <a:r>
              <a:rPr lang="en-US" b="1" dirty="0">
                <a:solidFill>
                  <a:schemeClr val="accent1">
                    <a:lumMod val="50000"/>
                  </a:schemeClr>
                </a:solidFill>
                <a:latin typeface="Calibri" panose="020F0502020204030204" pitchFamily="34" charset="0"/>
                <a:cs typeface="Calibri" panose="020F0502020204030204" pitchFamily="34" charset="0"/>
              </a:rPr>
              <a:t>Environmental risks</a:t>
            </a:r>
          </a:p>
          <a:p>
            <a:pPr lvl="1"/>
            <a:r>
              <a:rPr lang="en-US" b="1" dirty="0">
                <a:solidFill>
                  <a:schemeClr val="accent1">
                    <a:lumMod val="50000"/>
                  </a:schemeClr>
                </a:solidFill>
                <a:latin typeface="Calibri" panose="020F0502020204030204" pitchFamily="34" charset="0"/>
                <a:cs typeface="Calibri" panose="020F0502020204030204" pitchFamily="34" charset="0"/>
              </a:rPr>
              <a:t>Waste</a:t>
            </a:r>
          </a:p>
          <a:p>
            <a:pPr lvl="2"/>
            <a:r>
              <a:rPr lang="en-US" b="1" dirty="0">
                <a:solidFill>
                  <a:schemeClr val="accent1">
                    <a:lumMod val="50000"/>
                  </a:schemeClr>
                </a:solidFill>
                <a:latin typeface="Calibri" panose="020F0502020204030204" pitchFamily="34" charset="0"/>
                <a:cs typeface="Calibri" panose="020F0502020204030204" pitchFamily="34" charset="0"/>
              </a:rPr>
              <a:t>Packaging</a:t>
            </a:r>
            <a:endParaRPr lang="en-US" b="1" dirty="0">
              <a:latin typeface="Calibri" panose="020F0502020204030204" pitchFamily="34" charset="0"/>
              <a:cs typeface="Calibri" panose="020F0502020204030204" pitchFamily="34" charset="0"/>
            </a:endParaRPr>
          </a:p>
          <a:p>
            <a:pPr marL="457200" lvl="1" indent="0">
              <a:buNone/>
            </a:pPr>
            <a:endParaRPr lang="en-US"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31</a:t>
            </a:fld>
            <a:endParaRPr lang="en-US">
              <a:solidFill>
                <a:prstClr val="black">
                  <a:tint val="75000"/>
                </a:prstClr>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3273" t="915" r="10155"/>
          <a:stretch/>
        </p:blipFill>
        <p:spPr>
          <a:xfrm>
            <a:off x="6254496" y="457200"/>
            <a:ext cx="4343401" cy="5611468"/>
          </a:xfrm>
          <a:prstGeom prst="rect">
            <a:avLst/>
          </a:prstGeom>
        </p:spPr>
      </p:pic>
    </p:spTree>
    <p:extLst>
      <p:ext uri="{BB962C8B-B14F-4D97-AF65-F5344CB8AC3E}">
        <p14:creationId xmlns:p14="http://schemas.microsoft.com/office/powerpoint/2010/main" val="1484306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0058DE-2B55-BCAE-199A-C44CD6AD02BA}"/>
              </a:ext>
            </a:extLst>
          </p:cNvPr>
          <p:cNvPicPr>
            <a:picLocks noChangeAspect="1"/>
          </p:cNvPicPr>
          <p:nvPr/>
        </p:nvPicPr>
        <p:blipFill>
          <a:blip r:embed="rId3"/>
          <a:stretch>
            <a:fillRect/>
          </a:stretch>
        </p:blipFill>
        <p:spPr>
          <a:xfrm>
            <a:off x="2209800" y="-5033"/>
            <a:ext cx="7766706" cy="6863033"/>
          </a:xfrm>
          <a:prstGeom prst="rect">
            <a:avLst/>
          </a:prstGeom>
        </p:spPr>
      </p:pic>
      <p:sp>
        <p:nvSpPr>
          <p:cNvPr id="5" name="TextBox 4">
            <a:extLst>
              <a:ext uri="{FF2B5EF4-FFF2-40B4-BE49-F238E27FC236}">
                <a16:creationId xmlns:a16="http://schemas.microsoft.com/office/drawing/2014/main" id="{7EDC516C-51A1-4DC3-C84B-8009E87E62D4}"/>
              </a:ext>
            </a:extLst>
          </p:cNvPr>
          <p:cNvSpPr txBox="1"/>
          <p:nvPr/>
        </p:nvSpPr>
        <p:spPr>
          <a:xfrm>
            <a:off x="5562600" y="457200"/>
            <a:ext cx="4572000" cy="523220"/>
          </a:xfrm>
          <a:prstGeom prst="rect">
            <a:avLst/>
          </a:prstGeom>
          <a:noFill/>
        </p:spPr>
        <p:txBody>
          <a:bodyPr wrap="square">
            <a:spAutoFit/>
          </a:bodyPr>
          <a:lstStyle/>
          <a:p>
            <a:r>
              <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https://www.nutritionintl.org/learning-resource/the-cost-of-not-breastfeeding-tool/</a:t>
            </a:r>
          </a:p>
        </p:txBody>
      </p:sp>
    </p:spTree>
    <p:extLst>
      <p:ext uri="{BB962C8B-B14F-4D97-AF65-F5344CB8AC3E}">
        <p14:creationId xmlns:p14="http://schemas.microsoft.com/office/powerpoint/2010/main" val="2466058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534400" y="6356351"/>
            <a:ext cx="2133600" cy="365125"/>
          </a:xfrm>
          <a:prstGeom prst="rect">
            <a:avLst/>
          </a:prstGeom>
        </p:spPr>
        <p:txBody>
          <a:bodyPr/>
          <a:lstStyle/>
          <a:p>
            <a:pPr algn="r">
              <a:defRPr/>
            </a:pPr>
            <a:fld id="{B6F15528-21DE-4FAA-801E-634DDDAF4B2B}" type="slidenum">
              <a:rPr lang="en-US" sz="1200">
                <a:solidFill>
                  <a:prstClr val="white">
                    <a:tint val="75000"/>
                  </a:prstClr>
                </a:solidFill>
                <a:latin typeface="Calibri"/>
              </a:rPr>
              <a:pPr algn="r">
                <a:defRPr/>
              </a:pPr>
              <a:t>33</a:t>
            </a:fld>
            <a:endParaRPr lang="en-US" sz="1200">
              <a:solidFill>
                <a:prstClr val="white">
                  <a:tint val="75000"/>
                </a:prstClr>
              </a:solidFill>
              <a:latin typeface="Calibri"/>
            </a:endParaRPr>
          </a:p>
        </p:txBody>
      </p:sp>
      <p:graphicFrame>
        <p:nvGraphicFramePr>
          <p:cNvPr id="5" name="Diagram 4"/>
          <p:cNvGraphicFramePr/>
          <p:nvPr>
            <p:extLst>
              <p:ext uri="{D42A27DB-BD31-4B8C-83A1-F6EECF244321}">
                <p14:modId xmlns:p14="http://schemas.microsoft.com/office/powerpoint/2010/main" val="2103377294"/>
              </p:ext>
            </p:extLst>
          </p:nvPr>
        </p:nvGraphicFramePr>
        <p:xfrm>
          <a:off x="1905000" y="152401"/>
          <a:ext cx="8305800" cy="614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D9D17874-7D3A-D7DE-00B1-81A36512A3B8}"/>
              </a:ext>
            </a:extLst>
          </p:cNvPr>
          <p:cNvSpPr txBox="1"/>
          <p:nvPr/>
        </p:nvSpPr>
        <p:spPr>
          <a:xfrm>
            <a:off x="1905000" y="6356351"/>
            <a:ext cx="7924800" cy="461665"/>
          </a:xfrm>
          <a:prstGeom prst="rect">
            <a:avLst/>
          </a:prstGeom>
          <a:noFill/>
        </p:spPr>
        <p:txBody>
          <a:bodyPr wrap="square" rtlCol="0">
            <a:spAutoFit/>
          </a:bodyPr>
          <a:lstStyle/>
          <a:p>
            <a:r>
              <a:rPr lang="en-US" sz="2400" b="1" dirty="0">
                <a:solidFill>
                  <a:schemeClr val="accent2">
                    <a:lumMod val="75000"/>
                  </a:schemeClr>
                </a:solidFill>
              </a:rPr>
              <a:t>There is no evidence that a child is too old to breastfeed.</a:t>
            </a:r>
          </a:p>
        </p:txBody>
      </p:sp>
    </p:spTree>
    <p:extLst>
      <p:ext uri="{BB962C8B-B14F-4D97-AF65-F5344CB8AC3E}">
        <p14:creationId xmlns:p14="http://schemas.microsoft.com/office/powerpoint/2010/main" val="340019936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304800"/>
            <a:ext cx="3581400" cy="5374448"/>
          </a:xfrm>
          <a:prstGeom prst="rect">
            <a:avLst/>
          </a:prstGeom>
        </p:spPr>
      </p:pic>
      <p:sp>
        <p:nvSpPr>
          <p:cNvPr id="2" name="Title 1"/>
          <p:cNvSpPr>
            <a:spLocks noGrp="1"/>
          </p:cNvSpPr>
          <p:nvPr>
            <p:ph type="title"/>
          </p:nvPr>
        </p:nvSpPr>
        <p:spPr>
          <a:xfrm>
            <a:off x="304800" y="702402"/>
            <a:ext cx="6793832" cy="1143000"/>
          </a:xfrm>
        </p:spPr>
        <p:txBody>
          <a:bodyPr>
            <a:noAutofit/>
          </a:bodyPr>
          <a:lstStyle/>
          <a:p>
            <a:r>
              <a:rPr lang="en-US" sz="3600" dirty="0">
                <a:solidFill>
                  <a:schemeClr val="bg1"/>
                </a:solidFill>
                <a:latin typeface="+mn-lt"/>
              </a:rPr>
              <a:t>Infant Illnesses </a:t>
            </a:r>
            <a:r>
              <a:rPr lang="en-US" sz="3600" dirty="0">
                <a:solidFill>
                  <a:schemeClr val="bg1"/>
                </a:solidFill>
                <a:latin typeface="+mn-lt"/>
                <a:cs typeface="Calibri" panose="020F0502020204030204" pitchFamily="34" charset="0"/>
              </a:rPr>
              <a:t>Requiring</a:t>
            </a:r>
            <a:r>
              <a:rPr lang="en-US" sz="3600" dirty="0">
                <a:solidFill>
                  <a:schemeClr val="bg1"/>
                </a:solidFill>
                <a:latin typeface="+mn-lt"/>
              </a:rPr>
              <a:t> More Evaluation Before Breastfeeding/Providing One’s Milk</a:t>
            </a:r>
          </a:p>
        </p:txBody>
      </p:sp>
      <p:sp>
        <p:nvSpPr>
          <p:cNvPr id="3" name="Content Placeholder 2"/>
          <p:cNvSpPr>
            <a:spLocks noGrp="1"/>
          </p:cNvSpPr>
          <p:nvPr>
            <p:ph idx="1"/>
          </p:nvPr>
        </p:nvSpPr>
        <p:spPr>
          <a:xfrm>
            <a:off x="838200" y="2650398"/>
            <a:ext cx="6260433" cy="3826601"/>
          </a:xfrm>
        </p:spPr>
        <p:txBody>
          <a:bodyPr>
            <a:noAutofit/>
          </a:bodyPr>
          <a:lstStyle/>
          <a:p>
            <a:r>
              <a:rPr lang="en-US" sz="2800" dirty="0" err="1">
                <a:solidFill>
                  <a:schemeClr val="bg1"/>
                </a:solidFill>
                <a:latin typeface="Calibri" panose="020F0502020204030204" pitchFamily="34" charset="0"/>
                <a:cs typeface="Calibri" panose="020F0502020204030204" pitchFamily="34" charset="0"/>
              </a:rPr>
              <a:t>Galactosemia</a:t>
            </a:r>
            <a:r>
              <a:rPr lang="en-US" sz="2800" dirty="0">
                <a:solidFill>
                  <a:schemeClr val="bg1"/>
                </a:solidFill>
                <a:latin typeface="Calibri" panose="020F0502020204030204" pitchFamily="34" charset="0"/>
                <a:cs typeface="Calibri" panose="020F0502020204030204" pitchFamily="34" charset="0"/>
              </a:rPr>
              <a:t> type 1- cannot breastfeed</a:t>
            </a:r>
          </a:p>
          <a:p>
            <a:r>
              <a:rPr lang="en-US" sz="2800" dirty="0">
                <a:solidFill>
                  <a:schemeClr val="bg1"/>
                </a:solidFill>
                <a:latin typeface="Calibri" panose="020F0502020204030204" pitchFamily="34" charset="0"/>
                <a:cs typeface="Calibri" panose="020F0502020204030204" pitchFamily="34" charset="0"/>
              </a:rPr>
              <a:t>Other metabolic illnesses infants can partially breastfeed, e.g.</a:t>
            </a:r>
          </a:p>
          <a:p>
            <a:pPr lvl="1"/>
            <a:r>
              <a:rPr lang="en-US" dirty="0">
                <a:solidFill>
                  <a:schemeClr val="bg1"/>
                </a:solidFill>
                <a:latin typeface="Calibri" panose="020F0502020204030204" pitchFamily="34" charset="0"/>
                <a:cs typeface="Calibri" panose="020F0502020204030204" pitchFamily="34" charset="0"/>
              </a:rPr>
              <a:t>PKU</a:t>
            </a:r>
          </a:p>
          <a:p>
            <a:pPr lvl="1"/>
            <a:r>
              <a:rPr lang="en-US" dirty="0">
                <a:solidFill>
                  <a:schemeClr val="bg1"/>
                </a:solidFill>
                <a:latin typeface="Calibri" panose="020F0502020204030204" pitchFamily="34" charset="0"/>
                <a:cs typeface="Calibri" panose="020F0502020204030204" pitchFamily="34" charset="0"/>
              </a:rPr>
              <a:t>Maple syrup urine disease</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solidFill>
                <a:latin typeface="Calibri"/>
              </a:rPr>
              <a:pPr>
                <a:defRPr/>
              </a:pPr>
              <a:t>34</a:t>
            </a:fld>
            <a:endParaRPr lang="en-US">
              <a:solidFill>
                <a:prstClr val="black"/>
              </a:solidFill>
              <a:latin typeface="Calibri"/>
            </a:endParaRPr>
          </a:p>
        </p:txBody>
      </p:sp>
    </p:spTree>
    <p:extLst>
      <p:ext uri="{BB962C8B-B14F-4D97-AF65-F5344CB8AC3E}">
        <p14:creationId xmlns:p14="http://schemas.microsoft.com/office/powerpoint/2010/main" val="2323874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2" name="Title 1"/>
          <p:cNvSpPr>
            <a:spLocks noGrp="1"/>
          </p:cNvSpPr>
          <p:nvPr>
            <p:ph type="title"/>
          </p:nvPr>
        </p:nvSpPr>
        <p:spPr>
          <a:xfrm>
            <a:off x="381000" y="195363"/>
            <a:ext cx="6858000" cy="1044375"/>
          </a:xfrm>
        </p:spPr>
        <p:txBody>
          <a:bodyPr>
            <a:noAutofit/>
          </a:bodyPr>
          <a:lstStyle/>
          <a:p>
            <a:r>
              <a:rPr lang="en-US" sz="3200" dirty="0">
                <a:solidFill>
                  <a:schemeClr val="bg1"/>
                </a:solidFill>
                <a:latin typeface="Calibri" panose="020F0502020204030204" pitchFamily="34" charset="0"/>
                <a:cs typeface="Calibri" panose="020F0502020204030204" pitchFamily="34" charset="0"/>
              </a:rPr>
              <a:t>Parental Relative Contraindications </a:t>
            </a:r>
            <a:br>
              <a:rPr lang="en-US" sz="3200" dirty="0">
                <a:solidFill>
                  <a:schemeClr val="bg1"/>
                </a:solidFill>
                <a:latin typeface="Calibri" panose="020F0502020204030204" pitchFamily="34" charset="0"/>
                <a:cs typeface="Calibri" panose="020F0502020204030204" pitchFamily="34" charset="0"/>
              </a:rPr>
            </a:br>
            <a:r>
              <a:rPr lang="en-US" sz="3200" dirty="0">
                <a:solidFill>
                  <a:schemeClr val="bg1"/>
                </a:solidFill>
                <a:latin typeface="Calibri" panose="020F0502020204030204" pitchFamily="34" charset="0"/>
                <a:cs typeface="Calibri" panose="020F0502020204030204" pitchFamily="34" charset="0"/>
              </a:rPr>
              <a:t>to Breastfeeding</a:t>
            </a:r>
          </a:p>
        </p:txBody>
      </p:sp>
      <p:sp>
        <p:nvSpPr>
          <p:cNvPr id="3" name="Content Placeholder 2"/>
          <p:cNvSpPr>
            <a:spLocks noGrp="1"/>
          </p:cNvSpPr>
          <p:nvPr>
            <p:ph idx="1"/>
          </p:nvPr>
        </p:nvSpPr>
        <p:spPr>
          <a:xfrm>
            <a:off x="76200" y="1447800"/>
            <a:ext cx="7543800" cy="4800600"/>
          </a:xfrm>
        </p:spPr>
        <p:txBody>
          <a:bodyPr>
            <a:normAutofit/>
          </a:bodyPr>
          <a:lstStyle/>
          <a:p>
            <a:r>
              <a:rPr lang="en-US" sz="2800" dirty="0">
                <a:solidFill>
                  <a:schemeClr val="bg1"/>
                </a:solidFill>
                <a:latin typeface="Calibri" panose="020F0502020204030204" pitchFamily="34" charset="0"/>
                <a:cs typeface="Calibri" panose="020F0502020204030204" pitchFamily="34" charset="0"/>
              </a:rPr>
              <a:t>HIV- can breastfeed with guidance and shared decision making</a:t>
            </a:r>
          </a:p>
          <a:p>
            <a:pPr lvl="1"/>
            <a:r>
              <a:rPr lang="en-US" sz="2400" dirty="0">
                <a:solidFill>
                  <a:schemeClr val="bg1"/>
                </a:solidFill>
                <a:latin typeface="Calibri" panose="020F0502020204030204" pitchFamily="34" charset="0"/>
                <a:cs typeface="Calibri" panose="020F0502020204030204" pitchFamily="34" charset="0"/>
              </a:rPr>
              <a:t>&lt;1% risk of HIV transmission via breastfeeding if viral RNA load is undetectable and they remain on anti-viral medication</a:t>
            </a:r>
          </a:p>
          <a:p>
            <a:r>
              <a:rPr lang="en-US" sz="2800" dirty="0">
                <a:solidFill>
                  <a:schemeClr val="bg1"/>
                </a:solidFill>
                <a:latin typeface="Calibri" panose="020F0502020204030204" pitchFamily="34" charset="0"/>
                <a:cs typeface="Calibri" panose="020F0502020204030204" pitchFamily="34" charset="0"/>
              </a:rPr>
              <a:t>Herpes on nipple/breast</a:t>
            </a:r>
          </a:p>
          <a:p>
            <a:r>
              <a:rPr lang="en-US" sz="2800" dirty="0">
                <a:solidFill>
                  <a:schemeClr val="bg1"/>
                </a:solidFill>
                <a:latin typeface="Calibri" panose="020F0502020204030204" pitchFamily="34" charset="0"/>
                <a:cs typeface="Calibri" panose="020F0502020204030204" pitchFamily="34" charset="0"/>
              </a:rPr>
              <a:t>Shingles on nipple/breast</a:t>
            </a:r>
          </a:p>
          <a:p>
            <a:r>
              <a:rPr lang="en-US" sz="2800" dirty="0">
                <a:solidFill>
                  <a:schemeClr val="bg1"/>
                </a:solidFill>
                <a:latin typeface="Calibri" panose="020F0502020204030204" pitchFamily="34" charset="0"/>
                <a:cs typeface="Calibri" panose="020F0502020204030204" pitchFamily="34" charset="0"/>
              </a:rPr>
              <a:t>A few meds, mainly chemotherapy </a:t>
            </a:r>
          </a:p>
          <a:p>
            <a:r>
              <a:rPr lang="en-US" sz="2800" dirty="0">
                <a:solidFill>
                  <a:schemeClr val="bg1"/>
                </a:solidFill>
                <a:latin typeface="Calibri" panose="020F0502020204030204" pitchFamily="34" charset="0"/>
                <a:cs typeface="Calibri" panose="020F0502020204030204" pitchFamily="34" charset="0"/>
              </a:rPr>
              <a:t>Active substance use disorder</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35</a:t>
            </a:fld>
            <a:endParaRPr lang="en-US" dirty="0">
              <a:solidFill>
                <a:schemeClr val="bg1"/>
              </a:solidFill>
            </a:endParaRPr>
          </a:p>
        </p:txBody>
      </p:sp>
    </p:spTree>
    <p:extLst>
      <p:ext uri="{BB962C8B-B14F-4D97-AF65-F5344CB8AC3E}">
        <p14:creationId xmlns:p14="http://schemas.microsoft.com/office/powerpoint/2010/main" val="3394046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7D5E-4930-4B03-BBDE-67F1ED491E53}"/>
              </a:ext>
            </a:extLst>
          </p:cNvPr>
          <p:cNvSpPr>
            <a:spLocks noGrp="1"/>
          </p:cNvSpPr>
          <p:nvPr>
            <p:ph type="ctrTitle"/>
          </p:nvPr>
        </p:nvSpPr>
        <p:spPr>
          <a:xfrm>
            <a:off x="1828800" y="5105400"/>
            <a:ext cx="8686800" cy="1066800"/>
          </a:xfrm>
        </p:spPr>
        <p:txBody>
          <a:bodyPr>
            <a:normAutofit fontScale="90000"/>
          </a:bodyPr>
          <a:lstStyle/>
          <a:p>
            <a:pPr algn="ctr"/>
            <a:r>
              <a:rPr lang="en-US" dirty="0"/>
              <a:t>Which individuals are more likely to breastfeed? Least likely?</a:t>
            </a:r>
          </a:p>
        </p:txBody>
      </p:sp>
    </p:spTree>
    <p:extLst>
      <p:ext uri="{BB962C8B-B14F-4D97-AF65-F5344CB8AC3E}">
        <p14:creationId xmlns:p14="http://schemas.microsoft.com/office/powerpoint/2010/main" val="851821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1" y="228600"/>
            <a:ext cx="727699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US Breastfeeding Rates at 6 Months by Age</a:t>
            </a:r>
          </a:p>
        </p:txBody>
      </p:sp>
      <p:pic>
        <p:nvPicPr>
          <p:cNvPr id="5" name="Picture 4">
            <a:extLst>
              <a:ext uri="{FF2B5EF4-FFF2-40B4-BE49-F238E27FC236}">
                <a16:creationId xmlns:a16="http://schemas.microsoft.com/office/drawing/2014/main" id="{179CBA2F-2CE6-2299-04F7-A97BF3BFF248}"/>
              </a:ext>
            </a:extLst>
          </p:cNvPr>
          <p:cNvPicPr>
            <a:picLocks noChangeAspect="1"/>
          </p:cNvPicPr>
          <p:nvPr/>
        </p:nvPicPr>
        <p:blipFill>
          <a:blip r:embed="rId3"/>
          <a:stretch>
            <a:fillRect/>
          </a:stretch>
        </p:blipFill>
        <p:spPr>
          <a:xfrm>
            <a:off x="0" y="1411949"/>
            <a:ext cx="12071975" cy="4034102"/>
          </a:xfrm>
          <a:prstGeom prst="rect">
            <a:avLst/>
          </a:prstGeom>
        </p:spPr>
      </p:pic>
    </p:spTree>
    <p:extLst>
      <p:ext uri="{BB962C8B-B14F-4D97-AF65-F5344CB8AC3E}">
        <p14:creationId xmlns:p14="http://schemas.microsoft.com/office/powerpoint/2010/main" val="2425598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228600"/>
            <a:ext cx="858004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US Breastfeeding Rates at 6 Months by Poverty Level</a:t>
            </a:r>
          </a:p>
        </p:txBody>
      </p:sp>
      <p:pic>
        <p:nvPicPr>
          <p:cNvPr id="5" name="Picture 4">
            <a:extLst>
              <a:ext uri="{FF2B5EF4-FFF2-40B4-BE49-F238E27FC236}">
                <a16:creationId xmlns:a16="http://schemas.microsoft.com/office/drawing/2014/main" id="{28A944FD-A6DA-7152-5A87-303B2C37AD07}"/>
              </a:ext>
            </a:extLst>
          </p:cNvPr>
          <p:cNvPicPr>
            <a:picLocks noChangeAspect="1"/>
          </p:cNvPicPr>
          <p:nvPr/>
        </p:nvPicPr>
        <p:blipFill>
          <a:blip r:embed="rId3"/>
          <a:stretch>
            <a:fillRect/>
          </a:stretch>
        </p:blipFill>
        <p:spPr>
          <a:xfrm>
            <a:off x="72219" y="1371600"/>
            <a:ext cx="11630026" cy="3972192"/>
          </a:xfrm>
          <a:prstGeom prst="rect">
            <a:avLst/>
          </a:prstGeom>
        </p:spPr>
      </p:pic>
    </p:spTree>
    <p:extLst>
      <p:ext uri="{BB962C8B-B14F-4D97-AF65-F5344CB8AC3E}">
        <p14:creationId xmlns:p14="http://schemas.microsoft.com/office/powerpoint/2010/main" val="295592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04800"/>
            <a:ext cx="935967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US Breastfeeding Rates at 6 Months by Urban/Rural Living</a:t>
            </a:r>
          </a:p>
        </p:txBody>
      </p:sp>
      <p:pic>
        <p:nvPicPr>
          <p:cNvPr id="5" name="Picture 4">
            <a:extLst>
              <a:ext uri="{FF2B5EF4-FFF2-40B4-BE49-F238E27FC236}">
                <a16:creationId xmlns:a16="http://schemas.microsoft.com/office/drawing/2014/main" id="{98015547-E882-9791-D473-5AFD78A69F42}"/>
              </a:ext>
            </a:extLst>
          </p:cNvPr>
          <p:cNvPicPr>
            <a:picLocks noChangeAspect="1"/>
          </p:cNvPicPr>
          <p:nvPr/>
        </p:nvPicPr>
        <p:blipFill>
          <a:blip r:embed="rId3"/>
          <a:stretch>
            <a:fillRect/>
          </a:stretch>
        </p:blipFill>
        <p:spPr>
          <a:xfrm>
            <a:off x="152400" y="1364756"/>
            <a:ext cx="12086896" cy="4197844"/>
          </a:xfrm>
          <a:prstGeom prst="rect">
            <a:avLst/>
          </a:prstGeom>
        </p:spPr>
      </p:pic>
    </p:spTree>
    <p:extLst>
      <p:ext uri="{BB962C8B-B14F-4D97-AF65-F5344CB8AC3E}">
        <p14:creationId xmlns:p14="http://schemas.microsoft.com/office/powerpoint/2010/main" val="4256040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1" y="228600"/>
            <a:ext cx="876188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US Breastfeeding Rates at 6 Months by Marital Status </a:t>
            </a:r>
          </a:p>
        </p:txBody>
      </p:sp>
      <p:pic>
        <p:nvPicPr>
          <p:cNvPr id="5" name="Picture 4">
            <a:extLst>
              <a:ext uri="{FF2B5EF4-FFF2-40B4-BE49-F238E27FC236}">
                <a16:creationId xmlns:a16="http://schemas.microsoft.com/office/drawing/2014/main" id="{54FF615B-C358-2F44-2657-2782A2770D2E}"/>
              </a:ext>
            </a:extLst>
          </p:cNvPr>
          <p:cNvPicPr>
            <a:picLocks noChangeAspect="1"/>
          </p:cNvPicPr>
          <p:nvPr/>
        </p:nvPicPr>
        <p:blipFill>
          <a:blip r:embed="rId3"/>
          <a:stretch>
            <a:fillRect/>
          </a:stretch>
        </p:blipFill>
        <p:spPr>
          <a:xfrm>
            <a:off x="2128" y="1552312"/>
            <a:ext cx="12103886" cy="4086488"/>
          </a:xfrm>
          <a:prstGeom prst="rect">
            <a:avLst/>
          </a:prstGeom>
        </p:spPr>
      </p:pic>
    </p:spTree>
    <p:extLst>
      <p:ext uri="{BB962C8B-B14F-4D97-AF65-F5344CB8AC3E}">
        <p14:creationId xmlns:p14="http://schemas.microsoft.com/office/powerpoint/2010/main" val="1631848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28600"/>
            <a:ext cx="891583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US Breastfeeding Rates at 6 Months by Education Level</a:t>
            </a:r>
          </a:p>
        </p:txBody>
      </p:sp>
      <p:pic>
        <p:nvPicPr>
          <p:cNvPr id="5" name="Picture 4">
            <a:extLst>
              <a:ext uri="{FF2B5EF4-FFF2-40B4-BE49-F238E27FC236}">
                <a16:creationId xmlns:a16="http://schemas.microsoft.com/office/drawing/2014/main" id="{3CC4A0C4-5394-34F9-5C47-04797653F0F7}"/>
              </a:ext>
            </a:extLst>
          </p:cNvPr>
          <p:cNvPicPr>
            <a:picLocks noChangeAspect="1"/>
          </p:cNvPicPr>
          <p:nvPr/>
        </p:nvPicPr>
        <p:blipFill>
          <a:blip r:embed="rId3"/>
          <a:stretch>
            <a:fillRect/>
          </a:stretch>
        </p:blipFill>
        <p:spPr>
          <a:xfrm>
            <a:off x="504044" y="1633287"/>
            <a:ext cx="11183911" cy="3591426"/>
          </a:xfrm>
          <a:prstGeom prst="rect">
            <a:avLst/>
          </a:prstGeom>
        </p:spPr>
      </p:pic>
    </p:spTree>
    <p:extLst>
      <p:ext uri="{BB962C8B-B14F-4D97-AF65-F5344CB8AC3E}">
        <p14:creationId xmlns:p14="http://schemas.microsoft.com/office/powerpoint/2010/main" val="1656067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28600"/>
            <a:ext cx="835132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2021 Breastfeeding Rates at 6 Months by Race/Ethnicity</a:t>
            </a:r>
          </a:p>
        </p:txBody>
      </p:sp>
      <p:pic>
        <p:nvPicPr>
          <p:cNvPr id="7" name="Picture 6">
            <a:extLst>
              <a:ext uri="{FF2B5EF4-FFF2-40B4-BE49-F238E27FC236}">
                <a16:creationId xmlns:a16="http://schemas.microsoft.com/office/drawing/2014/main" id="{C523606B-002A-FC41-7064-D9DC77A273C0}"/>
              </a:ext>
            </a:extLst>
          </p:cNvPr>
          <p:cNvPicPr>
            <a:picLocks noChangeAspect="1"/>
          </p:cNvPicPr>
          <p:nvPr/>
        </p:nvPicPr>
        <p:blipFill>
          <a:blip r:embed="rId3"/>
          <a:stretch>
            <a:fillRect/>
          </a:stretch>
        </p:blipFill>
        <p:spPr>
          <a:xfrm>
            <a:off x="224908" y="1266522"/>
            <a:ext cx="11424942" cy="4448477"/>
          </a:xfrm>
          <a:prstGeom prst="rect">
            <a:avLst/>
          </a:prstGeom>
        </p:spPr>
      </p:pic>
    </p:spTree>
    <p:extLst>
      <p:ext uri="{BB962C8B-B14F-4D97-AF65-F5344CB8AC3E}">
        <p14:creationId xmlns:p14="http://schemas.microsoft.com/office/powerpoint/2010/main" val="93354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3F2224-0D46-4A00-8456-F181C04FD1F9}"/>
              </a:ext>
            </a:extLst>
          </p:cNvPr>
          <p:cNvSpPr>
            <a:spLocks noGrp="1"/>
          </p:cNvSpPr>
          <p:nvPr>
            <p:ph type="title"/>
          </p:nvPr>
        </p:nvSpPr>
        <p:spPr>
          <a:xfrm>
            <a:off x="1981200" y="38101"/>
            <a:ext cx="7886700" cy="1325563"/>
          </a:xfrm>
        </p:spPr>
        <p:txBody>
          <a:bodyPr/>
          <a:lstStyle/>
          <a:p>
            <a:pPr algn="ctr"/>
            <a:r>
              <a:rPr lang="en-US" dirty="0">
                <a:latin typeface="+mn-lt"/>
              </a:rPr>
              <a:t>Healthy People 2030</a:t>
            </a:r>
            <a:br>
              <a:rPr lang="en-US" dirty="0">
                <a:latin typeface="+mn-lt"/>
              </a:rPr>
            </a:br>
            <a:r>
              <a:rPr lang="en-US" dirty="0">
                <a:latin typeface="+mn-lt"/>
              </a:rPr>
              <a:t>National Breastfeeding Goals</a:t>
            </a:r>
          </a:p>
        </p:txBody>
      </p:sp>
      <p:sp>
        <p:nvSpPr>
          <p:cNvPr id="4" name="Content Placeholder 3">
            <a:extLst>
              <a:ext uri="{FF2B5EF4-FFF2-40B4-BE49-F238E27FC236}">
                <a16:creationId xmlns:a16="http://schemas.microsoft.com/office/drawing/2014/main" id="{65CEB012-9C07-41CA-A1EB-5EBF137C4E75}"/>
              </a:ext>
            </a:extLst>
          </p:cNvPr>
          <p:cNvSpPr>
            <a:spLocks noGrp="1"/>
          </p:cNvSpPr>
          <p:nvPr>
            <p:ph idx="1"/>
          </p:nvPr>
        </p:nvSpPr>
        <p:spPr>
          <a:xfrm>
            <a:off x="2152650" y="1396205"/>
            <a:ext cx="7886700" cy="3688556"/>
          </a:xfrm>
        </p:spPr>
        <p:txBody>
          <a:bodyPr>
            <a:normAutofit/>
          </a:bodyPr>
          <a:lstStyle/>
          <a:p>
            <a:r>
              <a:rPr lang="en-US" sz="3200" dirty="0"/>
              <a:t>Increase the proportion of infants who are breastfed </a:t>
            </a:r>
            <a:r>
              <a:rPr lang="en-US" sz="3200" u="sng" dirty="0"/>
              <a:t>exclusively</a:t>
            </a:r>
            <a:r>
              <a:rPr lang="en-US" sz="3200" dirty="0"/>
              <a:t> through 6 months of age to 42.4%</a:t>
            </a:r>
          </a:p>
          <a:p>
            <a:pPr lvl="1"/>
            <a:r>
              <a:rPr lang="en-US" sz="2800" dirty="0"/>
              <a:t>Was 24.9 % in 2018</a:t>
            </a:r>
          </a:p>
          <a:p>
            <a:r>
              <a:rPr lang="en-US" sz="3200" dirty="0"/>
              <a:t>Increase the proportion of infants who are breastfed at 1 year to 54.1%</a:t>
            </a:r>
          </a:p>
          <a:p>
            <a:pPr lvl="1"/>
            <a:r>
              <a:rPr lang="en-US" sz="2800" dirty="0"/>
              <a:t>Was 35.9% in 2018</a:t>
            </a:r>
          </a:p>
          <a:p>
            <a:endParaRPr lang="en-US" sz="3200" dirty="0"/>
          </a:p>
        </p:txBody>
      </p:sp>
      <p:pic>
        <p:nvPicPr>
          <p:cNvPr id="6" name="Picture 5">
            <a:extLst>
              <a:ext uri="{FF2B5EF4-FFF2-40B4-BE49-F238E27FC236}">
                <a16:creationId xmlns:a16="http://schemas.microsoft.com/office/drawing/2014/main" id="{30D9BD74-F94C-4D2E-A724-A4CC233A867B}"/>
              </a:ext>
            </a:extLst>
          </p:cNvPr>
          <p:cNvPicPr>
            <a:picLocks noChangeAspect="1"/>
          </p:cNvPicPr>
          <p:nvPr/>
        </p:nvPicPr>
        <p:blipFill rotWithShape="1">
          <a:blip r:embed="rId3"/>
          <a:srcRect l="-594" t="11409" r="-1" b="17590"/>
          <a:stretch/>
        </p:blipFill>
        <p:spPr>
          <a:xfrm>
            <a:off x="1447800" y="4953000"/>
            <a:ext cx="9220200" cy="1325564"/>
          </a:xfrm>
          <a:prstGeom prst="rect">
            <a:avLst/>
          </a:prstGeom>
        </p:spPr>
      </p:pic>
    </p:spTree>
    <p:extLst>
      <p:ext uri="{BB962C8B-B14F-4D97-AF65-F5344CB8AC3E}">
        <p14:creationId xmlns:p14="http://schemas.microsoft.com/office/powerpoint/2010/main" val="1544166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134E6F5-06EB-8C91-013B-B7627F060133}"/>
              </a:ext>
            </a:extLst>
          </p:cNvPr>
          <p:cNvSpPr>
            <a:spLocks noGrp="1"/>
          </p:cNvSpPr>
          <p:nvPr>
            <p:ph type="ctrTitle"/>
          </p:nvPr>
        </p:nvSpPr>
        <p:spPr>
          <a:xfrm>
            <a:off x="1524000" y="5105400"/>
            <a:ext cx="9144000" cy="1066800"/>
          </a:xfrm>
        </p:spPr>
        <p:txBody>
          <a:bodyPr>
            <a:normAutofit fontScale="90000"/>
          </a:bodyPr>
          <a:lstStyle/>
          <a:p>
            <a:pPr algn="ctr"/>
            <a:r>
              <a:rPr lang="en-US" dirty="0"/>
              <a:t>What do you think are barriers to initiating breastfeeding or lactation, that can be addressed prenatally?</a:t>
            </a:r>
          </a:p>
        </p:txBody>
      </p:sp>
    </p:spTree>
    <p:extLst>
      <p:ext uri="{BB962C8B-B14F-4D97-AF65-F5344CB8AC3E}">
        <p14:creationId xmlns:p14="http://schemas.microsoft.com/office/powerpoint/2010/main" val="925094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5690419" cy="1143000"/>
          </a:xfrm>
        </p:spPr>
        <p:txBody>
          <a:bodyPr>
            <a:noAutofit/>
          </a:bodyPr>
          <a:lstStyle/>
          <a:p>
            <a:r>
              <a:rPr lang="en-US" dirty="0">
                <a:solidFill>
                  <a:schemeClr val="bg1"/>
                </a:solidFill>
                <a:latin typeface="Calibri" panose="020F0502020204030204" pitchFamily="34" charset="0"/>
                <a:cs typeface="Calibri" panose="020F0502020204030204" pitchFamily="34" charset="0"/>
              </a:rPr>
              <a:t>Educational Barriers to Breastfeeding</a:t>
            </a:r>
          </a:p>
        </p:txBody>
      </p:sp>
      <p:sp>
        <p:nvSpPr>
          <p:cNvPr id="3" name="Content Placeholder 2"/>
          <p:cNvSpPr>
            <a:spLocks noGrp="1"/>
          </p:cNvSpPr>
          <p:nvPr>
            <p:ph idx="1"/>
          </p:nvPr>
        </p:nvSpPr>
        <p:spPr>
          <a:xfrm>
            <a:off x="269843" y="1600200"/>
            <a:ext cx="7162800" cy="4343400"/>
          </a:xfrm>
        </p:spPr>
        <p:txBody>
          <a:bodyPr>
            <a:normAutofit/>
          </a:bodyPr>
          <a:lstStyle/>
          <a:p>
            <a:pPr marL="457200" lvl="1" indent="0">
              <a:buNone/>
            </a:pPr>
            <a:endParaRPr lang="en-US"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en-US" dirty="0">
                <a:solidFill>
                  <a:schemeClr val="bg1"/>
                </a:solidFill>
                <a:latin typeface="Calibri" panose="020F0502020204030204" pitchFamily="34" charset="0"/>
                <a:cs typeface="Calibri" panose="020F0502020204030204" pitchFamily="34" charset="0"/>
              </a:rPr>
              <a:t>Failure of Counseling by Medical Offices:</a:t>
            </a:r>
          </a:p>
          <a:p>
            <a:pPr lvl="1">
              <a:buFont typeface="Wingdings" panose="05000000000000000000" pitchFamily="2" charset="2"/>
              <a:buChar char="Ø"/>
            </a:pPr>
            <a:r>
              <a:rPr lang="en-US" dirty="0">
                <a:solidFill>
                  <a:schemeClr val="bg1"/>
                </a:solidFill>
                <a:latin typeface="Calibri" panose="020F0502020204030204" pitchFamily="34" charset="0"/>
                <a:cs typeface="Calibri" panose="020F0502020204030204" pitchFamily="34" charset="0"/>
              </a:rPr>
              <a:t>	risks of not breastfeeding</a:t>
            </a:r>
          </a:p>
          <a:p>
            <a:pPr lvl="1">
              <a:buFont typeface="Wingdings" panose="05000000000000000000" pitchFamily="2" charset="2"/>
              <a:buChar char="Ø"/>
            </a:pPr>
            <a:r>
              <a:rPr lang="en-US" dirty="0">
                <a:solidFill>
                  <a:schemeClr val="bg1"/>
                </a:solidFill>
                <a:latin typeface="Calibri" panose="020F0502020204030204" pitchFamily="34" charset="0"/>
                <a:cs typeface="Calibri" panose="020F0502020204030204" pitchFamily="34" charset="0"/>
              </a:rPr>
              <a:t>	lack of educational materials</a:t>
            </a:r>
          </a:p>
          <a:p>
            <a:pPr lvl="1">
              <a:buFont typeface="Wingdings" panose="05000000000000000000" pitchFamily="2" charset="2"/>
              <a:buChar char="Ø"/>
            </a:pPr>
            <a:r>
              <a:rPr lang="en-US" dirty="0">
                <a:solidFill>
                  <a:schemeClr val="bg1"/>
                </a:solidFill>
                <a:latin typeface="Calibri" panose="020F0502020204030204" pitchFamily="34" charset="0"/>
                <a:cs typeface="Calibri" panose="020F0502020204030204" pitchFamily="34" charset="0"/>
              </a:rPr>
              <a:t>	no encouragement to take a class</a:t>
            </a:r>
          </a:p>
          <a:p>
            <a:pPr>
              <a:buFont typeface="Wingdings" panose="05000000000000000000" pitchFamily="2" charset="2"/>
              <a:buChar char="Ø"/>
            </a:pPr>
            <a:r>
              <a:rPr lang="en-US" dirty="0">
                <a:solidFill>
                  <a:schemeClr val="bg1"/>
                </a:solidFill>
                <a:latin typeface="Calibri" panose="020F0502020204030204" pitchFamily="34" charset="0"/>
                <a:cs typeface="Calibri" panose="020F0502020204030204" pitchFamily="34" charset="0"/>
              </a:rPr>
              <a:t>Lack of availability of classes, and/or cost of classes.</a:t>
            </a:r>
          </a:p>
          <a:p>
            <a:pPr marL="457200" lvl="1" indent="0">
              <a:buNone/>
            </a:pP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8709"/>
            <a:ext cx="4575207" cy="6858000"/>
          </a:xfrm>
          <a:prstGeom prst="rect">
            <a:avLst/>
          </a:prstGeom>
        </p:spPr>
      </p:pic>
    </p:spTree>
    <p:extLst>
      <p:ext uri="{BB962C8B-B14F-4D97-AF65-F5344CB8AC3E}">
        <p14:creationId xmlns:p14="http://schemas.microsoft.com/office/powerpoint/2010/main" val="1117630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10972800" cy="1143000"/>
          </a:xfrm>
        </p:spPr>
        <p:txBody>
          <a:bodyPr>
            <a:normAutofit/>
          </a:bodyPr>
          <a:lstStyle/>
          <a:p>
            <a:r>
              <a:rPr lang="en-US" dirty="0"/>
              <a:t>Socio-Cultural Barriers to Breastfeeding</a:t>
            </a:r>
          </a:p>
        </p:txBody>
      </p:sp>
      <p:sp>
        <p:nvSpPr>
          <p:cNvPr id="3" name="Content Placeholder 2"/>
          <p:cNvSpPr>
            <a:spLocks noGrp="1"/>
          </p:cNvSpPr>
          <p:nvPr>
            <p:ph type="body" idx="1"/>
          </p:nvPr>
        </p:nvSpPr>
        <p:spPr>
          <a:xfrm>
            <a:off x="6381102" y="1295400"/>
            <a:ext cx="5201298" cy="4648199"/>
          </a:xfrm>
        </p:spPr>
        <p:txBody>
          <a:bodyPr>
            <a:normAutofit/>
          </a:bodyPr>
          <a:lstStyle/>
          <a:p>
            <a:pPr marL="290513" lvl="1"/>
            <a:r>
              <a:rPr lang="en-US" sz="3200" dirty="0"/>
              <a:t>Social conventions</a:t>
            </a:r>
          </a:p>
          <a:p>
            <a:pPr marL="690563" lvl="2"/>
            <a:r>
              <a:rPr lang="en-US" sz="2800" dirty="0"/>
              <a:t>Not nursing in public</a:t>
            </a:r>
          </a:p>
          <a:p>
            <a:pPr marL="690563" lvl="2"/>
            <a:r>
              <a:rPr lang="en-US" sz="2800" dirty="0"/>
              <a:t>Bottle as the norm</a:t>
            </a:r>
          </a:p>
          <a:p>
            <a:pPr marL="290513" lvl="1"/>
            <a:r>
              <a:rPr lang="en-US" sz="3200" dirty="0"/>
              <a:t>Lack of family/social support</a:t>
            </a:r>
          </a:p>
          <a:p>
            <a:pPr marL="290513" lvl="1"/>
            <a:r>
              <a:rPr lang="en-US" sz="3200" dirty="0"/>
              <a:t>Racial/ethnic barriers</a:t>
            </a:r>
          </a:p>
          <a:p>
            <a:pPr marL="690563" lvl="2"/>
            <a:r>
              <a:rPr lang="en-US" sz="2800" dirty="0"/>
              <a:t>Few resources from one’s culture/race</a:t>
            </a:r>
          </a:p>
          <a:p>
            <a:pPr lvl="1"/>
            <a:endParaRPr lang="en-US" sz="3200" dirty="0"/>
          </a:p>
          <a:p>
            <a:pPr lvl="1"/>
            <a:endParaRPr lang="en-US" sz="3200" dirty="0"/>
          </a:p>
          <a:p>
            <a:pPr lvl="1"/>
            <a:endParaRPr lang="en-US" sz="3200" dirty="0"/>
          </a:p>
        </p:txBody>
      </p:sp>
      <p:pic>
        <p:nvPicPr>
          <p:cNvPr id="5" name="Picture 4">
            <a:extLst>
              <a:ext uri="{FF2B5EF4-FFF2-40B4-BE49-F238E27FC236}">
                <a16:creationId xmlns:a16="http://schemas.microsoft.com/office/drawing/2014/main" id="{4707071B-CF21-4F0E-B8AB-3FD76D28B4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600200"/>
            <a:ext cx="5794513" cy="4038600"/>
          </a:xfrm>
          <a:prstGeom prst="rect">
            <a:avLst/>
          </a:prstGeom>
        </p:spPr>
      </p:pic>
    </p:spTree>
    <p:extLst>
      <p:ext uri="{BB962C8B-B14F-4D97-AF65-F5344CB8AC3E}">
        <p14:creationId xmlns:p14="http://schemas.microsoft.com/office/powerpoint/2010/main" val="319685267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86600" y="1362670"/>
            <a:ext cx="5029200" cy="1143000"/>
          </a:xfrm>
        </p:spPr>
        <p:txBody>
          <a:bodyPr>
            <a:noAutofit/>
          </a:bodyPr>
          <a:lstStyle/>
          <a:p>
            <a:r>
              <a:rPr lang="en-US" sz="4800" dirty="0">
                <a:solidFill>
                  <a:schemeClr val="bg1"/>
                </a:solidFill>
                <a:latin typeface="Calibri" panose="020F0502020204030204" pitchFamily="34" charset="0"/>
                <a:cs typeface="Calibri" panose="020F0502020204030204" pitchFamily="34" charset="0"/>
              </a:rPr>
              <a:t>Employment Barriers</a:t>
            </a:r>
          </a:p>
        </p:txBody>
      </p:sp>
      <p:sp>
        <p:nvSpPr>
          <p:cNvPr id="3" name="Content Placeholder 2"/>
          <p:cNvSpPr>
            <a:spLocks noGrp="1"/>
          </p:cNvSpPr>
          <p:nvPr>
            <p:ph idx="1"/>
          </p:nvPr>
        </p:nvSpPr>
        <p:spPr>
          <a:xfrm>
            <a:off x="990600" y="4076701"/>
            <a:ext cx="9448800" cy="2286000"/>
          </a:xfrm>
        </p:spPr>
        <p:txBody>
          <a:bodyPr>
            <a:normAutofit lnSpcReduction="10000"/>
          </a:bodyPr>
          <a:lstStyle/>
          <a:p>
            <a:r>
              <a:rPr lang="en-US" sz="3600" dirty="0">
                <a:solidFill>
                  <a:schemeClr val="bg1"/>
                </a:solidFill>
                <a:latin typeface="Calibri" panose="020F0502020204030204" pitchFamily="34" charset="0"/>
                <a:cs typeface="Calibri" panose="020F0502020204030204" pitchFamily="34" charset="0"/>
              </a:rPr>
              <a:t>Lack of support in the workplace</a:t>
            </a:r>
          </a:p>
          <a:p>
            <a:pPr lvl="1"/>
            <a:r>
              <a:rPr lang="en-US" sz="3200" dirty="0">
                <a:solidFill>
                  <a:schemeClr val="bg1"/>
                </a:solidFill>
                <a:latin typeface="Calibri" panose="020F0502020204030204" pitchFamily="34" charset="0"/>
                <a:cs typeface="Calibri" panose="020F0502020204030204" pitchFamily="34" charset="0"/>
              </a:rPr>
              <a:t>US Fair Labor Standards Act on Break time for Nursing Mothers</a:t>
            </a:r>
          </a:p>
          <a:p>
            <a:r>
              <a:rPr lang="en-US" sz="3600" dirty="0">
                <a:solidFill>
                  <a:schemeClr val="bg1"/>
                </a:solidFill>
                <a:latin typeface="Calibri" panose="020F0502020204030204" pitchFamily="34" charset="0"/>
                <a:cs typeface="Calibri" panose="020F0502020204030204" pitchFamily="34" charset="0"/>
              </a:rPr>
              <a:t>Job stress</a:t>
            </a:r>
          </a:p>
          <a:p>
            <a:pPr lvl="2"/>
            <a:endParaRPr lang="en-US" sz="2800" dirty="0">
              <a:latin typeface="Calibri" panose="020F0502020204030204" pitchFamily="34" charset="0"/>
              <a:cs typeface="Calibri" panose="020F0502020204030204" pitchFamily="34" charset="0"/>
            </a:endParaRPr>
          </a:p>
          <a:p>
            <a:pPr lvl="2"/>
            <a:endParaRPr lang="en-US" sz="28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47</a:t>
            </a:fld>
            <a:endParaRPr lang="en-US" dirty="0">
              <a:solidFill>
                <a:schemeClr val="bg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4338" y="152400"/>
            <a:ext cx="4578991" cy="3810000"/>
          </a:xfrm>
          <a:prstGeom prst="rect">
            <a:avLst/>
          </a:prstGeom>
        </p:spPr>
      </p:pic>
    </p:spTree>
    <p:extLst>
      <p:ext uri="{BB962C8B-B14F-4D97-AF65-F5344CB8AC3E}">
        <p14:creationId xmlns:p14="http://schemas.microsoft.com/office/powerpoint/2010/main" val="263445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6019800" cy="1143000"/>
          </a:xfrm>
        </p:spPr>
        <p:txBody>
          <a:bodyPr>
            <a:normAutofit fontScale="90000"/>
          </a:bodyPr>
          <a:lstStyle/>
          <a:p>
            <a:r>
              <a:rPr lang="en-US" dirty="0">
                <a:solidFill>
                  <a:schemeClr val="bg1"/>
                </a:solidFill>
                <a:latin typeface="Calibri" panose="020F0502020204030204" pitchFamily="34" charset="0"/>
                <a:cs typeface="Calibri" panose="020F0502020204030204" pitchFamily="34" charset="0"/>
              </a:rPr>
              <a:t>Breastfeeding Challenges for the Lactating Parent Who is Back to Work</a:t>
            </a:r>
          </a:p>
        </p:txBody>
      </p:sp>
      <p:sp>
        <p:nvSpPr>
          <p:cNvPr id="3" name="Content Placeholder 2"/>
          <p:cNvSpPr>
            <a:spLocks noGrp="1"/>
          </p:cNvSpPr>
          <p:nvPr>
            <p:ph idx="1"/>
          </p:nvPr>
        </p:nvSpPr>
        <p:spPr>
          <a:xfrm>
            <a:off x="609600" y="2991394"/>
            <a:ext cx="5334000" cy="3276600"/>
          </a:xfrm>
        </p:spPr>
        <p:txBody>
          <a:bodyPr>
            <a:normAutofit/>
          </a:bodyPr>
          <a:lstStyle/>
          <a:p>
            <a:r>
              <a:rPr lang="en-US" sz="3600" dirty="0">
                <a:solidFill>
                  <a:schemeClr val="bg1"/>
                </a:solidFill>
                <a:latin typeface="Calibri" panose="020F0502020204030204" pitchFamily="34" charset="0"/>
                <a:cs typeface="Calibri" panose="020F0502020204030204" pitchFamily="34" charset="0"/>
              </a:rPr>
              <a:t>Childcare </a:t>
            </a:r>
          </a:p>
          <a:p>
            <a:r>
              <a:rPr lang="en-US" sz="3600" dirty="0">
                <a:solidFill>
                  <a:schemeClr val="bg1"/>
                </a:solidFill>
                <a:latin typeface="Calibri" panose="020F0502020204030204" pitchFamily="34" charset="0"/>
                <a:cs typeface="Calibri" panose="020F0502020204030204" pitchFamily="34" charset="0"/>
              </a:rPr>
              <a:t>Changes in the infant’s feeding behavior</a:t>
            </a:r>
          </a:p>
          <a:p>
            <a:pPr lvl="1"/>
            <a:r>
              <a:rPr lang="en-US" sz="3200" dirty="0">
                <a:solidFill>
                  <a:schemeClr val="bg1"/>
                </a:solidFill>
                <a:latin typeface="Calibri" panose="020F0502020204030204" pitchFamily="34" charset="0"/>
                <a:cs typeface="Calibri" panose="020F0502020204030204" pitchFamily="34" charset="0"/>
              </a:rPr>
              <a:t>Increased night feeding</a:t>
            </a:r>
          </a:p>
          <a:p>
            <a:r>
              <a:rPr lang="en-US" sz="3600" dirty="0">
                <a:solidFill>
                  <a:schemeClr val="bg1"/>
                </a:solidFill>
                <a:latin typeface="Calibri" panose="020F0502020204030204" pitchFamily="34" charset="0"/>
                <a:cs typeface="Calibri" panose="020F0502020204030204" pitchFamily="34" charset="0"/>
              </a:rPr>
              <a:t>Effect on lactation</a:t>
            </a:r>
          </a:p>
          <a:p>
            <a:endParaRPr lang="en-US" dirty="0">
              <a:solidFill>
                <a:schemeClr val="bg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0"/>
            <a:ext cx="4800600" cy="6858000"/>
          </a:xfrm>
          <a:prstGeom prst="rect">
            <a:avLst/>
          </a:prstGeom>
        </p:spPr>
      </p:pic>
      <p:cxnSp>
        <p:nvCxnSpPr>
          <p:cNvPr id="7" name="Straight Connector 6">
            <a:extLst>
              <a:ext uri="{FF2B5EF4-FFF2-40B4-BE49-F238E27FC236}">
                <a16:creationId xmlns:a16="http://schemas.microsoft.com/office/drawing/2014/main" id="{AF6C40C2-1D73-B344-F5A7-B4E88718A3CC}"/>
              </a:ext>
            </a:extLst>
          </p:cNvPr>
          <p:cNvCxnSpPr>
            <a:cxnSpLocks/>
          </p:cNvCxnSpPr>
          <p:nvPr/>
        </p:nvCxnSpPr>
        <p:spPr>
          <a:xfrm>
            <a:off x="2057400" y="2514600"/>
            <a:ext cx="1798320" cy="0"/>
          </a:xfrm>
          <a:prstGeom prst="line">
            <a:avLst/>
          </a:prstGeom>
          <a:ln w="317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3808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7172"/>
            <a:ext cx="8991600" cy="916258"/>
          </a:xfrm>
        </p:spPr>
        <p:txBody>
          <a:bodyPr>
            <a:normAutofit/>
          </a:bodyPr>
          <a:lstStyle/>
          <a:p>
            <a:r>
              <a:rPr lang="en-US" sz="3600" dirty="0">
                <a:latin typeface="+mn-lt"/>
              </a:rPr>
              <a:t>Medical </a:t>
            </a:r>
            <a:r>
              <a:rPr lang="en-US" sz="4000" dirty="0">
                <a:latin typeface="+mn-lt"/>
              </a:rPr>
              <a:t>Deterrents</a:t>
            </a:r>
            <a:r>
              <a:rPr lang="en-US" sz="3600" dirty="0">
                <a:latin typeface="+mn-lt"/>
              </a:rPr>
              <a:t> to Breastfeeding</a:t>
            </a:r>
          </a:p>
        </p:txBody>
      </p:sp>
      <p:sp>
        <p:nvSpPr>
          <p:cNvPr id="3" name="Content Placeholder 2"/>
          <p:cNvSpPr>
            <a:spLocks noGrp="1"/>
          </p:cNvSpPr>
          <p:nvPr>
            <p:ph type="body" idx="1"/>
          </p:nvPr>
        </p:nvSpPr>
        <p:spPr>
          <a:xfrm>
            <a:off x="400516" y="1676400"/>
            <a:ext cx="3505201" cy="3968415"/>
          </a:xfrm>
        </p:spPr>
        <p:txBody>
          <a:bodyPr>
            <a:normAutofit fontScale="92500"/>
          </a:bodyPr>
          <a:lstStyle/>
          <a:p>
            <a:pPr marL="0" indent="0">
              <a:buNone/>
            </a:pPr>
            <a:r>
              <a:rPr lang="en-US" sz="3900" dirty="0">
                <a:latin typeface="+mn-lt"/>
                <a:cs typeface="Arial" panose="020B0604020202020204" pitchFamily="34" charset="0"/>
              </a:rPr>
              <a:t>History of:</a:t>
            </a:r>
          </a:p>
          <a:p>
            <a:r>
              <a:rPr lang="en-US" dirty="0">
                <a:latin typeface="+mn-lt"/>
                <a:cs typeface="Arial" panose="020B0604020202020204" pitchFamily="34" charset="0"/>
              </a:rPr>
              <a:t>Nipple/breast pain</a:t>
            </a:r>
          </a:p>
          <a:p>
            <a:r>
              <a:rPr lang="en-US" dirty="0">
                <a:latin typeface="+mn-lt"/>
                <a:cs typeface="Arial" panose="020B0604020202020204" pitchFamily="34" charset="0"/>
              </a:rPr>
              <a:t>Low milk production</a:t>
            </a:r>
          </a:p>
          <a:p>
            <a:r>
              <a:rPr lang="en-US" dirty="0">
                <a:latin typeface="+mn-lt"/>
                <a:cs typeface="Arial" panose="020B0604020202020204" pitchFamily="34" charset="0"/>
              </a:rPr>
              <a:t>Excessive milk production</a:t>
            </a:r>
          </a:p>
          <a:p>
            <a:r>
              <a:rPr lang="en-US" dirty="0">
                <a:latin typeface="+mn-lt"/>
                <a:cs typeface="Arial" panose="020B0604020202020204" pitchFamily="34" charset="0"/>
              </a:rPr>
              <a:t>Breast surgery</a:t>
            </a:r>
          </a:p>
        </p:txBody>
      </p:sp>
      <p:pic>
        <p:nvPicPr>
          <p:cNvPr id="7" name="Picture 6">
            <a:extLst>
              <a:ext uri="{FF2B5EF4-FFF2-40B4-BE49-F238E27FC236}">
                <a16:creationId xmlns:a16="http://schemas.microsoft.com/office/drawing/2014/main" id="{549BA76D-5654-475D-8A06-57608631AD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782" t="14445" r="18045"/>
          <a:stretch/>
        </p:blipFill>
        <p:spPr>
          <a:xfrm>
            <a:off x="4204011" y="990600"/>
            <a:ext cx="3733801" cy="5867400"/>
          </a:xfrm>
          <a:prstGeom prst="rect">
            <a:avLst/>
          </a:prstGeom>
        </p:spPr>
      </p:pic>
      <p:sp>
        <p:nvSpPr>
          <p:cNvPr id="9" name="Content Placeholder 2">
            <a:extLst>
              <a:ext uri="{FF2B5EF4-FFF2-40B4-BE49-F238E27FC236}">
                <a16:creationId xmlns:a16="http://schemas.microsoft.com/office/drawing/2014/main" id="{7148F26E-5C90-4E18-85B8-E66E9E4E825C}"/>
              </a:ext>
            </a:extLst>
          </p:cNvPr>
          <p:cNvSpPr txBox="1">
            <a:spLocks/>
          </p:cNvSpPr>
          <p:nvPr/>
        </p:nvSpPr>
        <p:spPr>
          <a:xfrm>
            <a:off x="8153400" y="1594184"/>
            <a:ext cx="3886200" cy="3886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algun Gothic" panose="020B0503020000020004" pitchFamily="34" charset="-127"/>
                <a:ea typeface="Malgun Gothic" panose="020B0503020000020004" pitchFamily="34" charset="-127"/>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algun Gothic" panose="020B0503020000020004" pitchFamily="34" charset="-127"/>
                <a:ea typeface="Malgun Gothic" panose="020B0503020000020004" pitchFamily="34" charset="-127"/>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algun Gothic" panose="020B0503020000020004" pitchFamily="34" charset="-127"/>
                <a:ea typeface="Malgun Gothic" panose="020B0503020000020004" pitchFamily="34" charset="-127"/>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algun Gothic" panose="020B0503020000020004" pitchFamily="34" charset="-127"/>
                <a:ea typeface="Malgun Gothic" panose="020B0503020000020004" pitchFamily="34" charset="-127"/>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algun Gothic" panose="020B0503020000020004" pitchFamily="34" charset="-127"/>
                <a:ea typeface="Malgun Gothic" panose="020B0503020000020004" pitchFamily="34" charset="-127"/>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prstClr val="black"/>
                </a:solidFill>
                <a:latin typeface="Calibri"/>
                <a:cs typeface="Arial" panose="020B0604020202020204" pitchFamily="34" charset="0"/>
              </a:rPr>
              <a:t>Parental depression, anxiety, or other mental illness</a:t>
            </a:r>
          </a:p>
          <a:p>
            <a:pPr>
              <a:defRPr/>
            </a:pPr>
            <a:r>
              <a:rPr lang="en-US" dirty="0">
                <a:solidFill>
                  <a:prstClr val="black"/>
                </a:solidFill>
                <a:latin typeface="Calibri"/>
                <a:cs typeface="Arial" panose="020B0604020202020204" pitchFamily="34" charset="0"/>
              </a:rPr>
              <a:t>Parental illnesses and medication</a:t>
            </a:r>
          </a:p>
        </p:txBody>
      </p:sp>
    </p:spTree>
    <p:extLst>
      <p:ext uri="{BB962C8B-B14F-4D97-AF65-F5344CB8AC3E}">
        <p14:creationId xmlns:p14="http://schemas.microsoft.com/office/powerpoint/2010/main" val="424444772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119658"/>
            <a:ext cx="8229600" cy="685800"/>
          </a:xfrm>
        </p:spPr>
        <p:txBody>
          <a:bodyPr>
            <a:normAutofit fontScale="90000"/>
          </a:bodyPr>
          <a:lstStyle/>
          <a:p>
            <a:r>
              <a:rPr lang="en-US" dirty="0">
                <a:latin typeface="Calibri" panose="020F0502020204030204" pitchFamily="34" charset="0"/>
                <a:cs typeface="Calibri" panose="020F0502020204030204" pitchFamily="34" charset="0"/>
              </a:rPr>
              <a:t>Strategies for Prenatal Support</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53126" y="805458"/>
            <a:ext cx="8229600" cy="5481042"/>
          </a:xfrm>
          <a:prstGeom prst="rect">
            <a:avLst/>
          </a:prstGeom>
        </p:spPr>
      </p:pic>
    </p:spTree>
    <p:extLst>
      <p:ext uri="{BB962C8B-B14F-4D97-AF65-F5344CB8AC3E}">
        <p14:creationId xmlns:p14="http://schemas.microsoft.com/office/powerpoint/2010/main" val="4275236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91300" y="215443"/>
            <a:ext cx="5562600" cy="733425"/>
          </a:xfrm>
        </p:spPr>
        <p:txBody>
          <a:bodyPr>
            <a:normAutofit fontScale="90000"/>
          </a:bodyPr>
          <a:lstStyle/>
          <a:p>
            <a:r>
              <a:rPr lang="en-US" dirty="0">
                <a:latin typeface="Calibri" panose="020F0502020204030204" pitchFamily="34" charset="0"/>
                <a:cs typeface="Calibri" panose="020F0502020204030204" pitchFamily="34" charset="0"/>
              </a:rPr>
              <a:t>Verbalizing Support</a:t>
            </a:r>
          </a:p>
        </p:txBody>
      </p:sp>
      <p:sp>
        <p:nvSpPr>
          <p:cNvPr id="3" name="Content Placeholder 2"/>
          <p:cNvSpPr>
            <a:spLocks noGrp="1"/>
          </p:cNvSpPr>
          <p:nvPr>
            <p:ph type="body" idx="1"/>
          </p:nvPr>
        </p:nvSpPr>
        <p:spPr>
          <a:xfrm>
            <a:off x="1143000" y="4935994"/>
            <a:ext cx="8229600" cy="1706563"/>
          </a:xfrm>
          <a:solidFill>
            <a:srgbClr val="CCECFF">
              <a:alpha val="70000"/>
            </a:srgbClr>
          </a:solidFill>
        </p:spPr>
        <p:txBody>
          <a:bodyPr/>
          <a:lstStyle/>
          <a:p>
            <a:r>
              <a:rPr lang="en-US" dirty="0"/>
              <a:t>Verbalize support</a:t>
            </a:r>
          </a:p>
          <a:p>
            <a:r>
              <a:rPr lang="en-US" dirty="0"/>
              <a:t>Start with an open-ended conversation</a:t>
            </a:r>
          </a:p>
          <a:p>
            <a:pPr lvl="1"/>
            <a:r>
              <a:rPr lang="en-US" dirty="0"/>
              <a:t> 	How do you plan to feed your baby?</a:t>
            </a:r>
          </a:p>
        </p:txBody>
      </p:sp>
      <p:sp>
        <p:nvSpPr>
          <p:cNvPr id="6" name="TextBox 5"/>
          <p:cNvSpPr txBox="1"/>
          <p:nvPr/>
        </p:nvSpPr>
        <p:spPr>
          <a:xfrm>
            <a:off x="1944624" y="6427114"/>
            <a:ext cx="7543800" cy="430887"/>
          </a:xfrm>
          <a:prstGeom prst="rect">
            <a:avLst/>
          </a:prstGeom>
          <a:noFill/>
        </p:spPr>
        <p:txBody>
          <a:bodyPr wrap="square" rtlCol="0">
            <a:spAutoFit/>
          </a:bodyPr>
          <a:lstStyle/>
          <a:p>
            <a:pPr algn="ctr">
              <a:defRPr/>
            </a:pPr>
            <a:r>
              <a:rPr lang="en-US" sz="1100" dirty="0">
                <a:solidFill>
                  <a:prstClr val="white"/>
                </a:solidFill>
                <a:latin typeface="Calibri"/>
              </a:rPr>
              <a:t>ACOG- Optimizing Support for Breastfeeding As Part of Obstetric Practice</a:t>
            </a:r>
          </a:p>
          <a:p>
            <a:pPr algn="ctr">
              <a:defRPr/>
            </a:pPr>
            <a:r>
              <a:rPr lang="en-US" sz="1100" dirty="0">
                <a:solidFill>
                  <a:prstClr val="white"/>
                </a:solidFill>
                <a:latin typeface="Calibri"/>
              </a:rPr>
              <a:t>Opinion #658  2016</a:t>
            </a:r>
          </a:p>
        </p:txBody>
      </p:sp>
    </p:spTree>
    <p:extLst>
      <p:ext uri="{BB962C8B-B14F-4D97-AF65-F5344CB8AC3E}">
        <p14:creationId xmlns:p14="http://schemas.microsoft.com/office/powerpoint/2010/main" val="1065620916"/>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1586" y="152401"/>
            <a:ext cx="8897815" cy="854075"/>
          </a:xfrm>
        </p:spPr>
        <p:txBody>
          <a:bodyPr>
            <a:normAutofit/>
          </a:bodyPr>
          <a:lstStyle/>
          <a:p>
            <a:r>
              <a:rPr lang="en-US" dirty="0">
                <a:solidFill>
                  <a:schemeClr val="bg1"/>
                </a:solidFill>
                <a:latin typeface="+mn-lt"/>
                <a:cs typeface="Calibri" panose="020F0502020204030204" pitchFamily="34" charset="0"/>
              </a:rPr>
              <a:t>Address</a:t>
            </a:r>
            <a:r>
              <a:rPr lang="en-US" dirty="0">
                <a:solidFill>
                  <a:schemeClr val="bg1"/>
                </a:solidFill>
                <a:latin typeface="+mn-lt"/>
              </a:rPr>
              <a:t> Barriers</a:t>
            </a:r>
            <a:endParaRPr lang="en-US" sz="3100" dirty="0">
              <a:solidFill>
                <a:schemeClr val="bg1"/>
              </a:solidFill>
              <a:latin typeface="+mn-lt"/>
            </a:endParaRPr>
          </a:p>
        </p:txBody>
      </p:sp>
      <p:sp>
        <p:nvSpPr>
          <p:cNvPr id="3" name="Content Placeholder 2"/>
          <p:cNvSpPr>
            <a:spLocks noGrp="1"/>
          </p:cNvSpPr>
          <p:nvPr>
            <p:ph idx="1"/>
          </p:nvPr>
        </p:nvSpPr>
        <p:spPr>
          <a:xfrm>
            <a:off x="1678858" y="4750312"/>
            <a:ext cx="8763000" cy="1910490"/>
          </a:xfrm>
        </p:spPr>
        <p:txBody>
          <a:bodyPr>
            <a:normAutofit lnSpcReduction="10000"/>
          </a:bodyPr>
          <a:lstStyle/>
          <a:p>
            <a:pPr lvl="1"/>
            <a:r>
              <a:rPr lang="en-US" sz="3200" dirty="0">
                <a:solidFill>
                  <a:schemeClr val="bg1"/>
                </a:solidFill>
                <a:latin typeface="Calibri" panose="020F0502020204030204" pitchFamily="34" charset="0"/>
                <a:cs typeface="Calibri" panose="020F0502020204030204" pitchFamily="34" charset="0"/>
              </a:rPr>
              <a:t>Identify the parent’s perceived barriers	</a:t>
            </a:r>
          </a:p>
          <a:p>
            <a:pPr lvl="1"/>
            <a:r>
              <a:rPr lang="en-US" sz="3200" dirty="0">
                <a:solidFill>
                  <a:schemeClr val="bg1"/>
                </a:solidFill>
                <a:latin typeface="Calibri" panose="020F0502020204030204" pitchFamily="34" charset="0"/>
                <a:cs typeface="Calibri" panose="020F0502020204030204" pitchFamily="34" charset="0"/>
              </a:rPr>
              <a:t>Consider a prenatal counseling session</a:t>
            </a:r>
          </a:p>
          <a:p>
            <a:pPr lvl="2"/>
            <a:r>
              <a:rPr lang="en-US" dirty="0">
                <a:solidFill>
                  <a:schemeClr val="bg1"/>
                </a:solidFill>
                <a:latin typeface="Calibri" panose="020F0502020204030204" pitchFamily="34" charset="0"/>
                <a:cs typeface="Calibri" panose="020F0502020204030204" pitchFamily="34" charset="0"/>
              </a:rPr>
              <a:t>Getting off to a great start</a:t>
            </a:r>
          </a:p>
          <a:p>
            <a:pPr lvl="2"/>
            <a:r>
              <a:rPr lang="en-US" dirty="0">
                <a:solidFill>
                  <a:schemeClr val="bg1"/>
                </a:solidFill>
                <a:latin typeface="Calibri" panose="020F0502020204030204" pitchFamily="34" charset="0"/>
                <a:cs typeface="Calibri" panose="020F0502020204030204" pitchFamily="34" charset="0"/>
              </a:rPr>
              <a:t>Develop a feeding plan to address the parent’s concerns</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52</a:t>
            </a:fld>
            <a:endParaRPr lang="en-US">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993776"/>
            <a:ext cx="5257800" cy="3505200"/>
          </a:xfrm>
          <a:prstGeom prst="rect">
            <a:avLst/>
          </a:prstGeom>
        </p:spPr>
      </p:pic>
    </p:spTree>
    <p:extLst>
      <p:ext uri="{BB962C8B-B14F-4D97-AF65-F5344CB8AC3E}">
        <p14:creationId xmlns:p14="http://schemas.microsoft.com/office/powerpoint/2010/main" val="218841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08000" b="-10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81800" y="316314"/>
            <a:ext cx="4038600" cy="914400"/>
          </a:xfrm>
        </p:spPr>
        <p:txBody>
          <a:bodyPr>
            <a:normAutofit fontScale="90000"/>
          </a:bodyPr>
          <a:lstStyle/>
          <a:p>
            <a:r>
              <a:rPr lang="en-US" dirty="0">
                <a:solidFill>
                  <a:schemeClr val="bg1"/>
                </a:solidFill>
              </a:rPr>
              <a:t>Prenatal </a:t>
            </a:r>
            <a:br>
              <a:rPr lang="en-US" dirty="0">
                <a:solidFill>
                  <a:schemeClr val="bg1"/>
                </a:solidFill>
              </a:rPr>
            </a:br>
            <a:r>
              <a:rPr lang="en-US" dirty="0">
                <a:solidFill>
                  <a:schemeClr val="bg1"/>
                </a:solidFill>
              </a:rPr>
              <a:t>Counseling</a:t>
            </a:r>
          </a:p>
        </p:txBody>
      </p:sp>
      <p:sp>
        <p:nvSpPr>
          <p:cNvPr id="3" name="Content Placeholder 2"/>
          <p:cNvSpPr>
            <a:spLocks noGrp="1"/>
          </p:cNvSpPr>
          <p:nvPr>
            <p:ph type="body" idx="1"/>
          </p:nvPr>
        </p:nvSpPr>
        <p:spPr>
          <a:xfrm>
            <a:off x="5715000" y="2220162"/>
            <a:ext cx="4572000" cy="3505200"/>
          </a:xfrm>
        </p:spPr>
        <p:txBody>
          <a:bodyPr>
            <a:normAutofit/>
          </a:bodyPr>
          <a:lstStyle/>
          <a:p>
            <a:r>
              <a:rPr lang="en-US" sz="2400" dirty="0">
                <a:solidFill>
                  <a:schemeClr val="bg1"/>
                </a:solidFill>
              </a:rPr>
              <a:t>Ask all pregnant individuals if you can share the risks to not breastfeeding</a:t>
            </a:r>
          </a:p>
          <a:p>
            <a:r>
              <a:rPr lang="en-US" sz="2400" dirty="0">
                <a:solidFill>
                  <a:schemeClr val="bg1"/>
                </a:solidFill>
              </a:rPr>
              <a:t>Avoid worry of instilling guilt</a:t>
            </a:r>
          </a:p>
          <a:p>
            <a:r>
              <a:rPr lang="en-US" sz="2400" dirty="0">
                <a:solidFill>
                  <a:schemeClr val="bg1"/>
                </a:solidFill>
              </a:rPr>
              <a:t>No need to exert pressure or coercion</a:t>
            </a:r>
          </a:p>
        </p:txBody>
      </p:sp>
      <p:sp>
        <p:nvSpPr>
          <p:cNvPr id="6" name="TextBox 5"/>
          <p:cNvSpPr txBox="1"/>
          <p:nvPr/>
        </p:nvSpPr>
        <p:spPr>
          <a:xfrm>
            <a:off x="342901" y="5930189"/>
            <a:ext cx="10287000" cy="646331"/>
          </a:xfrm>
          <a:prstGeom prst="rect">
            <a:avLst/>
          </a:prstGeom>
          <a:noFill/>
        </p:spPr>
        <p:txBody>
          <a:bodyPr wrap="square" rtlCol="0">
            <a:spAutoFit/>
          </a:bodyPr>
          <a:lstStyle/>
          <a:p>
            <a:pPr algn="ctr">
              <a:defRPr/>
            </a:pPr>
            <a:r>
              <a:rPr lang="en-US" dirty="0">
                <a:latin typeface="Calibri"/>
              </a:rPr>
              <a:t>ACOG- Optimizing Support for Breastfeeding As Part of Obstetric Practice</a:t>
            </a:r>
          </a:p>
          <a:p>
            <a:pPr algn="ctr">
              <a:defRPr/>
            </a:pPr>
            <a:r>
              <a:rPr lang="en-US" dirty="0">
                <a:latin typeface="Calibri"/>
              </a:rPr>
              <a:t>Opinion #658  2016</a:t>
            </a:r>
          </a:p>
        </p:txBody>
      </p:sp>
      <p:sp>
        <p:nvSpPr>
          <p:cNvPr id="4" name="Rectangle 3">
            <a:extLst>
              <a:ext uri="{FF2B5EF4-FFF2-40B4-BE49-F238E27FC236}">
                <a16:creationId xmlns:a16="http://schemas.microsoft.com/office/drawing/2014/main" id="{256EC4E6-D348-44DB-82A8-B15610F325DD}"/>
              </a:ext>
            </a:extLst>
          </p:cNvPr>
          <p:cNvSpPr/>
          <p:nvPr/>
        </p:nvSpPr>
        <p:spPr>
          <a:xfrm>
            <a:off x="6705600" y="6576520"/>
            <a:ext cx="2712922" cy="338554"/>
          </a:xfrm>
          <a:prstGeom prst="rect">
            <a:avLst/>
          </a:prstGeom>
          <a:noFill/>
        </p:spPr>
        <p:txBody>
          <a:bodyPr wrap="none">
            <a:spAutoFit/>
          </a:bodyPr>
          <a:lstStyle/>
          <a:p>
            <a:r>
              <a:rPr lang="en-US" sz="1600" dirty="0">
                <a:solidFill>
                  <a:schemeClr val="bg1"/>
                </a:solidFill>
              </a:rPr>
              <a:t>Photo by </a:t>
            </a:r>
            <a:r>
              <a:rPr lang="en-US" sz="1600" dirty="0" err="1">
                <a:solidFill>
                  <a:schemeClr val="bg1"/>
                </a:solidFill>
              </a:rPr>
              <a:t>Mulyadi</a:t>
            </a:r>
            <a:r>
              <a:rPr lang="en-US" sz="1600" dirty="0">
                <a:solidFill>
                  <a:schemeClr val="bg1"/>
                </a:solidFill>
              </a:rPr>
              <a:t> on </a:t>
            </a:r>
            <a:r>
              <a:rPr lang="en-US" sz="1600" dirty="0" err="1">
                <a:solidFill>
                  <a:schemeClr val="bg1"/>
                </a:solidFill>
              </a:rPr>
              <a:t>Unsplash</a:t>
            </a:r>
            <a:endParaRPr lang="en-US" sz="1600" dirty="0">
              <a:solidFill>
                <a:schemeClr val="bg1"/>
              </a:solidFill>
            </a:endParaRPr>
          </a:p>
        </p:txBody>
      </p:sp>
    </p:spTree>
    <p:extLst>
      <p:ext uri="{BB962C8B-B14F-4D97-AF65-F5344CB8AC3E}">
        <p14:creationId xmlns:p14="http://schemas.microsoft.com/office/powerpoint/2010/main" val="135102650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3700" y="309562"/>
            <a:ext cx="4838700" cy="1143000"/>
          </a:xfrm>
        </p:spPr>
        <p:txBody>
          <a:bodyPr>
            <a:noAutofit/>
          </a:bodyPr>
          <a:lstStyle/>
          <a:p>
            <a:r>
              <a:rPr lang="en-US" sz="3600" dirty="0"/>
              <a:t>Prenatal Lactation Consultation</a:t>
            </a:r>
          </a:p>
        </p:txBody>
      </p:sp>
      <p:sp>
        <p:nvSpPr>
          <p:cNvPr id="3" name="Text Placeholder 2"/>
          <p:cNvSpPr>
            <a:spLocks noGrp="1"/>
          </p:cNvSpPr>
          <p:nvPr>
            <p:ph type="body" idx="1"/>
          </p:nvPr>
        </p:nvSpPr>
        <p:spPr>
          <a:xfrm>
            <a:off x="6248400" y="1752600"/>
            <a:ext cx="5634444" cy="4525963"/>
          </a:xfrm>
        </p:spPr>
        <p:txBody>
          <a:bodyPr>
            <a:normAutofit fontScale="77500" lnSpcReduction="20000"/>
          </a:bodyPr>
          <a:lstStyle/>
          <a:p>
            <a:r>
              <a:rPr lang="en-US" dirty="0"/>
              <a:t>History of lactation problems</a:t>
            </a:r>
          </a:p>
          <a:p>
            <a:pPr lvl="1"/>
            <a:r>
              <a:rPr lang="en-US" dirty="0"/>
              <a:t>Recurrent mastitis</a:t>
            </a:r>
          </a:p>
          <a:p>
            <a:pPr lvl="1"/>
            <a:r>
              <a:rPr lang="en-US" dirty="0"/>
              <a:t>Low milk production</a:t>
            </a:r>
          </a:p>
          <a:p>
            <a:pPr lvl="1"/>
            <a:r>
              <a:rPr lang="en-US" dirty="0"/>
              <a:t>Recurrent clogged ducts</a:t>
            </a:r>
          </a:p>
          <a:p>
            <a:pPr lvl="1"/>
            <a:r>
              <a:rPr lang="en-US" dirty="0"/>
              <a:t>Sudden drop in milk production</a:t>
            </a:r>
          </a:p>
          <a:p>
            <a:pPr lvl="1"/>
            <a:r>
              <a:rPr lang="en-US" dirty="0"/>
              <a:t>Pump problems</a:t>
            </a:r>
          </a:p>
          <a:p>
            <a:r>
              <a:rPr lang="en-US" dirty="0"/>
              <a:t>Anticipated possible breastfeeding or lactation challenges</a:t>
            </a:r>
          </a:p>
          <a:p>
            <a:pPr lvl="1"/>
            <a:r>
              <a:rPr lang="en-US" dirty="0"/>
              <a:t>Medications</a:t>
            </a:r>
          </a:p>
          <a:p>
            <a:pPr lvl="1"/>
            <a:r>
              <a:rPr lang="en-US" dirty="0"/>
              <a:t>H/o breast cancer, breast surgery</a:t>
            </a:r>
          </a:p>
          <a:p>
            <a:pPr lvl="1"/>
            <a:r>
              <a:rPr lang="en-US" dirty="0"/>
              <a:t>Medical illnesses, </a:t>
            </a:r>
            <a:r>
              <a:rPr lang="en-US" dirty="0" err="1"/>
              <a:t>ie</a:t>
            </a:r>
            <a:r>
              <a:rPr lang="en-US" dirty="0"/>
              <a:t> rheumatoid</a:t>
            </a:r>
          </a:p>
          <a:p>
            <a:pPr lvl="1"/>
            <a:r>
              <a:rPr lang="en-US" dirty="0"/>
              <a:t>Upcoming medical procedures postpartum</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54</a:t>
            </a:fld>
            <a:endParaRPr lang="en-US">
              <a:solidFill>
                <a:prstClr val="black">
                  <a:tint val="75000"/>
                </a:prstClr>
              </a:solidFill>
              <a:latin typeface="Calibri"/>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38100"/>
            <a:ext cx="4343400" cy="6794500"/>
          </a:xfrm>
          <a:prstGeom prst="rect">
            <a:avLst/>
          </a:prstGeom>
        </p:spPr>
      </p:pic>
    </p:spTree>
    <p:extLst>
      <p:ext uri="{BB962C8B-B14F-4D97-AF65-F5344CB8AC3E}">
        <p14:creationId xmlns:p14="http://schemas.microsoft.com/office/powerpoint/2010/main" val="37318107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8229600" cy="914400"/>
          </a:xfrm>
        </p:spPr>
        <p:txBody>
          <a:bodyPr>
            <a:normAutofit/>
          </a:bodyPr>
          <a:lstStyle/>
          <a:p>
            <a:r>
              <a:rPr lang="en-US" dirty="0">
                <a:solidFill>
                  <a:schemeClr val="bg1"/>
                </a:solidFill>
                <a:latin typeface="Calibri" panose="020F0502020204030204" pitchFamily="34" charset="0"/>
                <a:cs typeface="Calibri" panose="020F0502020204030204" pitchFamily="34" charset="0"/>
              </a:rPr>
              <a:t>Need for Prenatal Education</a:t>
            </a:r>
          </a:p>
        </p:txBody>
      </p:sp>
      <p:sp>
        <p:nvSpPr>
          <p:cNvPr id="3" name="Content Placeholder 2"/>
          <p:cNvSpPr>
            <a:spLocks noGrp="1"/>
          </p:cNvSpPr>
          <p:nvPr>
            <p:ph idx="1"/>
          </p:nvPr>
        </p:nvSpPr>
        <p:spPr>
          <a:xfrm>
            <a:off x="685800" y="1722371"/>
            <a:ext cx="4552950" cy="3733800"/>
          </a:xfrm>
        </p:spPr>
        <p:txBody>
          <a:bodyPr>
            <a:normAutofit/>
          </a:bodyPr>
          <a:lstStyle/>
          <a:p>
            <a:r>
              <a:rPr lang="en-US" dirty="0">
                <a:solidFill>
                  <a:schemeClr val="bg1"/>
                </a:solidFill>
                <a:latin typeface="Calibri" panose="020F0502020204030204" pitchFamily="34" charset="0"/>
                <a:cs typeface="Calibri" panose="020F0502020204030204" pitchFamily="34" charset="0"/>
              </a:rPr>
              <a:t>Prenatal breastfeeding class</a:t>
            </a:r>
          </a:p>
          <a:p>
            <a:r>
              <a:rPr lang="en-US" dirty="0">
                <a:solidFill>
                  <a:schemeClr val="bg1"/>
                </a:solidFill>
                <a:latin typeface="Calibri" panose="020F0502020204030204" pitchFamily="34" charset="0"/>
                <a:cs typeface="Calibri" panose="020F0502020204030204" pitchFamily="34" charset="0"/>
              </a:rPr>
              <a:t>Give educational resources</a:t>
            </a:r>
          </a:p>
          <a:p>
            <a:pPr lvl="1"/>
            <a:r>
              <a:rPr lang="en-US" dirty="0">
                <a:solidFill>
                  <a:schemeClr val="bg1"/>
                </a:solidFill>
                <a:latin typeface="Calibri" panose="020F0502020204030204" pitchFamily="34" charset="0"/>
                <a:cs typeface="Calibri" panose="020F0502020204030204" pitchFamily="34" charset="0"/>
              </a:rPr>
              <a:t>IABLE resource handout</a:t>
            </a:r>
          </a:p>
          <a:p>
            <a:r>
              <a:rPr lang="en-US" dirty="0">
                <a:solidFill>
                  <a:schemeClr val="bg1"/>
                </a:solidFill>
                <a:latin typeface="Calibri" panose="020F0502020204030204" pitchFamily="34" charset="0"/>
                <a:cs typeface="Calibri" panose="020F0502020204030204" pitchFamily="34" charset="0"/>
              </a:rPr>
              <a:t>Discuss employment concerns</a:t>
            </a:r>
          </a:p>
          <a:p>
            <a:pPr lvl="1"/>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55</a:t>
            </a:fld>
            <a:endParaRPr lang="en-US">
              <a:solidFill>
                <a:schemeClr val="bg1"/>
              </a:solidFill>
            </a:endParaRPr>
          </a:p>
        </p:txBody>
      </p:sp>
      <p:pic>
        <p:nvPicPr>
          <p:cNvPr id="1026" name="Picture 2" descr="C:\Anne\Images\USBC Images\pregnant couple.jpg"/>
          <p:cNvPicPr>
            <a:picLocks noChangeAspect="1" noChangeArrowheads="1"/>
          </p:cNvPicPr>
          <p:nvPr/>
        </p:nvPicPr>
        <p:blipFill rotWithShape="1">
          <a:blip r:embed="rId3">
            <a:extLst>
              <a:ext uri="{28A0092B-C50C-407E-A947-70E740481C1C}">
                <a14:useLocalDpi xmlns:a14="http://schemas.microsoft.com/office/drawing/2010/main" val="0"/>
              </a:ext>
            </a:extLst>
          </a:blip>
          <a:srcRect l="25514" t="-4080" r="15408"/>
          <a:stretch/>
        </p:blipFill>
        <p:spPr bwMode="auto">
          <a:xfrm>
            <a:off x="6096000" y="990600"/>
            <a:ext cx="4343400" cy="51037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448058" y="6172200"/>
            <a:ext cx="3637855" cy="369332"/>
          </a:xfrm>
          <a:prstGeom prst="rect">
            <a:avLst/>
          </a:prstGeom>
          <a:noFill/>
        </p:spPr>
        <p:txBody>
          <a:bodyPr wrap="none" rtlCol="0">
            <a:spAutoFit/>
          </a:bodyPr>
          <a:lstStyle/>
          <a:p>
            <a:r>
              <a:rPr lang="en-US" dirty="0">
                <a:solidFill>
                  <a:schemeClr val="bg1"/>
                </a:solidFill>
              </a:rPr>
              <a:t>Source: US Breastfeeding Committee</a:t>
            </a:r>
          </a:p>
        </p:txBody>
      </p:sp>
    </p:spTree>
    <p:extLst>
      <p:ext uri="{BB962C8B-B14F-4D97-AF65-F5344CB8AC3E}">
        <p14:creationId xmlns:p14="http://schemas.microsoft.com/office/powerpoint/2010/main" val="104453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Prenatal Toolkits- Free!</a:t>
            </a:r>
          </a:p>
        </p:txBody>
      </p:sp>
      <p:sp>
        <p:nvSpPr>
          <p:cNvPr id="3" name="Text Placeholder 2"/>
          <p:cNvSpPr>
            <a:spLocks noGrp="1"/>
          </p:cNvSpPr>
          <p:nvPr>
            <p:ph type="body" idx="1"/>
          </p:nvPr>
        </p:nvSpPr>
        <p:spPr/>
        <p:txBody>
          <a:bodyPr>
            <a:normAutofit/>
          </a:bodyPr>
          <a:lstStyle/>
          <a:p>
            <a:r>
              <a:rPr lang="en-US" dirty="0"/>
              <a:t>ACOG</a:t>
            </a:r>
          </a:p>
          <a:p>
            <a:pPr lvl="1"/>
            <a:r>
              <a:rPr lang="en-US" dirty="0">
                <a:hlinkClick r:id="rId3"/>
              </a:rPr>
              <a:t>https://www.acog.org/About-ACOG/ACOG-Departments/Toolkits-for-Health-Care-Providers/Breastfeeding-Toolkit</a:t>
            </a:r>
            <a:endParaRPr lang="en-US" dirty="0"/>
          </a:p>
          <a:p>
            <a:r>
              <a:rPr lang="en-US" dirty="0"/>
              <a:t>Minnesota </a:t>
            </a:r>
            <a:r>
              <a:rPr lang="en-US" dirty="0" err="1"/>
              <a:t>Bfeeding</a:t>
            </a:r>
            <a:r>
              <a:rPr lang="en-US" dirty="0"/>
              <a:t> Coalition Prenatal Toolkit</a:t>
            </a:r>
          </a:p>
          <a:p>
            <a:pPr lvl="1"/>
            <a:r>
              <a:rPr lang="en-US" dirty="0">
                <a:hlinkClick r:id="rId4"/>
              </a:rPr>
              <a:t>https://mnbreastfeedingcoalition.org/prenatal-toolkit-2/</a:t>
            </a:r>
            <a:endParaRPr lang="en-US" dirty="0"/>
          </a:p>
          <a:p>
            <a:r>
              <a:rPr lang="en-US" dirty="0"/>
              <a:t>Read-Set- Baby Carolina Global Health Institute</a:t>
            </a:r>
          </a:p>
          <a:p>
            <a:pPr lvl="1"/>
            <a:r>
              <a:rPr lang="en-US" dirty="0">
                <a:hlinkClick r:id="rId5"/>
              </a:rPr>
              <a:t>https://sph.unc.edu/cgbi/resources-ready-set-baby/</a:t>
            </a: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B6F15528-21DE-4FAA-801E-634DDDAF4B2B}" type="slidenum">
              <a:rPr lang="en-US" sz="1200">
                <a:solidFill>
                  <a:prstClr val="black">
                    <a:tint val="75000"/>
                  </a:prstClr>
                </a:solidFill>
                <a:latin typeface="Calibri"/>
                <a:cs typeface="Arial"/>
              </a:rPr>
              <a:pPr>
                <a:defRPr/>
              </a:pPr>
              <a:t>56</a:t>
            </a:fld>
            <a:endParaRPr lang="en-US" sz="1200">
              <a:solidFill>
                <a:prstClr val="black">
                  <a:tint val="75000"/>
                </a:prstClr>
              </a:solidFill>
              <a:latin typeface="Calibri"/>
              <a:cs typeface="Arial"/>
            </a:endParaRPr>
          </a:p>
        </p:txBody>
      </p:sp>
    </p:spTree>
    <p:extLst>
      <p:ext uri="{BB962C8B-B14F-4D97-AF65-F5344CB8AC3E}">
        <p14:creationId xmlns:p14="http://schemas.microsoft.com/office/powerpoint/2010/main" val="1396396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Socioeconomic Barriers</a:t>
            </a:r>
          </a:p>
        </p:txBody>
      </p:sp>
      <p:sp>
        <p:nvSpPr>
          <p:cNvPr id="3" name="Text Placeholder 2"/>
          <p:cNvSpPr>
            <a:spLocks noGrp="1"/>
          </p:cNvSpPr>
          <p:nvPr>
            <p:ph type="body" idx="1"/>
          </p:nvPr>
        </p:nvSpPr>
        <p:spPr>
          <a:xfrm>
            <a:off x="838200" y="2209800"/>
            <a:ext cx="10287000" cy="2743200"/>
          </a:xfrm>
        </p:spPr>
        <p:txBody>
          <a:bodyPr/>
          <a:lstStyle/>
          <a:p>
            <a:r>
              <a:rPr lang="en-US" sz="3600" dirty="0"/>
              <a:t>Encourage partner/family members to join the pregnant parent for prenatal education, or for a prenatal visit</a:t>
            </a:r>
          </a:p>
          <a:p>
            <a:r>
              <a:rPr lang="en-US" sz="3600" dirty="0"/>
              <a:t>Refer to WIC if financial concerns re infant feeding</a:t>
            </a:r>
          </a:p>
          <a:p>
            <a:r>
              <a:rPr lang="en-US" sz="3600" dirty="0"/>
              <a:t>Advocate for individuals with employment barriers</a:t>
            </a:r>
          </a:p>
          <a:p>
            <a:endParaRPr lang="en-US" sz="3600" dirty="0"/>
          </a:p>
          <a:p>
            <a:endParaRPr lang="en-US" sz="3600" dirty="0"/>
          </a:p>
        </p:txBody>
      </p:sp>
    </p:spTree>
    <p:extLst>
      <p:ext uri="{BB962C8B-B14F-4D97-AF65-F5344CB8AC3E}">
        <p14:creationId xmlns:p14="http://schemas.microsoft.com/office/powerpoint/2010/main" val="364214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333500"/>
            <a:ext cx="5334000" cy="1143000"/>
          </a:xfrm>
        </p:spPr>
        <p:txBody>
          <a:bodyPr>
            <a:normAutofit fontScale="90000"/>
          </a:bodyPr>
          <a:lstStyle/>
          <a:p>
            <a:r>
              <a:rPr lang="en-US" dirty="0">
                <a:solidFill>
                  <a:schemeClr val="bg1"/>
                </a:solidFill>
                <a:latin typeface="Calibri" panose="020F0502020204030204" pitchFamily="34" charset="0"/>
                <a:cs typeface="Calibri" panose="020F0502020204030204" pitchFamily="34" charset="0"/>
              </a:rPr>
              <a:t>Create a Breastfeeding- Competent Environment Where You Work</a:t>
            </a:r>
          </a:p>
        </p:txBody>
      </p:sp>
      <p:sp>
        <p:nvSpPr>
          <p:cNvPr id="3" name="Content Placeholder 2"/>
          <p:cNvSpPr>
            <a:spLocks noGrp="1"/>
          </p:cNvSpPr>
          <p:nvPr>
            <p:ph idx="1"/>
          </p:nvPr>
        </p:nvSpPr>
        <p:spPr>
          <a:xfrm>
            <a:off x="1143000" y="4075959"/>
            <a:ext cx="9144000" cy="2209800"/>
          </a:xfrm>
        </p:spPr>
        <p:txBody>
          <a:bodyPr>
            <a:normAutofit fontScale="92500"/>
          </a:bodyPr>
          <a:lstStyle/>
          <a:p>
            <a:r>
              <a:rPr lang="en-US" sz="4000" dirty="0">
                <a:solidFill>
                  <a:schemeClr val="bg1"/>
                </a:solidFill>
                <a:latin typeface="Calibri" panose="020F0502020204030204" pitchFamily="34" charset="0"/>
                <a:cs typeface="Calibri" panose="020F0502020204030204" pitchFamily="34" charset="0"/>
              </a:rPr>
              <a:t>NO gift packs of formula</a:t>
            </a:r>
          </a:p>
          <a:p>
            <a:r>
              <a:rPr lang="en-US" sz="4000" dirty="0">
                <a:solidFill>
                  <a:schemeClr val="bg1"/>
                </a:solidFill>
                <a:latin typeface="Calibri" panose="020F0502020204030204" pitchFamily="34" charset="0"/>
                <a:cs typeface="Calibri" panose="020F0502020204030204" pitchFamily="34" charset="0"/>
              </a:rPr>
              <a:t>Provide tips for success during prenatal visits</a:t>
            </a:r>
          </a:p>
          <a:p>
            <a:r>
              <a:rPr lang="en-US" sz="4000" dirty="0">
                <a:solidFill>
                  <a:schemeClr val="bg1"/>
                </a:solidFill>
                <a:latin typeface="Calibri" panose="020F0502020204030204" pitchFamily="34" charset="0"/>
                <a:cs typeface="Calibri" panose="020F0502020204030204" pitchFamily="34" charset="0"/>
              </a:rPr>
              <a:t>Close follow-up after hospital discharge</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58</a:t>
            </a:fld>
            <a:endParaRPr lang="en-US">
              <a:solidFill>
                <a:schemeClr val="bg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501650"/>
            <a:ext cx="4724400" cy="3150342"/>
          </a:xfrm>
          <a:prstGeom prst="rect">
            <a:avLst/>
          </a:prstGeom>
        </p:spPr>
      </p:pic>
    </p:spTree>
    <p:extLst>
      <p:ext uri="{BB962C8B-B14F-4D97-AF65-F5344CB8AC3E}">
        <p14:creationId xmlns:p14="http://schemas.microsoft.com/office/powerpoint/2010/main" val="635563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822251"/>
            <a:ext cx="4876374" cy="1660175"/>
          </a:xfrm>
        </p:spPr>
        <p:txBody>
          <a:bodyPr>
            <a:noAutofit/>
          </a:bodyPr>
          <a:lstStyle/>
          <a:p>
            <a:r>
              <a:rPr lang="en-US" sz="3600" dirty="0">
                <a:solidFill>
                  <a:schemeClr val="bg1"/>
                </a:solidFill>
                <a:latin typeface="Calibri" panose="020F0502020204030204" pitchFamily="34" charset="0"/>
                <a:cs typeface="Calibri" panose="020F0502020204030204" pitchFamily="34" charset="0"/>
              </a:rPr>
              <a:t>Creating a Breastfeeding Competent Environment</a:t>
            </a:r>
            <a:br>
              <a:rPr lang="en-US" sz="3600" dirty="0">
                <a:solidFill>
                  <a:schemeClr val="bg1"/>
                </a:solidFill>
                <a:latin typeface="Calibri" panose="020F0502020204030204" pitchFamily="34" charset="0"/>
                <a:cs typeface="Calibri" panose="020F0502020204030204" pitchFamily="34" charset="0"/>
              </a:rPr>
            </a:br>
            <a:endParaRPr lang="en-US" sz="3600" dirty="0">
              <a:solidFill>
                <a:schemeClr val="bg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982684" y="3859542"/>
            <a:ext cx="9677400" cy="2679371"/>
          </a:xfrm>
        </p:spPr>
        <p:txBody>
          <a:bodyPr>
            <a:normAutofit fontScale="92500" lnSpcReduction="10000"/>
          </a:bodyPr>
          <a:lstStyle/>
          <a:p>
            <a:r>
              <a:rPr lang="en-US" dirty="0">
                <a:solidFill>
                  <a:schemeClr val="bg1"/>
                </a:solidFill>
                <a:latin typeface="Calibri" panose="020F0502020204030204" pitchFamily="34" charset="0"/>
                <a:cs typeface="Calibri" panose="020F0502020204030204" pitchFamily="34" charset="0"/>
              </a:rPr>
              <a:t>Comfortable place for individuals to feed or pump</a:t>
            </a:r>
          </a:p>
          <a:p>
            <a:r>
              <a:rPr lang="en-US" dirty="0">
                <a:solidFill>
                  <a:schemeClr val="bg1"/>
                </a:solidFill>
                <a:latin typeface="Calibri" panose="020F0502020204030204" pitchFamily="34" charset="0"/>
                <a:cs typeface="Calibri" panose="020F0502020204030204" pitchFamily="34" charset="0"/>
              </a:rPr>
              <a:t>Visual messages that normalize </a:t>
            </a:r>
            <a:r>
              <a:rPr lang="en-US" dirty="0" err="1">
                <a:solidFill>
                  <a:schemeClr val="bg1"/>
                </a:solidFill>
                <a:latin typeface="Calibri" panose="020F0502020204030204" pitchFamily="34" charset="0"/>
                <a:cs typeface="Calibri" panose="020F0502020204030204" pitchFamily="34" charset="0"/>
              </a:rPr>
              <a:t>breasfeeding</a:t>
            </a:r>
            <a:endParaRPr lang="en-US" dirty="0">
              <a:solidFill>
                <a:schemeClr val="bg1"/>
              </a:solidFill>
              <a:latin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cs typeface="Calibri" panose="020F0502020204030204" pitchFamily="34" charset="0"/>
              </a:rPr>
              <a:t>Address lactation concerns</a:t>
            </a:r>
          </a:p>
          <a:p>
            <a:r>
              <a:rPr lang="en-US" dirty="0">
                <a:solidFill>
                  <a:schemeClr val="bg1"/>
                </a:solidFill>
                <a:latin typeface="Calibri" panose="020F0502020204030204" pitchFamily="34" charset="0"/>
                <a:cs typeface="Calibri" panose="020F0502020204030204" pitchFamily="34" charset="0"/>
              </a:rPr>
              <a:t>Provide community resources/support groups</a:t>
            </a:r>
          </a:p>
          <a:p>
            <a:r>
              <a:rPr lang="en-US" dirty="0">
                <a:solidFill>
                  <a:schemeClr val="bg1"/>
                </a:solidFill>
                <a:latin typeface="Calibri" panose="020F0502020204030204" pitchFamily="34" charset="0"/>
                <a:cs typeface="Calibri" panose="020F0502020204030204" pitchFamily="34" charset="0"/>
              </a:rPr>
              <a:t>Support lactating employees </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59</a:t>
            </a:fld>
            <a:endParaRPr lang="en-US">
              <a:solidFill>
                <a:schemeClr val="bg1"/>
              </a:solidFill>
            </a:endParaRPr>
          </a:p>
        </p:txBody>
      </p:sp>
      <p:pic>
        <p:nvPicPr>
          <p:cNvPr id="1026" name="Picture 2" descr="C:\Anne\Images\USBC Images\milkexpressed.jpg"/>
          <p:cNvPicPr>
            <a:picLocks noChangeAspect="1" noChangeArrowheads="1"/>
          </p:cNvPicPr>
          <p:nvPr/>
        </p:nvPicPr>
        <p:blipFill rotWithShape="1">
          <a:blip r:embed="rId3">
            <a:extLst>
              <a:ext uri="{28A0092B-C50C-407E-A947-70E740481C1C}">
                <a14:useLocalDpi xmlns:a14="http://schemas.microsoft.com/office/drawing/2010/main" val="0"/>
              </a:ext>
            </a:extLst>
          </a:blip>
          <a:srcRect l="13981" t="11549" r="5099" b="11919"/>
          <a:stretch/>
        </p:blipFill>
        <p:spPr bwMode="auto">
          <a:xfrm>
            <a:off x="5410200" y="2"/>
            <a:ext cx="5261811" cy="33046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063654" y="3219076"/>
            <a:ext cx="3637855" cy="369332"/>
          </a:xfrm>
          <a:prstGeom prst="rect">
            <a:avLst/>
          </a:prstGeom>
          <a:noFill/>
        </p:spPr>
        <p:txBody>
          <a:bodyPr wrap="none" rtlCol="0">
            <a:spAutoFit/>
          </a:bodyPr>
          <a:lstStyle/>
          <a:p>
            <a:r>
              <a:rPr lang="en-US" dirty="0">
                <a:solidFill>
                  <a:schemeClr val="bg1"/>
                </a:solidFill>
              </a:rPr>
              <a:t>Source: US Breastfeeding Committee</a:t>
            </a:r>
          </a:p>
        </p:txBody>
      </p:sp>
    </p:spTree>
    <p:extLst>
      <p:ext uri="{BB962C8B-B14F-4D97-AF65-F5344CB8AC3E}">
        <p14:creationId xmlns:p14="http://schemas.microsoft.com/office/powerpoint/2010/main" val="6355639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4114800" y="1676400"/>
            <a:ext cx="5877618" cy="1323439"/>
          </a:xfrm>
          <a:prstGeom prst="rect">
            <a:avLst/>
          </a:prstGeom>
          <a:noFill/>
        </p:spPr>
        <p:txBody>
          <a:bodyPr wrap="square" rtlCol="0">
            <a:spAutoFit/>
          </a:bodyPr>
          <a:lstStyle/>
          <a:p>
            <a:pPr algn="ctr">
              <a:defRPr/>
            </a:pPr>
            <a:r>
              <a:rPr lang="en-US" sz="4000" dirty="0">
                <a:solidFill>
                  <a:prstClr val="black"/>
                </a:solidFill>
                <a:latin typeface="Calibri" panose="020F0502020204030204" pitchFamily="34" charset="0"/>
                <a:cs typeface="Calibri" panose="020F0502020204030204" pitchFamily="34" charset="0"/>
              </a:rPr>
              <a:t>Counseling Lactating Parents and Families</a:t>
            </a:r>
          </a:p>
        </p:txBody>
      </p:sp>
      <p:sp>
        <p:nvSpPr>
          <p:cNvPr id="3" name="Slide Number Placeholder 2"/>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60</a:t>
            </a:fld>
            <a:endParaRPr lang="en-US">
              <a:solidFill>
                <a:prstClr val="black">
                  <a:tint val="75000"/>
                </a:prstClr>
              </a:solidFill>
              <a:latin typeface="Comic Sans MS"/>
            </a:endParaRPr>
          </a:p>
        </p:txBody>
      </p:sp>
    </p:spTree>
    <p:extLst>
      <p:ext uri="{BB962C8B-B14F-4D97-AF65-F5344CB8AC3E}">
        <p14:creationId xmlns:p14="http://schemas.microsoft.com/office/powerpoint/2010/main" val="22744114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5410200" cy="1143000"/>
          </a:xfrm>
        </p:spPr>
        <p:txBody>
          <a:bodyPr>
            <a:normAutofit fontScale="90000"/>
          </a:bodyPr>
          <a:lstStyle/>
          <a:p>
            <a:r>
              <a:rPr lang="en-US" dirty="0"/>
              <a:t>Parent-Centered Approach to Counseling</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61</a:t>
            </a:fld>
            <a:endParaRPr lang="en-US">
              <a:solidFill>
                <a:prstClr val="black">
                  <a:tint val="75000"/>
                </a:prstClr>
              </a:solidFill>
              <a:latin typeface="Comic Sans MS"/>
            </a:endParaRPr>
          </a:p>
        </p:txBody>
      </p:sp>
      <p:pic>
        <p:nvPicPr>
          <p:cNvPr id="5122" name="Picture 2" descr="C:\Anne\Images\Stock Photos Dec 2014\Baby_DP_10784286_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20" t="667" r="10001"/>
          <a:stretch/>
        </p:blipFill>
        <p:spPr bwMode="auto">
          <a:xfrm>
            <a:off x="7556500" y="-76200"/>
            <a:ext cx="3733800" cy="684365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533400" y="1692276"/>
            <a:ext cx="6934200" cy="5029200"/>
          </a:xfrm>
        </p:spPr>
        <p:txBody>
          <a:bodyPr>
            <a:normAutofit/>
          </a:bodyPr>
          <a:lstStyle/>
          <a:p>
            <a:r>
              <a:rPr lang="en-US" dirty="0"/>
              <a:t>Begin with introductions in the room</a:t>
            </a:r>
          </a:p>
          <a:p>
            <a:r>
              <a:rPr lang="en-US" dirty="0"/>
              <a:t>Start with an upbeat comment</a:t>
            </a:r>
          </a:p>
          <a:p>
            <a:r>
              <a:rPr lang="en-US" dirty="0"/>
              <a:t>Use understandable language</a:t>
            </a:r>
          </a:p>
          <a:p>
            <a:pPr lvl="1"/>
            <a:r>
              <a:rPr lang="en-US" dirty="0"/>
              <a:t>Avoid technical terms</a:t>
            </a:r>
          </a:p>
          <a:p>
            <a:pPr lvl="1"/>
            <a:r>
              <a:rPr lang="en-US" dirty="0"/>
              <a:t>Interpreter as needed</a:t>
            </a:r>
          </a:p>
          <a:p>
            <a:pPr lvl="1"/>
            <a:r>
              <a:rPr lang="en-US" dirty="0"/>
              <a:t>Speak clearly, not fast</a:t>
            </a:r>
          </a:p>
          <a:p>
            <a:pPr lvl="1"/>
            <a:r>
              <a:rPr lang="en-US" dirty="0"/>
              <a:t>Avoid over-explaining</a:t>
            </a:r>
          </a:p>
        </p:txBody>
      </p:sp>
    </p:spTree>
    <p:extLst>
      <p:ext uri="{BB962C8B-B14F-4D97-AF65-F5344CB8AC3E}">
        <p14:creationId xmlns:p14="http://schemas.microsoft.com/office/powerpoint/2010/main" val="673682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4572000" cy="6858000"/>
          </a:xfrm>
          <a:prstGeom prst="rect">
            <a:avLst/>
          </a:prstGeom>
        </p:spPr>
      </p:pic>
      <p:sp>
        <p:nvSpPr>
          <p:cNvPr id="5" name="Title 4"/>
          <p:cNvSpPr>
            <a:spLocks noGrp="1"/>
          </p:cNvSpPr>
          <p:nvPr>
            <p:ph type="title"/>
          </p:nvPr>
        </p:nvSpPr>
        <p:spPr/>
        <p:txBody>
          <a:bodyPr>
            <a:normAutofit/>
          </a:bodyPr>
          <a:lstStyle/>
          <a:p>
            <a:r>
              <a:rPr lang="en-US" dirty="0"/>
              <a:t>Identifying Concerns</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62</a:t>
            </a:fld>
            <a:endParaRPr lang="en-US">
              <a:solidFill>
                <a:prstClr val="black">
                  <a:tint val="75000"/>
                </a:prstClr>
              </a:solidFill>
              <a:latin typeface="Comic Sans MS"/>
            </a:endParaRPr>
          </a:p>
        </p:txBody>
      </p:sp>
      <p:sp>
        <p:nvSpPr>
          <p:cNvPr id="6" name="TextBox 5"/>
          <p:cNvSpPr txBox="1"/>
          <p:nvPr/>
        </p:nvSpPr>
        <p:spPr>
          <a:xfrm>
            <a:off x="6111631" y="1828800"/>
            <a:ext cx="5029200" cy="3970318"/>
          </a:xfrm>
          <a:prstGeom prst="rect">
            <a:avLst/>
          </a:prstGeom>
          <a:noFill/>
        </p:spPr>
        <p:txBody>
          <a:bodyPr wrap="square" rtlCol="0">
            <a:spAutoFit/>
          </a:bodyPr>
          <a:lstStyle/>
          <a:p>
            <a:pPr marL="285750" indent="-285750">
              <a:buFont typeface="Arial" panose="020B0604020202020204" pitchFamily="34" charset="0"/>
              <a:buChar char="•"/>
              <a:defRPr/>
            </a:pPr>
            <a:r>
              <a:rPr lang="en-US" sz="2800" dirty="0">
                <a:solidFill>
                  <a:prstClr val="black"/>
                </a:solidFill>
                <a:latin typeface="Calibri" panose="020F0502020204030204" pitchFamily="34" charset="0"/>
                <a:cs typeface="Calibri" panose="020F0502020204030204" pitchFamily="34" charset="0"/>
              </a:rPr>
              <a:t>Make a list of breastfeeding concerns</a:t>
            </a:r>
          </a:p>
          <a:p>
            <a:pPr marL="285750" indent="-285750">
              <a:buFont typeface="Arial" panose="020B0604020202020204" pitchFamily="34" charset="0"/>
              <a:buChar char="•"/>
              <a:defRPr/>
            </a:pPr>
            <a:r>
              <a:rPr lang="en-US" sz="2800" dirty="0">
                <a:solidFill>
                  <a:prstClr val="black"/>
                </a:solidFill>
                <a:latin typeface="Calibri" panose="020F0502020204030204" pitchFamily="34" charset="0"/>
                <a:cs typeface="Calibri" panose="020F0502020204030204" pitchFamily="34" charset="0"/>
              </a:rPr>
              <a:t>If long, ask the parent(s) to identify most important concerns</a:t>
            </a:r>
          </a:p>
          <a:p>
            <a:pPr marL="285750" indent="-285750">
              <a:buFont typeface="Arial" panose="020B0604020202020204" pitchFamily="34" charset="0"/>
              <a:buChar char="•"/>
              <a:defRPr/>
            </a:pPr>
            <a:r>
              <a:rPr lang="en-US" sz="2800" dirty="0">
                <a:solidFill>
                  <a:prstClr val="black"/>
                </a:solidFill>
                <a:latin typeface="Calibri" panose="020F0502020204030204" pitchFamily="34" charset="0"/>
                <a:cs typeface="Calibri" panose="020F0502020204030204" pitchFamily="34" charset="0"/>
              </a:rPr>
              <a:t>Allow the parents to use their own words to explain concerns</a:t>
            </a:r>
          </a:p>
          <a:p>
            <a:pPr>
              <a:defRPr/>
            </a:pPr>
            <a:endParaRPr lang="en-US" sz="2800" dirty="0">
              <a:solidFill>
                <a:prstClr val="black"/>
              </a:solidFill>
              <a:latin typeface="Comic Sans MS"/>
            </a:endParaRPr>
          </a:p>
          <a:p>
            <a:pPr>
              <a:defRPr/>
            </a:pPr>
            <a:endParaRPr lang="en-US" sz="2800" dirty="0">
              <a:solidFill>
                <a:prstClr val="black"/>
              </a:solidFill>
              <a:latin typeface="Comic Sans MS"/>
            </a:endParaRPr>
          </a:p>
        </p:txBody>
      </p:sp>
    </p:spTree>
    <p:extLst>
      <p:ext uri="{BB962C8B-B14F-4D97-AF65-F5344CB8AC3E}">
        <p14:creationId xmlns:p14="http://schemas.microsoft.com/office/powerpoint/2010/main" val="494899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63</a:t>
            </a:fld>
            <a:endParaRPr lang="en-US">
              <a:solidFill>
                <a:prstClr val="black">
                  <a:tint val="75000"/>
                </a:prstClr>
              </a:solidFill>
              <a:latin typeface="Comic Sans MS"/>
            </a:endParaRPr>
          </a:p>
        </p:txBody>
      </p:sp>
      <p:pic>
        <p:nvPicPr>
          <p:cNvPr id="7171" name="Picture 3" descr="C:\Anne\Images\USBC Images\crosscradl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833" r="9500"/>
          <a:stretch/>
        </p:blipFill>
        <p:spPr bwMode="auto">
          <a:xfrm>
            <a:off x="3256794" y="152400"/>
            <a:ext cx="5355637" cy="4268772"/>
          </a:xfrm>
          <a:prstGeom prst="round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4703EA-24AE-4D1D-873D-E758BF29334C}"/>
              </a:ext>
            </a:extLst>
          </p:cNvPr>
          <p:cNvSpPr txBox="1"/>
          <p:nvPr/>
        </p:nvSpPr>
        <p:spPr>
          <a:xfrm>
            <a:off x="4191000" y="4421172"/>
            <a:ext cx="3152338" cy="276999"/>
          </a:xfrm>
          <a:prstGeom prst="rect">
            <a:avLst/>
          </a:prstGeom>
          <a:noFill/>
        </p:spPr>
        <p:txBody>
          <a:bodyPr wrap="none" rtlCol="0">
            <a:spAutoFit/>
          </a:bodyPr>
          <a:lstStyle/>
          <a:p>
            <a:pPr>
              <a:defRPr/>
            </a:pPr>
            <a:r>
              <a:rPr lang="en-US" sz="1200" dirty="0">
                <a:solidFill>
                  <a:prstClr val="black"/>
                </a:solidFill>
                <a:latin typeface="Calibri" panose="020F0502020204030204" pitchFamily="34" charset="0"/>
                <a:cs typeface="Calibri" panose="020F0502020204030204" pitchFamily="34" charset="0"/>
              </a:rPr>
              <a:t>Source: United States Breastfeeding Committee</a:t>
            </a:r>
          </a:p>
        </p:txBody>
      </p:sp>
      <p:sp>
        <p:nvSpPr>
          <p:cNvPr id="8" name="TextBox 7"/>
          <p:cNvSpPr txBox="1"/>
          <p:nvPr/>
        </p:nvSpPr>
        <p:spPr>
          <a:xfrm>
            <a:off x="3637515" y="4876800"/>
            <a:ext cx="4761240" cy="707886"/>
          </a:xfrm>
          <a:prstGeom prst="rect">
            <a:avLst/>
          </a:prstGeom>
          <a:noFill/>
        </p:spPr>
        <p:txBody>
          <a:bodyPr wrap="none" rtlCol="0">
            <a:spAutoFit/>
          </a:bodyPr>
          <a:lstStyle/>
          <a:p>
            <a:pPr>
              <a:defRPr/>
            </a:pPr>
            <a:r>
              <a:rPr lang="en-US" sz="4000" dirty="0">
                <a:solidFill>
                  <a:prstClr val="black"/>
                </a:solidFill>
                <a:latin typeface="Calibri" panose="020F0502020204030204" pitchFamily="34" charset="0"/>
                <a:cs typeface="Calibri" panose="020F0502020204030204" pitchFamily="34" charset="0"/>
              </a:rPr>
              <a:t>Counseling Discussion</a:t>
            </a:r>
          </a:p>
        </p:txBody>
      </p:sp>
    </p:spTree>
    <p:extLst>
      <p:ext uri="{BB962C8B-B14F-4D97-AF65-F5344CB8AC3E}">
        <p14:creationId xmlns:p14="http://schemas.microsoft.com/office/powerpoint/2010/main" val="5654639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8F080A-2A51-E993-D342-F10CC1F0C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E03B8C-4CB6-D402-1BF6-6DC0144E5F37}"/>
              </a:ext>
            </a:extLst>
          </p:cNvPr>
          <p:cNvSpPr>
            <a:spLocks noGrp="1"/>
          </p:cNvSpPr>
          <p:nvPr>
            <p:ph type="title"/>
          </p:nvPr>
        </p:nvSpPr>
        <p:spPr>
          <a:xfrm>
            <a:off x="914400" y="-5316"/>
            <a:ext cx="9906000" cy="767316"/>
          </a:xfrm>
        </p:spPr>
        <p:txBody>
          <a:bodyPr>
            <a:normAutofit/>
          </a:bodyPr>
          <a:lstStyle/>
          <a:p>
            <a:r>
              <a:rPr lang="en-US" dirty="0"/>
              <a:t>Parent-Centered Approach to Counseling</a:t>
            </a:r>
          </a:p>
        </p:txBody>
      </p:sp>
      <p:sp>
        <p:nvSpPr>
          <p:cNvPr id="4" name="Slide Number Placeholder 3">
            <a:extLst>
              <a:ext uri="{FF2B5EF4-FFF2-40B4-BE49-F238E27FC236}">
                <a16:creationId xmlns:a16="http://schemas.microsoft.com/office/drawing/2014/main" id="{A9A1FBF9-634A-8852-F78B-716D2321FEEC}"/>
              </a:ext>
            </a:extLst>
          </p:cNvPr>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64</a:t>
            </a:fld>
            <a:endParaRPr lang="en-US">
              <a:solidFill>
                <a:prstClr val="black">
                  <a:tint val="75000"/>
                </a:prstClr>
              </a:solidFill>
              <a:latin typeface="Comic Sans MS"/>
            </a:endParaRPr>
          </a:p>
        </p:txBody>
      </p:sp>
      <p:sp>
        <p:nvSpPr>
          <p:cNvPr id="5" name="Content Placeholder 4">
            <a:extLst>
              <a:ext uri="{FF2B5EF4-FFF2-40B4-BE49-F238E27FC236}">
                <a16:creationId xmlns:a16="http://schemas.microsoft.com/office/drawing/2014/main" id="{7F9AC3EB-B7EE-F594-9670-F6203EC3D753}"/>
              </a:ext>
            </a:extLst>
          </p:cNvPr>
          <p:cNvSpPr>
            <a:spLocks noGrp="1"/>
          </p:cNvSpPr>
          <p:nvPr>
            <p:ph idx="1"/>
          </p:nvPr>
        </p:nvSpPr>
        <p:spPr>
          <a:xfrm>
            <a:off x="457200" y="914400"/>
            <a:ext cx="10896600" cy="5029200"/>
          </a:xfrm>
        </p:spPr>
        <p:txBody>
          <a:bodyPr>
            <a:normAutofit fontScale="92500" lnSpcReduction="20000"/>
          </a:bodyPr>
          <a:lstStyle/>
          <a:p>
            <a:r>
              <a:rPr lang="en-US" sz="3200" b="0" i="0" u="none" strike="noStrike" kern="1200" baseline="0" dirty="0">
                <a:solidFill>
                  <a:schemeClr val="tx1"/>
                </a:solidFill>
                <a:ea typeface="Calibri" panose="020F0502020204030204" pitchFamily="34" charset="0"/>
              </a:rPr>
              <a:t>You are seeing a parent who is 2 weeks postpartum with their 4th child. The 3 older children are ages 4, 7 and 10. </a:t>
            </a:r>
          </a:p>
          <a:p>
            <a:r>
              <a:rPr lang="en-US" sz="3200" b="0" i="0" u="none" strike="noStrike" kern="1200" baseline="0" dirty="0">
                <a:solidFill>
                  <a:schemeClr val="tx1"/>
                </a:solidFill>
                <a:ea typeface="Calibri" panose="020F0502020204030204" pitchFamily="34" charset="0"/>
              </a:rPr>
              <a:t>The baby was born at 37 weeks via vaginal delivery, no complications.</a:t>
            </a:r>
          </a:p>
          <a:p>
            <a:r>
              <a:rPr lang="en-US" sz="3200" b="0" i="0" u="none" strike="noStrike" kern="1200" baseline="0" dirty="0">
                <a:solidFill>
                  <a:schemeClr val="tx1"/>
                </a:solidFill>
                <a:ea typeface="Calibri" panose="020F0502020204030204" pitchFamily="34" charset="0"/>
              </a:rPr>
              <a:t>The baby has been sleepy since birth and has not been gaining enough weight at the breast, according to the baby’s physician. </a:t>
            </a:r>
          </a:p>
          <a:p>
            <a:r>
              <a:rPr lang="en-US" sz="3200" b="0" i="0" u="none" strike="noStrike" kern="1200" baseline="0" dirty="0">
                <a:solidFill>
                  <a:schemeClr val="tx1"/>
                </a:solidFill>
                <a:ea typeface="Calibri" panose="020F0502020204030204" pitchFamily="34" charset="0"/>
              </a:rPr>
              <a:t>Mom notices that the baby falls asleep at the breast. She figured out that if she pumps and bottle feeds, the baby gains sufficient weight. </a:t>
            </a:r>
          </a:p>
          <a:p>
            <a:r>
              <a:rPr lang="en-US" sz="3200" b="0" i="0" u="none" strike="noStrike" kern="1200" baseline="0" dirty="0">
                <a:solidFill>
                  <a:schemeClr val="tx1"/>
                </a:solidFill>
                <a:ea typeface="Calibri" panose="020F0502020204030204" pitchFamily="34" charset="0"/>
              </a:rPr>
              <a:t>She is seeing you because she really would rather breastfeed her baby than pump. She is very busy with her 3 older children, and cannot find time to pump and bottle-feed the baby</a:t>
            </a:r>
            <a:r>
              <a:rPr lang="en-US" dirty="0">
                <a:ea typeface="Calibri" panose="020F0502020204030204" pitchFamily="34" charset="0"/>
              </a:rPr>
              <a:t>.</a:t>
            </a:r>
            <a:endParaRPr lang="en-US" sz="2800" dirty="0">
              <a:ea typeface="Calibri" panose="020F0502020204030204" pitchFamily="34" charset="0"/>
            </a:endParaRPr>
          </a:p>
          <a:p>
            <a:pPr marL="0" indent="0">
              <a:buNone/>
            </a:pPr>
            <a:endParaRPr lang="en-US" dirty="0">
              <a:ea typeface="Calibri" panose="020F0502020204030204" pitchFamily="34" charset="0"/>
            </a:endParaRPr>
          </a:p>
        </p:txBody>
      </p:sp>
      <p:sp>
        <p:nvSpPr>
          <p:cNvPr id="3" name="TextBox 2">
            <a:extLst>
              <a:ext uri="{FF2B5EF4-FFF2-40B4-BE49-F238E27FC236}">
                <a16:creationId xmlns:a16="http://schemas.microsoft.com/office/drawing/2014/main" id="{E674E302-DF03-4374-5943-CB912CB0A6E8}"/>
              </a:ext>
            </a:extLst>
          </p:cNvPr>
          <p:cNvSpPr txBox="1"/>
          <p:nvPr/>
        </p:nvSpPr>
        <p:spPr>
          <a:xfrm>
            <a:off x="2819400" y="5943600"/>
            <a:ext cx="5842305" cy="584775"/>
          </a:xfrm>
          <a:prstGeom prst="rect">
            <a:avLst/>
          </a:prstGeom>
          <a:noFill/>
        </p:spPr>
        <p:txBody>
          <a:bodyPr wrap="none" rtlCol="0">
            <a:spAutoFit/>
          </a:bodyPr>
          <a:lstStyle/>
          <a:p>
            <a:r>
              <a:rPr lang="en-US" sz="3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What are her concerns and goals?</a:t>
            </a:r>
          </a:p>
        </p:txBody>
      </p:sp>
    </p:spTree>
    <p:extLst>
      <p:ext uri="{BB962C8B-B14F-4D97-AF65-F5344CB8AC3E}">
        <p14:creationId xmlns:p14="http://schemas.microsoft.com/office/powerpoint/2010/main" val="26744416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06ADB0-8075-5BB1-6283-F5AB6C06E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09250-D952-7F33-83FE-7BB9D6795309}"/>
              </a:ext>
            </a:extLst>
          </p:cNvPr>
          <p:cNvSpPr>
            <a:spLocks noGrp="1"/>
          </p:cNvSpPr>
          <p:nvPr>
            <p:ph type="title"/>
          </p:nvPr>
        </p:nvSpPr>
        <p:spPr>
          <a:xfrm>
            <a:off x="914400" y="-5316"/>
            <a:ext cx="9906000" cy="767316"/>
          </a:xfrm>
        </p:spPr>
        <p:txBody>
          <a:bodyPr>
            <a:normAutofit/>
          </a:bodyPr>
          <a:lstStyle/>
          <a:p>
            <a:r>
              <a:rPr lang="en-US" dirty="0"/>
              <a:t>Parent-Centered Approach to Counseling</a:t>
            </a:r>
          </a:p>
        </p:txBody>
      </p:sp>
      <p:sp>
        <p:nvSpPr>
          <p:cNvPr id="4" name="Slide Number Placeholder 3">
            <a:extLst>
              <a:ext uri="{FF2B5EF4-FFF2-40B4-BE49-F238E27FC236}">
                <a16:creationId xmlns:a16="http://schemas.microsoft.com/office/drawing/2014/main" id="{F2A551AE-5800-7EDC-8B0D-B719FCD4CD33}"/>
              </a:ext>
            </a:extLst>
          </p:cNvPr>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65</a:t>
            </a:fld>
            <a:endParaRPr lang="en-US">
              <a:solidFill>
                <a:prstClr val="black">
                  <a:tint val="75000"/>
                </a:prstClr>
              </a:solidFill>
              <a:latin typeface="Comic Sans MS"/>
            </a:endParaRPr>
          </a:p>
        </p:txBody>
      </p:sp>
      <p:sp>
        <p:nvSpPr>
          <p:cNvPr id="5" name="Content Placeholder 4">
            <a:extLst>
              <a:ext uri="{FF2B5EF4-FFF2-40B4-BE49-F238E27FC236}">
                <a16:creationId xmlns:a16="http://schemas.microsoft.com/office/drawing/2014/main" id="{3AEB49E0-53F5-816F-E0B8-4E2A2BFAE39B}"/>
              </a:ext>
            </a:extLst>
          </p:cNvPr>
          <p:cNvSpPr>
            <a:spLocks noGrp="1"/>
          </p:cNvSpPr>
          <p:nvPr>
            <p:ph idx="1"/>
          </p:nvPr>
        </p:nvSpPr>
        <p:spPr>
          <a:xfrm>
            <a:off x="457200" y="914400"/>
            <a:ext cx="10896600" cy="4191000"/>
          </a:xfrm>
        </p:spPr>
        <p:txBody>
          <a:bodyPr>
            <a:normAutofit/>
          </a:bodyPr>
          <a:lstStyle/>
          <a:p>
            <a:r>
              <a:rPr lang="en-US" sz="2400" b="0" i="0" u="none" strike="noStrike" kern="1200" baseline="0" dirty="0">
                <a:solidFill>
                  <a:schemeClr val="tx1"/>
                </a:solidFill>
                <a:ea typeface="Calibri" panose="020F0502020204030204" pitchFamily="34" charset="0"/>
              </a:rPr>
              <a:t>You are seeing a parent who is 2 weeks postpartum with their 4th child. The 3 older children are ages 4, 7 and 10. </a:t>
            </a:r>
          </a:p>
          <a:p>
            <a:r>
              <a:rPr lang="en-US" sz="2400" b="0" i="0" u="none" strike="noStrike" kern="1200" baseline="0" dirty="0">
                <a:solidFill>
                  <a:schemeClr val="tx1"/>
                </a:solidFill>
                <a:ea typeface="Calibri" panose="020F0502020204030204" pitchFamily="34" charset="0"/>
              </a:rPr>
              <a:t>The baby was born at 37 weeks via vaginal delivery, no complications.</a:t>
            </a:r>
          </a:p>
          <a:p>
            <a:r>
              <a:rPr lang="en-US" sz="2400" b="0" i="0" u="none" strike="noStrike" kern="1200" baseline="0" dirty="0">
                <a:solidFill>
                  <a:schemeClr val="tx1"/>
                </a:solidFill>
                <a:ea typeface="Calibri" panose="020F0502020204030204" pitchFamily="34" charset="0"/>
              </a:rPr>
              <a:t>The baby has been sleepy since birth and has not been gaining enough weight at the breast, according to the baby’s physician. </a:t>
            </a:r>
          </a:p>
          <a:p>
            <a:r>
              <a:rPr lang="en-US" sz="2400" b="0" i="0" u="none" strike="noStrike" kern="1200" baseline="0" dirty="0">
                <a:solidFill>
                  <a:schemeClr val="tx1"/>
                </a:solidFill>
                <a:ea typeface="Calibri" panose="020F0502020204030204" pitchFamily="34" charset="0"/>
              </a:rPr>
              <a:t>Mom notices that the baby falls asleep at the breast. She figured out that if she pumps and bottle feeds, the baby gains sufficient weight. </a:t>
            </a:r>
          </a:p>
          <a:p>
            <a:r>
              <a:rPr lang="en-US" sz="2400" b="0" i="0" u="none" strike="noStrike" kern="1200" baseline="0" dirty="0">
                <a:solidFill>
                  <a:schemeClr val="tx1"/>
                </a:solidFill>
                <a:ea typeface="Calibri" panose="020F0502020204030204" pitchFamily="34" charset="0"/>
              </a:rPr>
              <a:t>She is seeing you because she really would rather breastfeed her baby than pump. She is very busy with her 3 older children and cannot find time to pump and bottle-feed the baby</a:t>
            </a:r>
            <a:r>
              <a:rPr lang="en-US" sz="2400" dirty="0">
                <a:ea typeface="Calibri" panose="020F0502020204030204" pitchFamily="34" charset="0"/>
              </a:rPr>
              <a:t>.</a:t>
            </a:r>
            <a:endParaRPr lang="en-US" sz="2000" dirty="0">
              <a:ea typeface="Calibri" panose="020F0502020204030204" pitchFamily="34" charset="0"/>
            </a:endParaRPr>
          </a:p>
          <a:p>
            <a:pPr marL="0" indent="0">
              <a:buNone/>
            </a:pPr>
            <a:endParaRPr lang="en-US" sz="2400" dirty="0">
              <a:ea typeface="Calibri" panose="020F0502020204030204" pitchFamily="34" charset="0"/>
            </a:endParaRPr>
          </a:p>
        </p:txBody>
      </p:sp>
      <p:sp>
        <p:nvSpPr>
          <p:cNvPr id="3" name="TextBox 2">
            <a:extLst>
              <a:ext uri="{FF2B5EF4-FFF2-40B4-BE49-F238E27FC236}">
                <a16:creationId xmlns:a16="http://schemas.microsoft.com/office/drawing/2014/main" id="{FFD088E7-504B-615E-C359-750C660BF867}"/>
              </a:ext>
            </a:extLst>
          </p:cNvPr>
          <p:cNvSpPr txBox="1"/>
          <p:nvPr/>
        </p:nvSpPr>
        <p:spPr>
          <a:xfrm>
            <a:off x="2310809" y="4800600"/>
            <a:ext cx="9067800" cy="1384995"/>
          </a:xfrm>
          <a:prstGeom prst="rect">
            <a:avLst/>
          </a:prstGeom>
          <a:noFill/>
        </p:spPr>
        <p:txBody>
          <a:bodyPr wrap="square" rtlCol="0">
            <a:spAutoFit/>
          </a:bodyPr>
          <a:lstStyle/>
          <a:p>
            <a:r>
              <a:rPr lang="en-US" sz="2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How can you demonstrate to her that you are listening?</a:t>
            </a:r>
          </a:p>
          <a:p>
            <a:pPr lvl="1"/>
            <a:r>
              <a:rPr lang="en-US" sz="2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Verbal cues</a:t>
            </a:r>
          </a:p>
          <a:p>
            <a:pPr lvl="1"/>
            <a:r>
              <a:rPr lang="en-US" sz="2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Nonverbal cues</a:t>
            </a:r>
          </a:p>
        </p:txBody>
      </p:sp>
    </p:spTree>
    <p:extLst>
      <p:ext uri="{BB962C8B-B14F-4D97-AF65-F5344CB8AC3E}">
        <p14:creationId xmlns:p14="http://schemas.microsoft.com/office/powerpoint/2010/main" val="8652620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7098F0-4489-03C3-4661-E4E042EB2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9059D-D61A-BE15-427B-D2D163894241}"/>
              </a:ext>
            </a:extLst>
          </p:cNvPr>
          <p:cNvSpPr>
            <a:spLocks noGrp="1"/>
          </p:cNvSpPr>
          <p:nvPr>
            <p:ph type="title"/>
          </p:nvPr>
        </p:nvSpPr>
        <p:spPr>
          <a:xfrm>
            <a:off x="914400" y="-5316"/>
            <a:ext cx="9906000" cy="767316"/>
          </a:xfrm>
        </p:spPr>
        <p:txBody>
          <a:bodyPr>
            <a:normAutofit/>
          </a:bodyPr>
          <a:lstStyle/>
          <a:p>
            <a:r>
              <a:rPr lang="en-US" dirty="0"/>
              <a:t>Parent-Centered Approach to Counseling</a:t>
            </a:r>
          </a:p>
        </p:txBody>
      </p:sp>
      <p:sp>
        <p:nvSpPr>
          <p:cNvPr id="4" name="Slide Number Placeholder 3">
            <a:extLst>
              <a:ext uri="{FF2B5EF4-FFF2-40B4-BE49-F238E27FC236}">
                <a16:creationId xmlns:a16="http://schemas.microsoft.com/office/drawing/2014/main" id="{8B0B3BBE-4290-F93D-C03A-6E35AFA2C4CC}"/>
              </a:ext>
            </a:extLst>
          </p:cNvPr>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66</a:t>
            </a:fld>
            <a:endParaRPr lang="en-US">
              <a:solidFill>
                <a:prstClr val="black">
                  <a:tint val="75000"/>
                </a:prstClr>
              </a:solidFill>
              <a:latin typeface="Comic Sans MS"/>
            </a:endParaRPr>
          </a:p>
        </p:txBody>
      </p:sp>
      <p:sp>
        <p:nvSpPr>
          <p:cNvPr id="5" name="Content Placeholder 4">
            <a:extLst>
              <a:ext uri="{FF2B5EF4-FFF2-40B4-BE49-F238E27FC236}">
                <a16:creationId xmlns:a16="http://schemas.microsoft.com/office/drawing/2014/main" id="{11C749C4-FC81-7EEB-D882-532C32E20876}"/>
              </a:ext>
            </a:extLst>
          </p:cNvPr>
          <p:cNvSpPr>
            <a:spLocks noGrp="1"/>
          </p:cNvSpPr>
          <p:nvPr>
            <p:ph idx="1"/>
          </p:nvPr>
        </p:nvSpPr>
        <p:spPr>
          <a:xfrm>
            <a:off x="457200" y="914400"/>
            <a:ext cx="10896600" cy="4191000"/>
          </a:xfrm>
        </p:spPr>
        <p:txBody>
          <a:bodyPr>
            <a:normAutofit/>
          </a:bodyPr>
          <a:lstStyle/>
          <a:p>
            <a:r>
              <a:rPr lang="en-US" sz="2400" b="0" i="0" u="none" strike="noStrike" kern="1200" baseline="0" dirty="0">
                <a:solidFill>
                  <a:schemeClr val="tx1"/>
                </a:solidFill>
                <a:ea typeface="Calibri" panose="020F0502020204030204" pitchFamily="34" charset="0"/>
              </a:rPr>
              <a:t>You are seeing a parent who is 2 weeks postpartum with their 4th child. The 3 older children are ages 4, 7 and 10. </a:t>
            </a:r>
          </a:p>
          <a:p>
            <a:r>
              <a:rPr lang="en-US" sz="2400" b="0" i="0" u="none" strike="noStrike" kern="1200" baseline="0" dirty="0">
                <a:solidFill>
                  <a:schemeClr val="tx1"/>
                </a:solidFill>
                <a:ea typeface="Calibri" panose="020F0502020204030204" pitchFamily="34" charset="0"/>
              </a:rPr>
              <a:t>The baby was born at 37 weeks via vaginal delivery, no complications.</a:t>
            </a:r>
          </a:p>
          <a:p>
            <a:r>
              <a:rPr lang="en-US" sz="2400" b="0" i="0" u="none" strike="noStrike" kern="1200" baseline="0" dirty="0">
                <a:solidFill>
                  <a:schemeClr val="tx1"/>
                </a:solidFill>
                <a:ea typeface="Calibri" panose="020F0502020204030204" pitchFamily="34" charset="0"/>
              </a:rPr>
              <a:t>The baby has been sleepy since birth and has not been gaining enough weight at the breast, according to the baby’s physician. </a:t>
            </a:r>
          </a:p>
          <a:p>
            <a:r>
              <a:rPr lang="en-US" sz="2400" b="0" i="0" u="none" strike="noStrike" kern="1200" baseline="0" dirty="0">
                <a:solidFill>
                  <a:schemeClr val="tx1"/>
                </a:solidFill>
                <a:ea typeface="Calibri" panose="020F0502020204030204" pitchFamily="34" charset="0"/>
              </a:rPr>
              <a:t>Mom notices that the baby falls asleep at the breast. She figured out that if she pumps and bottle feeds, the baby gains sufficient weight. </a:t>
            </a:r>
          </a:p>
          <a:p>
            <a:r>
              <a:rPr lang="en-US" sz="2400" b="0" i="0" u="none" strike="noStrike" kern="1200" baseline="0" dirty="0">
                <a:solidFill>
                  <a:schemeClr val="tx1"/>
                </a:solidFill>
                <a:ea typeface="Calibri" panose="020F0502020204030204" pitchFamily="34" charset="0"/>
              </a:rPr>
              <a:t>She is seeing you because she really would rather breastfeed her baby than pump. She is very busy with her 3 older children and cannot find time to pump and bottle-feed the baby</a:t>
            </a:r>
            <a:r>
              <a:rPr lang="en-US" sz="2400" dirty="0">
                <a:ea typeface="Calibri" panose="020F0502020204030204" pitchFamily="34" charset="0"/>
              </a:rPr>
              <a:t>.</a:t>
            </a:r>
            <a:endParaRPr lang="en-US" sz="2000" dirty="0">
              <a:ea typeface="Calibri" panose="020F0502020204030204" pitchFamily="34" charset="0"/>
            </a:endParaRPr>
          </a:p>
          <a:p>
            <a:pPr marL="0" indent="0">
              <a:buNone/>
            </a:pPr>
            <a:endParaRPr lang="en-US" sz="2400" dirty="0">
              <a:ea typeface="Calibri" panose="020F0502020204030204" pitchFamily="34" charset="0"/>
            </a:endParaRPr>
          </a:p>
        </p:txBody>
      </p:sp>
      <p:sp>
        <p:nvSpPr>
          <p:cNvPr id="3" name="TextBox 2">
            <a:extLst>
              <a:ext uri="{FF2B5EF4-FFF2-40B4-BE49-F238E27FC236}">
                <a16:creationId xmlns:a16="http://schemas.microsoft.com/office/drawing/2014/main" id="{6C5AE450-ED09-29E5-49BC-56C9CDEFD349}"/>
              </a:ext>
            </a:extLst>
          </p:cNvPr>
          <p:cNvSpPr txBox="1"/>
          <p:nvPr/>
        </p:nvSpPr>
        <p:spPr>
          <a:xfrm>
            <a:off x="2133600" y="5064642"/>
            <a:ext cx="9753600" cy="954107"/>
          </a:xfrm>
          <a:prstGeom prst="rect">
            <a:avLst/>
          </a:prstGeom>
          <a:noFill/>
        </p:spPr>
        <p:txBody>
          <a:bodyPr wrap="square" rtlCol="0">
            <a:spAutoFit/>
          </a:bodyPr>
          <a:lstStyle/>
          <a:p>
            <a:pPr marR="0" lvl="0" algn="l"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Calibri" panose="020F0502020204030204" pitchFamily="34" charset="0"/>
              </a:rPr>
              <a:t>What can you say to demonstrate empathy (respect, support, demonstrate understanding)?</a:t>
            </a:r>
          </a:p>
        </p:txBody>
      </p:sp>
    </p:spTree>
    <p:extLst>
      <p:ext uri="{BB962C8B-B14F-4D97-AF65-F5344CB8AC3E}">
        <p14:creationId xmlns:p14="http://schemas.microsoft.com/office/powerpoint/2010/main" val="1499602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Shared Decision Making</a:t>
            </a:r>
          </a:p>
        </p:txBody>
      </p:sp>
      <p:sp>
        <p:nvSpPr>
          <p:cNvPr id="5" name="Text Placeholder 4"/>
          <p:cNvSpPr>
            <a:spLocks noGrp="1"/>
          </p:cNvSpPr>
          <p:nvPr>
            <p:ph type="body" idx="1"/>
          </p:nvPr>
        </p:nvSpPr>
        <p:spPr>
          <a:xfrm>
            <a:off x="152400" y="1828800"/>
            <a:ext cx="12039600" cy="2362200"/>
          </a:xfrm>
        </p:spPr>
        <p:txBody>
          <a:bodyPr>
            <a:normAutofit/>
          </a:bodyPr>
          <a:lstStyle/>
          <a:p>
            <a:pPr marL="0" indent="0">
              <a:buNone/>
            </a:pPr>
            <a:r>
              <a:rPr lang="en-US" dirty="0"/>
              <a:t>This mother does not want to pump and bottle feed, even though you know that this is the best way to make sure the baby gains well and only receives breastmilk. </a:t>
            </a:r>
          </a:p>
          <a:p>
            <a:pPr lvl="1"/>
            <a:r>
              <a:rPr lang="en-US" dirty="0">
                <a:solidFill>
                  <a:schemeClr val="accent2">
                    <a:lumMod val="75000"/>
                  </a:schemeClr>
                </a:solidFill>
              </a:rPr>
              <a:t>What does it mean to do shared decision making in this situation?</a:t>
            </a:r>
          </a:p>
        </p:txBody>
      </p:sp>
      <p:sp>
        <p:nvSpPr>
          <p:cNvPr id="2" name="Slide Number Placeholder 1"/>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67</a:t>
            </a:fld>
            <a:endParaRPr lang="en-US">
              <a:solidFill>
                <a:prstClr val="black">
                  <a:tint val="75000"/>
                </a:prstClr>
              </a:solidFill>
              <a:latin typeface="Comic Sans MS"/>
            </a:endParaRPr>
          </a:p>
        </p:txBody>
      </p:sp>
    </p:spTree>
    <p:extLst>
      <p:ext uri="{BB962C8B-B14F-4D97-AF65-F5344CB8AC3E}">
        <p14:creationId xmlns:p14="http://schemas.microsoft.com/office/powerpoint/2010/main" val="17816906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a:stretch>
        </a:blipFill>
        <a:effectLst/>
      </p:bgPr>
    </p:bg>
    <p:spTree>
      <p:nvGrpSpPr>
        <p:cNvPr id="1" name="">
          <a:extLst>
            <a:ext uri="{FF2B5EF4-FFF2-40B4-BE49-F238E27FC236}">
              <a16:creationId xmlns:a16="http://schemas.microsoft.com/office/drawing/2014/main" id="{B76466F6-A6E2-C6D2-E6F2-20B2523C78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1AEFB-85E9-56AA-9C2D-E99B7E92CFEF}"/>
              </a:ext>
            </a:extLst>
          </p:cNvPr>
          <p:cNvSpPr>
            <a:spLocks noGrp="1"/>
          </p:cNvSpPr>
          <p:nvPr>
            <p:ph type="title"/>
          </p:nvPr>
        </p:nvSpPr>
        <p:spPr>
          <a:xfrm>
            <a:off x="609600" y="274638"/>
            <a:ext cx="10972800" cy="639762"/>
          </a:xfrm>
        </p:spPr>
        <p:txBody>
          <a:bodyPr>
            <a:normAutofit fontScale="90000"/>
          </a:bodyPr>
          <a:lstStyle/>
          <a:p>
            <a:r>
              <a:rPr lang="en-US" dirty="0"/>
              <a:t>Shared Decision Making</a:t>
            </a:r>
          </a:p>
        </p:txBody>
      </p:sp>
      <p:sp>
        <p:nvSpPr>
          <p:cNvPr id="5" name="Text Placeholder 4">
            <a:extLst>
              <a:ext uri="{FF2B5EF4-FFF2-40B4-BE49-F238E27FC236}">
                <a16:creationId xmlns:a16="http://schemas.microsoft.com/office/drawing/2014/main" id="{F4950427-67D7-EFAE-A618-9F7241FD0EF4}"/>
              </a:ext>
            </a:extLst>
          </p:cNvPr>
          <p:cNvSpPr>
            <a:spLocks noGrp="1"/>
          </p:cNvSpPr>
          <p:nvPr>
            <p:ph type="body" idx="1"/>
          </p:nvPr>
        </p:nvSpPr>
        <p:spPr>
          <a:xfrm>
            <a:off x="419100" y="1295400"/>
            <a:ext cx="11734800" cy="4756149"/>
          </a:xfrm>
        </p:spPr>
        <p:txBody>
          <a:bodyPr>
            <a:normAutofit/>
          </a:bodyPr>
          <a:lstStyle/>
          <a:p>
            <a:r>
              <a:rPr lang="en-US" dirty="0"/>
              <a:t>Outline options for managing the breastfeeding concern. Include risks and benefits to each:</a:t>
            </a:r>
          </a:p>
          <a:p>
            <a:pPr lvl="1"/>
            <a:r>
              <a:rPr lang="en-US" dirty="0"/>
              <a:t>She can continue to pump and bottle feed</a:t>
            </a:r>
          </a:p>
          <a:p>
            <a:pPr lvl="1"/>
            <a:r>
              <a:rPr lang="en-US" dirty="0"/>
              <a:t>She can nurse, then give a bottle of formula and not pump at all</a:t>
            </a:r>
          </a:p>
          <a:p>
            <a:pPr lvl="1"/>
            <a:r>
              <a:rPr lang="en-US" dirty="0"/>
              <a:t>Only pump after nursing when someone is with her</a:t>
            </a:r>
          </a:p>
          <a:p>
            <a:r>
              <a:rPr lang="en-US" dirty="0"/>
              <a:t>Provide realistic encouragement</a:t>
            </a:r>
          </a:p>
          <a:p>
            <a:pPr lvl="1"/>
            <a:r>
              <a:rPr lang="en-US" dirty="0"/>
              <a:t>Will this improve?</a:t>
            </a:r>
          </a:p>
          <a:p>
            <a:pPr lvl="1"/>
            <a:r>
              <a:rPr lang="en-US" dirty="0"/>
              <a:t>When will it improve?</a:t>
            </a:r>
          </a:p>
          <a:p>
            <a:pPr lvl="1"/>
            <a:endParaRPr lang="en-US" dirty="0"/>
          </a:p>
        </p:txBody>
      </p:sp>
      <p:sp>
        <p:nvSpPr>
          <p:cNvPr id="2" name="Slide Number Placeholder 1">
            <a:extLst>
              <a:ext uri="{FF2B5EF4-FFF2-40B4-BE49-F238E27FC236}">
                <a16:creationId xmlns:a16="http://schemas.microsoft.com/office/drawing/2014/main" id="{A2294CBC-CBF9-183E-7D78-C2F8714F0935}"/>
              </a:ext>
            </a:extLst>
          </p:cNvPr>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68</a:t>
            </a:fld>
            <a:endParaRPr lang="en-US">
              <a:solidFill>
                <a:prstClr val="black">
                  <a:tint val="75000"/>
                </a:prstClr>
              </a:solidFill>
              <a:latin typeface="Comic Sans MS"/>
            </a:endParaRPr>
          </a:p>
        </p:txBody>
      </p:sp>
    </p:spTree>
    <p:extLst>
      <p:ext uri="{BB962C8B-B14F-4D97-AF65-F5344CB8AC3E}">
        <p14:creationId xmlns:p14="http://schemas.microsoft.com/office/powerpoint/2010/main" val="2283018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0" y="1524000"/>
            <a:ext cx="3429000" cy="914400"/>
          </a:xfrm>
        </p:spPr>
        <p:txBody>
          <a:bodyPr>
            <a:normAutofit fontScale="90000"/>
          </a:bodyPr>
          <a:lstStyle/>
          <a:p>
            <a:r>
              <a:rPr lang="en-US" dirty="0"/>
              <a:t>Ending the Visit and Follow-up</a:t>
            </a:r>
          </a:p>
        </p:txBody>
      </p:sp>
      <p:sp>
        <p:nvSpPr>
          <p:cNvPr id="5" name="TextBox 4"/>
          <p:cNvSpPr txBox="1"/>
          <p:nvPr/>
        </p:nvSpPr>
        <p:spPr>
          <a:xfrm>
            <a:off x="914400" y="3886200"/>
            <a:ext cx="9596718" cy="2677656"/>
          </a:xfrm>
          <a:prstGeom prst="rect">
            <a:avLst/>
          </a:prstGeom>
          <a:noFill/>
        </p:spPr>
        <p:txBody>
          <a:bodyPr wrap="square" rtlCol="0">
            <a:spAutoFit/>
          </a:bodyPr>
          <a:lstStyle/>
          <a:p>
            <a:pPr marL="457200" indent="-457200">
              <a:buFont typeface="Wingdings" panose="05000000000000000000" pitchFamily="2" charset="2"/>
              <a:buChar char="Ø"/>
              <a:defRPr/>
            </a:pPr>
            <a:r>
              <a:rPr lang="en-US" sz="2800" dirty="0">
                <a:solidFill>
                  <a:prstClr val="black"/>
                </a:solidFill>
                <a:latin typeface="Calibri" panose="020F0502020204030204" pitchFamily="34" charset="0"/>
                <a:cs typeface="Calibri" panose="020F0502020204030204" pitchFamily="34" charset="0"/>
              </a:rPr>
              <a:t>Recap</a:t>
            </a:r>
          </a:p>
          <a:p>
            <a:pPr marL="914400" lvl="1" indent="-457200">
              <a:buFont typeface="Wingdings" panose="05000000000000000000" pitchFamily="2" charset="2"/>
              <a:buChar char="Ø"/>
              <a:defRPr/>
            </a:pPr>
            <a:r>
              <a:rPr lang="en-US" sz="2800" dirty="0">
                <a:solidFill>
                  <a:prstClr val="black"/>
                </a:solidFill>
                <a:latin typeface="Calibri" panose="020F0502020204030204" pitchFamily="34" charset="0"/>
                <a:cs typeface="Calibri" panose="020F0502020204030204" pitchFamily="34" charset="0"/>
              </a:rPr>
              <a:t>Ask the parent to recite what the plan is</a:t>
            </a:r>
          </a:p>
          <a:p>
            <a:pPr marL="914400" lvl="1" indent="-457200">
              <a:buFont typeface="Wingdings" panose="05000000000000000000" pitchFamily="2" charset="2"/>
              <a:buChar char="Ø"/>
              <a:defRPr/>
            </a:pPr>
            <a:r>
              <a:rPr lang="en-US" sz="2800" dirty="0">
                <a:solidFill>
                  <a:prstClr val="black"/>
                </a:solidFill>
                <a:latin typeface="Calibri" panose="020F0502020204030204" pitchFamily="34" charset="0"/>
                <a:cs typeface="Calibri" panose="020F0502020204030204" pitchFamily="34" charset="0"/>
              </a:rPr>
              <a:t>Provide written instructions, or a video conversation from her phone</a:t>
            </a:r>
          </a:p>
          <a:p>
            <a:pPr marL="457200" indent="-457200">
              <a:buFont typeface="Wingdings" panose="05000000000000000000" pitchFamily="2" charset="2"/>
              <a:buChar char="Ø"/>
              <a:defRPr/>
            </a:pPr>
            <a:r>
              <a:rPr lang="en-US" sz="2800" dirty="0">
                <a:solidFill>
                  <a:prstClr val="black"/>
                </a:solidFill>
                <a:latin typeface="Calibri" panose="020F0502020204030204" pitchFamily="34" charset="0"/>
                <a:cs typeface="Calibri" panose="020F0502020204030204" pitchFamily="34" charset="0"/>
              </a:rPr>
              <a:t>Plan a follow-up</a:t>
            </a:r>
          </a:p>
          <a:p>
            <a:pPr marL="914400" lvl="1" indent="-457200">
              <a:buFont typeface="Wingdings" panose="05000000000000000000" pitchFamily="2" charset="2"/>
              <a:buChar char="Ø"/>
              <a:defRPr/>
            </a:pPr>
            <a:r>
              <a:rPr lang="en-US" sz="2800" dirty="0">
                <a:solidFill>
                  <a:prstClr val="black"/>
                </a:solidFill>
                <a:latin typeface="Calibri" panose="020F0502020204030204" pitchFamily="34" charset="0"/>
                <a:cs typeface="Calibri" panose="020F0502020204030204" pitchFamily="34" charset="0"/>
              </a:rPr>
              <a:t>Phone, text, office, home visit? When?</a:t>
            </a:r>
          </a:p>
        </p:txBody>
      </p:sp>
      <p:sp>
        <p:nvSpPr>
          <p:cNvPr id="3" name="Slide Number Placeholder 2"/>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69</a:t>
            </a:fld>
            <a:endParaRPr lang="en-US" dirty="0">
              <a:solidFill>
                <a:prstClr val="black">
                  <a:tint val="75000"/>
                </a:prstClr>
              </a:solidFill>
              <a:latin typeface="Comic Sans MS"/>
            </a:endParaRPr>
          </a:p>
        </p:txBody>
      </p:sp>
      <p:pic>
        <p:nvPicPr>
          <p:cNvPr id="1026" name="Picture 2" descr="C:\Anne\Images\USBC Images\happyfami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4655" y="198349"/>
            <a:ext cx="5359719" cy="3565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9217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Calibri" panose="020F0502020204030204" pitchFamily="34" charset="0"/>
                <a:cs typeface="Calibri" panose="020F0502020204030204" pitchFamily="34" charset="0"/>
              </a:rPr>
              <a:t>Conclusions Session 1</a:t>
            </a:r>
          </a:p>
        </p:txBody>
      </p:sp>
      <p:sp>
        <p:nvSpPr>
          <p:cNvPr id="3" name="Content Placeholder 2"/>
          <p:cNvSpPr>
            <a:spLocks noGrp="1"/>
          </p:cNvSpPr>
          <p:nvPr>
            <p:ph idx="1"/>
          </p:nvPr>
        </p:nvSpPr>
        <p:spPr>
          <a:xfrm>
            <a:off x="304800" y="1417639"/>
            <a:ext cx="11887200" cy="4525963"/>
          </a:xfrm>
        </p:spPr>
        <p:txBody>
          <a:bodyPr>
            <a:normAutofit/>
          </a:bodyPr>
          <a:lstStyle/>
          <a:p>
            <a:r>
              <a:rPr lang="en-US" dirty="0">
                <a:solidFill>
                  <a:schemeClr val="bg1"/>
                </a:solidFill>
                <a:latin typeface="Calibri" panose="020F0502020204030204" pitchFamily="34" charset="0"/>
                <a:cs typeface="Calibri" panose="020F0502020204030204" pitchFamily="34" charset="0"/>
              </a:rPr>
              <a:t>There are many immune factors in human milk other than antibodies that provide optimal health for the baby.</a:t>
            </a:r>
          </a:p>
          <a:p>
            <a:r>
              <a:rPr lang="en-US" dirty="0">
                <a:solidFill>
                  <a:schemeClr val="bg1"/>
                </a:solidFill>
                <a:latin typeface="Calibri" panose="020F0502020204030204" pitchFamily="34" charset="0"/>
                <a:cs typeface="Calibri" panose="020F0502020204030204" pitchFamily="34" charset="0"/>
              </a:rPr>
              <a:t>There are very few contraindications to breastfeeding.</a:t>
            </a:r>
          </a:p>
          <a:p>
            <a:r>
              <a:rPr lang="en-US" dirty="0">
                <a:solidFill>
                  <a:schemeClr val="bg1"/>
                </a:solidFill>
                <a:latin typeface="Calibri" panose="020F0502020204030204" pitchFamily="34" charset="0"/>
                <a:cs typeface="Calibri" panose="020F0502020204030204" pitchFamily="34" charset="0"/>
              </a:rPr>
              <a:t>Individuals  are encouraged to breastfeed or lactate to provide milk for at least 2 years. </a:t>
            </a:r>
          </a:p>
          <a:p>
            <a:r>
              <a:rPr lang="en-US" dirty="0">
                <a:solidFill>
                  <a:schemeClr val="bg1"/>
                </a:solidFill>
                <a:latin typeface="Calibri" panose="020F0502020204030204" pitchFamily="34" charset="0"/>
                <a:cs typeface="Calibri" panose="020F0502020204030204" pitchFamily="34" charset="0"/>
              </a:rPr>
              <a:t>Medical offices and other systems that work with lactating dyads need to provide lactation encouragement, education and support prenatally and postpartum.</a:t>
            </a: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29111324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Calibri" panose="020F0502020204030204" pitchFamily="34" charset="0"/>
                <a:cs typeface="Calibri" panose="020F0502020204030204" pitchFamily="34" charset="0"/>
              </a:rPr>
              <a:t>Conclusions Session 1 Cont’d</a:t>
            </a:r>
          </a:p>
        </p:txBody>
      </p:sp>
      <p:sp>
        <p:nvSpPr>
          <p:cNvPr id="3" name="Content Placeholder 2"/>
          <p:cNvSpPr>
            <a:spLocks noGrp="1"/>
          </p:cNvSpPr>
          <p:nvPr>
            <p:ph idx="1"/>
          </p:nvPr>
        </p:nvSpPr>
        <p:spPr>
          <a:xfrm>
            <a:off x="381000" y="1600201"/>
            <a:ext cx="11734800" cy="4525963"/>
          </a:xfrm>
        </p:spPr>
        <p:txBody>
          <a:bodyPr/>
          <a:lstStyle/>
          <a:p>
            <a:r>
              <a:rPr lang="en-US" dirty="0">
                <a:solidFill>
                  <a:schemeClr val="bg1"/>
                </a:solidFill>
                <a:latin typeface="Calibri" panose="020F0502020204030204" pitchFamily="34" charset="0"/>
                <a:cs typeface="Calibri" panose="020F0502020204030204" pitchFamily="34" charset="0"/>
              </a:rPr>
              <a:t>Identifying parents’ concerns and goals is important to ensure that counseling is parent-focused.</a:t>
            </a:r>
          </a:p>
          <a:p>
            <a:r>
              <a:rPr lang="en-US" dirty="0">
                <a:solidFill>
                  <a:schemeClr val="bg1"/>
                </a:solidFill>
                <a:latin typeface="Calibri" panose="020F0502020204030204" pitchFamily="34" charset="0"/>
                <a:cs typeface="Calibri" panose="020F0502020204030204" pitchFamily="34" charset="0"/>
              </a:rPr>
              <a:t>Demonstrating listening skills can be done in verbal and nonverbal ways.</a:t>
            </a:r>
          </a:p>
          <a:p>
            <a:r>
              <a:rPr lang="en-US" dirty="0">
                <a:solidFill>
                  <a:schemeClr val="bg1"/>
                </a:solidFill>
                <a:latin typeface="Calibri" panose="020F0502020204030204" pitchFamily="34" charset="0"/>
                <a:cs typeface="Calibri" panose="020F0502020204030204" pitchFamily="34" charset="0"/>
              </a:rPr>
              <a:t>Empathy can be expressed as respect, support, and demonstrating understanding</a:t>
            </a:r>
            <a:r>
              <a:rPr lang="en-US" dirty="0">
                <a:solidFill>
                  <a:schemeClr val="bg1"/>
                </a:solidFill>
              </a:rPr>
              <a:t>.</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omic Sans MS"/>
              </a:rPr>
              <a:pPr>
                <a:defRPr/>
              </a:pPr>
              <a:t>71</a:t>
            </a:fld>
            <a:endParaRPr lang="en-US">
              <a:solidFill>
                <a:prstClr val="black">
                  <a:tint val="75000"/>
                </a:prstClr>
              </a:solidFill>
              <a:latin typeface="Comic Sans MS"/>
            </a:endParaRPr>
          </a:p>
        </p:txBody>
      </p:sp>
    </p:spTree>
    <p:extLst>
      <p:ext uri="{BB962C8B-B14F-4D97-AF65-F5344CB8AC3E}">
        <p14:creationId xmlns:p14="http://schemas.microsoft.com/office/powerpoint/2010/main" val="221937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5679"/>
            <a:ext cx="10744200" cy="2454275"/>
          </a:xfrm>
          <a:solidFill>
            <a:schemeClr val="accent5">
              <a:lumMod val="20000"/>
              <a:lumOff val="80000"/>
            </a:schemeClr>
          </a:solidFill>
        </p:spPr>
        <p:txBody>
          <a:bodyPr>
            <a:normAutofit lnSpcReduction="10000"/>
          </a:bodyPr>
          <a:lstStyle/>
          <a:p>
            <a:pPr marL="0" indent="0">
              <a:buNone/>
            </a:pPr>
            <a:r>
              <a:rPr lang="en-US" dirty="0">
                <a:solidFill>
                  <a:schemeClr val="bg1"/>
                </a:solidFill>
                <a:latin typeface="Calibri" panose="020F0502020204030204" pitchFamily="34" charset="0"/>
                <a:cs typeface="Calibri" panose="020F0502020204030204" pitchFamily="34" charset="0"/>
              </a:rPr>
              <a:t>A new mom calls at 3 </a:t>
            </a:r>
            <a:r>
              <a:rPr lang="en-US" dirty="0" err="1">
                <a:solidFill>
                  <a:schemeClr val="bg1"/>
                </a:solidFill>
                <a:latin typeface="Calibri" panose="020F0502020204030204" pitchFamily="34" charset="0"/>
                <a:cs typeface="Calibri" panose="020F0502020204030204" pitchFamily="34" charset="0"/>
              </a:rPr>
              <a:t>mo</a:t>
            </a:r>
            <a:r>
              <a:rPr lang="en-US" dirty="0">
                <a:solidFill>
                  <a:schemeClr val="bg1"/>
                </a:solidFill>
                <a:latin typeface="Calibri" panose="020F0502020204030204" pitchFamily="34" charset="0"/>
                <a:cs typeface="Calibri" panose="020F0502020204030204" pitchFamily="34" charset="0"/>
              </a:rPr>
              <a:t> postpartum, stating that she will be going back to work next week, and she does not think she would be able to swing working and breastfeeding. She wonders if there are still advantages to nursing past 3 months. </a:t>
            </a:r>
            <a:r>
              <a:rPr lang="en-US" b="1" dirty="0">
                <a:solidFill>
                  <a:schemeClr val="bg1"/>
                </a:solidFill>
                <a:latin typeface="Calibri" panose="020F0502020204030204" pitchFamily="34" charset="0"/>
                <a:cs typeface="Calibri" panose="020F0502020204030204" pitchFamily="34" charset="0"/>
              </a:rPr>
              <a:t>You advise: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72</a:t>
            </a:fld>
            <a:endParaRPr lang="en-US"/>
          </a:p>
        </p:txBody>
      </p:sp>
      <p:sp>
        <p:nvSpPr>
          <p:cNvPr id="7" name="TPAnswers">
            <a:extLst>
              <a:ext uri="{FF2B5EF4-FFF2-40B4-BE49-F238E27FC236}">
                <a16:creationId xmlns:a16="http://schemas.microsoft.com/office/drawing/2014/main" id="{1D6A86E7-9A13-4987-87FA-E0C5BA380C9D}"/>
              </a:ext>
            </a:extLst>
          </p:cNvPr>
          <p:cNvSpPr txBox="1">
            <a:spLocks/>
          </p:cNvSpPr>
          <p:nvPr>
            <p:custDataLst>
              <p:tags r:id="rId1"/>
            </p:custDataLst>
          </p:nvPr>
        </p:nvSpPr>
        <p:spPr>
          <a:xfrm>
            <a:off x="2362200" y="2774950"/>
            <a:ext cx="7924800" cy="3763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omic Sans MS" pitchFamily="66"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omic Sans MS" pitchFamily="66"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omic Sans MS" pitchFamily="66"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AutoNum type="alphaUcPeriod"/>
            </a:pPr>
            <a:r>
              <a:rPr lang="en-US" dirty="0">
                <a:solidFill>
                  <a:schemeClr val="bg1"/>
                </a:solidFill>
                <a:latin typeface="Calibri" panose="020F0502020204030204" pitchFamily="34" charset="0"/>
                <a:cs typeface="Calibri" panose="020F0502020204030204" pitchFamily="34" charset="0"/>
              </a:rPr>
              <a:t>Once you start solid food at 6 months, breastfeeding really does not matter anymore.</a:t>
            </a:r>
          </a:p>
          <a:p>
            <a:pPr marL="514350" indent="-514350">
              <a:buFont typeface="Arial" pitchFamily="34" charset="0"/>
              <a:buAutoNum type="alphaUcPeriod"/>
            </a:pPr>
            <a:r>
              <a:rPr lang="en-US" dirty="0">
                <a:solidFill>
                  <a:schemeClr val="bg1"/>
                </a:solidFill>
                <a:latin typeface="Calibri" panose="020F0502020204030204" pitchFamily="34" charset="0"/>
                <a:cs typeface="Calibri" panose="020F0502020204030204" pitchFamily="34" charset="0"/>
              </a:rPr>
              <a:t>Your baby will benefit from breastfeeding for at least the first 2 years and beyond.</a:t>
            </a:r>
          </a:p>
          <a:p>
            <a:pPr marL="514350" indent="-514350">
              <a:buFont typeface="Arial" pitchFamily="34" charset="0"/>
              <a:buAutoNum type="alphaUcPeriod"/>
            </a:pPr>
            <a:r>
              <a:rPr lang="en-US" dirty="0">
                <a:solidFill>
                  <a:schemeClr val="bg1"/>
                </a:solidFill>
                <a:latin typeface="Calibri" panose="020F0502020204030204" pitchFamily="34" charset="0"/>
                <a:cs typeface="Calibri" panose="020F0502020204030204" pitchFamily="34" charset="0"/>
              </a:rPr>
              <a:t>Continuing to nurse, even if you need to supplement, is preferred over weaning.</a:t>
            </a:r>
          </a:p>
          <a:p>
            <a:pPr marL="514350" indent="-514350">
              <a:buFont typeface="Arial" pitchFamily="34" charset="0"/>
              <a:buAutoNum type="alphaUcPeriod"/>
            </a:pPr>
            <a:r>
              <a:rPr lang="en-US" dirty="0">
                <a:solidFill>
                  <a:schemeClr val="bg1"/>
                </a:solidFill>
                <a:latin typeface="Calibri" panose="020F0502020204030204" pitchFamily="34" charset="0"/>
                <a:cs typeface="Calibri" panose="020F0502020204030204" pitchFamily="34" charset="0"/>
              </a:rPr>
              <a:t>It would be better to wean now, since working and breastfeeding will be too hard.</a:t>
            </a:r>
          </a:p>
          <a:p>
            <a:pPr marL="514350" indent="-514350">
              <a:buFont typeface="Arial" pitchFamily="34" charset="0"/>
              <a:buAutoNum type="alphaUcPeriod"/>
            </a:pPr>
            <a:r>
              <a:rPr lang="en-US" dirty="0">
                <a:solidFill>
                  <a:schemeClr val="bg1"/>
                </a:solidFill>
                <a:latin typeface="Calibri" panose="020F0502020204030204" pitchFamily="34" charset="0"/>
                <a:cs typeface="Calibri" panose="020F0502020204030204" pitchFamily="34" charset="0"/>
              </a:rPr>
              <a:t>B &amp; C</a:t>
            </a:r>
          </a:p>
        </p:txBody>
      </p:sp>
      <p:sp>
        <p:nvSpPr>
          <p:cNvPr id="8" name="4-Point Star 3">
            <a:extLst>
              <a:ext uri="{FF2B5EF4-FFF2-40B4-BE49-F238E27FC236}">
                <a16:creationId xmlns:a16="http://schemas.microsoft.com/office/drawing/2014/main" id="{1730A46B-4941-489D-AC1F-F9157584F4AB}"/>
              </a:ext>
            </a:extLst>
          </p:cNvPr>
          <p:cNvSpPr/>
          <p:nvPr/>
        </p:nvSpPr>
        <p:spPr>
          <a:xfrm>
            <a:off x="1676400" y="59436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654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PQuestion"/>
          <p:cNvSpPr>
            <a:spLocks noGrp="1"/>
          </p:cNvSpPr>
          <p:nvPr>
            <p:ph type="title"/>
          </p:nvPr>
        </p:nvSpPr>
        <p:spPr>
          <a:xfrm>
            <a:off x="1524000" y="304800"/>
            <a:ext cx="9144000" cy="1143000"/>
          </a:xfrm>
          <a:solidFill>
            <a:schemeClr val="accent6">
              <a:lumMod val="20000"/>
              <a:lumOff val="80000"/>
            </a:schemeClr>
          </a:solidFill>
        </p:spPr>
        <p:txBody>
          <a:bodyPr>
            <a:noAutofit/>
          </a:bodyPr>
          <a:lstStyle/>
          <a:p>
            <a:r>
              <a:rPr lang="en-US" sz="3600" dirty="0">
                <a:latin typeface="Calibri" panose="020F0502020204030204" pitchFamily="34" charset="0"/>
                <a:cs typeface="Calibri" panose="020F0502020204030204" pitchFamily="34" charset="0"/>
              </a:rPr>
              <a:t>Mom calls with symptoms of the stomach flu and asks if she should stop nursing. You advise:</a:t>
            </a:r>
          </a:p>
        </p:txBody>
      </p:sp>
      <p:sp>
        <p:nvSpPr>
          <p:cNvPr id="3" name="TPAnswers"/>
          <p:cNvSpPr>
            <a:spLocks noGrp="1"/>
          </p:cNvSpPr>
          <p:nvPr>
            <p:ph type="body" idx="1"/>
            <p:custDataLst>
              <p:tags r:id="rId2"/>
            </p:custDataLst>
          </p:nvPr>
        </p:nvSpPr>
        <p:spPr>
          <a:xfrm>
            <a:off x="717550" y="1905000"/>
            <a:ext cx="10896600" cy="4267200"/>
          </a:xfrm>
        </p:spPr>
        <p:txBody>
          <a:bodyPr>
            <a:normAutofit/>
          </a:bodyPr>
          <a:lstStyle/>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Keep nursing, but if the baby becomes sick with vomiting and diarrhea, stop nursing.</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Keep nursing, and if the baby becomes ill, continue to breastfeed and call your doctor’s office to discuss further management.</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Stop nursing to prevent spreading your illness and give your baby either stored breastmilk or formula until you feel fine.</a:t>
            </a:r>
          </a:p>
        </p:txBody>
      </p:sp>
      <p:sp>
        <p:nvSpPr>
          <p:cNvPr id="4" name="4-Point Star 3"/>
          <p:cNvSpPr/>
          <p:nvPr/>
        </p:nvSpPr>
        <p:spPr>
          <a:xfrm>
            <a:off x="273050" y="32766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73</a:t>
            </a:fld>
            <a:endParaRPr lang="en-US"/>
          </a:p>
        </p:txBody>
      </p:sp>
    </p:spTree>
    <p:custDataLst>
      <p:tags r:id="rId1"/>
    </p:custDataLst>
    <p:extLst>
      <p:ext uri="{BB962C8B-B14F-4D97-AF65-F5344CB8AC3E}">
        <p14:creationId xmlns:p14="http://schemas.microsoft.com/office/powerpoint/2010/main" val="27954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PQuestion"/>
          <p:cNvSpPr>
            <a:spLocks noGrp="1"/>
          </p:cNvSpPr>
          <p:nvPr>
            <p:ph type="title"/>
          </p:nvPr>
        </p:nvSpPr>
        <p:spPr>
          <a:xfrm>
            <a:off x="114300" y="136524"/>
            <a:ext cx="11963400" cy="1554162"/>
          </a:xfrm>
          <a:solidFill>
            <a:schemeClr val="accent4">
              <a:lumMod val="20000"/>
              <a:lumOff val="80000"/>
            </a:schemeClr>
          </a:solidFill>
        </p:spPr>
        <p:txBody>
          <a:bodyPr>
            <a:noAutofit/>
          </a:bodyPr>
          <a:lstStyle/>
          <a:p>
            <a:r>
              <a:rPr lang="en-US" sz="3600" dirty="0">
                <a:latin typeface="Calibri" panose="020F0502020204030204" pitchFamily="34" charset="0"/>
                <a:cs typeface="Calibri" panose="020F0502020204030204" pitchFamily="34" charset="0"/>
              </a:rPr>
              <a:t>A pregnant individual calls and asks if they should not nurse because they have diabetes, asthma and allergies. You advise:</a:t>
            </a:r>
          </a:p>
        </p:txBody>
      </p:sp>
      <p:sp>
        <p:nvSpPr>
          <p:cNvPr id="3" name="TPAnswers"/>
          <p:cNvSpPr>
            <a:spLocks noGrp="1"/>
          </p:cNvSpPr>
          <p:nvPr>
            <p:ph type="body" idx="1"/>
            <p:custDataLst>
              <p:tags r:id="rId2"/>
            </p:custDataLst>
          </p:nvPr>
        </p:nvSpPr>
        <p:spPr>
          <a:xfrm>
            <a:off x="762000" y="1830388"/>
            <a:ext cx="10972800" cy="4525963"/>
          </a:xfrm>
          <a:noFill/>
        </p:spPr>
        <p:txBody>
          <a:bodyPr>
            <a:normAutofit/>
          </a:bodyPr>
          <a:lstStyle/>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Since you might need various medications for your illnesses, it would be less complicated if you formula feed.</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Your baby would have lower risks of these illnesses if you nurse your baby.</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If you nurse for just 4 months, your baby will get all of the protection he needs from breastfeeding.</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You should not nurse because your blood sugars will become too out-of-control.</a:t>
            </a:r>
          </a:p>
        </p:txBody>
      </p:sp>
      <p:sp>
        <p:nvSpPr>
          <p:cNvPr id="4" name="4-Point Star 3"/>
          <p:cNvSpPr/>
          <p:nvPr/>
        </p:nvSpPr>
        <p:spPr>
          <a:xfrm>
            <a:off x="114300" y="2891631"/>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74</a:t>
            </a:fld>
            <a:endParaRPr lang="en-US"/>
          </a:p>
        </p:txBody>
      </p:sp>
    </p:spTree>
    <p:custDataLst>
      <p:tags r:id="rId1"/>
    </p:custDataLst>
    <p:extLst>
      <p:ext uri="{BB962C8B-B14F-4D97-AF65-F5344CB8AC3E}">
        <p14:creationId xmlns:p14="http://schemas.microsoft.com/office/powerpoint/2010/main" val="80014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PQuestion"/>
          <p:cNvSpPr>
            <a:spLocks noGrp="1"/>
          </p:cNvSpPr>
          <p:nvPr>
            <p:ph type="title"/>
          </p:nvPr>
        </p:nvSpPr>
        <p:spPr>
          <a:xfrm>
            <a:off x="1981200" y="274638"/>
            <a:ext cx="8229600" cy="1143000"/>
          </a:xfrm>
          <a:solidFill>
            <a:schemeClr val="accent3">
              <a:lumMod val="20000"/>
              <a:lumOff val="80000"/>
            </a:schemeClr>
          </a:solidFill>
          <a:ln>
            <a:solidFill>
              <a:srgbClr val="E71224"/>
            </a:solidFill>
          </a:ln>
        </p:spPr>
        <p:txBody>
          <a:bodyPr>
            <a:normAutofit fontScale="90000"/>
          </a:bodyPr>
          <a:lstStyle/>
          <a:p>
            <a:r>
              <a:rPr lang="en-US" dirty="0">
                <a:latin typeface="Calibri" panose="020F0502020204030204" pitchFamily="34" charset="0"/>
                <a:cs typeface="Calibri" panose="020F0502020204030204" pitchFamily="34" charset="0"/>
              </a:rPr>
              <a:t>Breastfeeding helps to prevent all of the following except:</a:t>
            </a:r>
          </a:p>
        </p:txBody>
      </p:sp>
      <p:sp>
        <p:nvSpPr>
          <p:cNvPr id="3" name="TPAnswers"/>
          <p:cNvSpPr>
            <a:spLocks noGrp="1"/>
          </p:cNvSpPr>
          <p:nvPr>
            <p:ph type="body" idx="1"/>
            <p:custDataLst>
              <p:tags r:id="rId2"/>
            </p:custDataLst>
          </p:nvPr>
        </p:nvSpPr>
        <p:spPr>
          <a:xfrm>
            <a:off x="1981200" y="1600201"/>
            <a:ext cx="7848600" cy="4525963"/>
          </a:xfrm>
        </p:spPr>
        <p:txBody>
          <a:bodyPr/>
          <a:lstStyle/>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Severe pneumonia in the infant.</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Childhood obesity in the infant.</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Ear infections in the infant.</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Breast cancer in lactating women.</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Certain pediatric cancers.</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Gastroesophageal reflux in the infant.</a:t>
            </a:r>
          </a:p>
        </p:txBody>
      </p:sp>
      <p:sp>
        <p:nvSpPr>
          <p:cNvPr id="4" name="4-Point Star 3"/>
          <p:cNvSpPr/>
          <p:nvPr/>
        </p:nvSpPr>
        <p:spPr>
          <a:xfrm>
            <a:off x="1524000" y="44704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75</a:t>
            </a:fld>
            <a:endParaRPr lang="en-US" dirty="0"/>
          </a:p>
        </p:txBody>
      </p:sp>
    </p:spTree>
    <p:custDataLst>
      <p:tags r:id="rId1"/>
    </p:custDataLst>
    <p:extLst>
      <p:ext uri="{BB962C8B-B14F-4D97-AF65-F5344CB8AC3E}">
        <p14:creationId xmlns:p14="http://schemas.microsoft.com/office/powerpoint/2010/main" val="21163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PQuestion"/>
          <p:cNvSpPr>
            <a:spLocks noGrp="1"/>
          </p:cNvSpPr>
          <p:nvPr>
            <p:ph type="title"/>
          </p:nvPr>
        </p:nvSpPr>
        <p:spPr>
          <a:xfrm>
            <a:off x="1676400" y="274638"/>
            <a:ext cx="8534400" cy="1143000"/>
          </a:xfrm>
          <a:solidFill>
            <a:schemeClr val="accent2">
              <a:lumMod val="20000"/>
              <a:lumOff val="80000"/>
            </a:schemeClr>
          </a:solidFill>
        </p:spPr>
        <p:txBody>
          <a:bodyPr>
            <a:normAutofit fontScale="90000"/>
          </a:bodyPr>
          <a:lstStyle/>
          <a:p>
            <a:r>
              <a:rPr lang="en-US" dirty="0">
                <a:latin typeface="Calibri" panose="020F0502020204030204" pitchFamily="34" charset="0"/>
                <a:cs typeface="Calibri" panose="020F0502020204030204" pitchFamily="34" charset="0"/>
              </a:rPr>
              <a:t>Breastfeeding is considered appropriate in which situation?</a:t>
            </a:r>
          </a:p>
        </p:txBody>
      </p:sp>
      <p:sp>
        <p:nvSpPr>
          <p:cNvPr id="3" name="TPAnswers"/>
          <p:cNvSpPr>
            <a:spLocks noGrp="1"/>
          </p:cNvSpPr>
          <p:nvPr>
            <p:ph type="body" idx="1"/>
            <p:custDataLst>
              <p:tags r:id="rId2"/>
            </p:custDataLst>
          </p:nvPr>
        </p:nvSpPr>
        <p:spPr>
          <a:xfrm>
            <a:off x="1905000" y="1981201"/>
            <a:ext cx="9220200" cy="2895599"/>
          </a:xfrm>
        </p:spPr>
        <p:txBody>
          <a:bodyPr/>
          <a:lstStyle/>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Parental hepatitis B and C</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Infant </a:t>
            </a:r>
            <a:r>
              <a:rPr lang="en-US" dirty="0" err="1">
                <a:latin typeface="Calibri" panose="020F0502020204030204" pitchFamily="34" charset="0"/>
                <a:cs typeface="Calibri" panose="020F0502020204030204" pitchFamily="34" charset="0"/>
              </a:rPr>
              <a:t>galactosemia</a:t>
            </a:r>
            <a:r>
              <a:rPr lang="en-US" dirty="0">
                <a:latin typeface="Calibri" panose="020F0502020204030204" pitchFamily="34" charset="0"/>
                <a:cs typeface="Calibri" panose="020F0502020204030204" pitchFamily="34" charset="0"/>
              </a:rPr>
              <a:t> type 1</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Chemotherapy treatment by the lactating parent</a:t>
            </a:r>
          </a:p>
          <a:p>
            <a:pPr marL="514350" indent="-514350">
              <a:buFont typeface="Arial" pitchFamily="34" charset="0"/>
              <a:buAutoNum type="alphaUcPeriod"/>
            </a:pPr>
            <a:r>
              <a:rPr lang="en-US" dirty="0">
                <a:latin typeface="Calibri" panose="020F0502020204030204" pitchFamily="34" charset="0"/>
                <a:cs typeface="Calibri" panose="020F0502020204030204" pitchFamily="34" charset="0"/>
              </a:rPr>
              <a:t>Active use of heroin by the lactating parent</a:t>
            </a:r>
          </a:p>
        </p:txBody>
      </p:sp>
      <p:sp>
        <p:nvSpPr>
          <p:cNvPr id="4" name="4-Point Star 3"/>
          <p:cNvSpPr/>
          <p:nvPr/>
        </p:nvSpPr>
        <p:spPr>
          <a:xfrm>
            <a:off x="1447800" y="19050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76</a:t>
            </a:fld>
            <a:endParaRPr lang="en-US"/>
          </a:p>
        </p:txBody>
      </p:sp>
    </p:spTree>
    <p:custDataLst>
      <p:tags r:id="rId1"/>
    </p:custDataLst>
    <p:extLst>
      <p:ext uri="{BB962C8B-B14F-4D97-AF65-F5344CB8AC3E}">
        <p14:creationId xmlns:p14="http://schemas.microsoft.com/office/powerpoint/2010/main" val="322933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323850"/>
            <a:ext cx="11658600" cy="1409700"/>
          </a:xfrm>
          <a:solidFill>
            <a:schemeClr val="accent6">
              <a:lumMod val="20000"/>
              <a:lumOff val="80000"/>
            </a:schemeClr>
          </a:solidFill>
        </p:spPr>
        <p:txBody>
          <a:bodyPr>
            <a:noAutofit/>
          </a:bodyPr>
          <a:lstStyle/>
          <a:p>
            <a:r>
              <a:rPr lang="en-US" sz="3600" dirty="0">
                <a:latin typeface="Calibri" panose="020F0502020204030204" pitchFamily="34" charset="0"/>
                <a:cs typeface="Calibri" panose="020F0502020204030204" pitchFamily="34" charset="0"/>
              </a:rPr>
              <a:t>Mom calls, concerned that her baby just turned 1 year old. The baby still likes to nurse, but she thought she had to wean at 1 year. She wonders what to do. You advise:</a:t>
            </a:r>
          </a:p>
        </p:txBody>
      </p:sp>
      <p:sp>
        <p:nvSpPr>
          <p:cNvPr id="3" name="Slide Number Placeholder 2"/>
          <p:cNvSpPr>
            <a:spLocks noGrp="1"/>
          </p:cNvSpPr>
          <p:nvPr>
            <p:ph type="sldNum" sz="quarter" idx="12"/>
          </p:nvPr>
        </p:nvSpPr>
        <p:spPr/>
        <p:txBody>
          <a:bodyPr/>
          <a:lstStyle/>
          <a:p>
            <a:fld id="{B6F15528-21DE-4FAA-801E-634DDDAF4B2B}" type="slidenum">
              <a:rPr lang="en-US" smtClean="0"/>
              <a:pPr/>
              <a:t>77</a:t>
            </a:fld>
            <a:endParaRPr lang="en-US"/>
          </a:p>
        </p:txBody>
      </p:sp>
      <p:sp>
        <p:nvSpPr>
          <p:cNvPr id="4" name="TPAnswers">
            <a:extLst>
              <a:ext uri="{FF2B5EF4-FFF2-40B4-BE49-F238E27FC236}">
                <a16:creationId xmlns:a16="http://schemas.microsoft.com/office/drawing/2014/main" id="{D83BC07D-8DEB-456F-9690-FAFBA024868F}"/>
              </a:ext>
            </a:extLst>
          </p:cNvPr>
          <p:cNvSpPr txBox="1">
            <a:spLocks/>
          </p:cNvSpPr>
          <p:nvPr>
            <p:custDataLst>
              <p:tags r:id="rId1"/>
            </p:custDataLst>
          </p:nvPr>
        </p:nvSpPr>
        <p:spPr>
          <a:xfrm>
            <a:off x="685800" y="2209800"/>
            <a:ext cx="11353800" cy="3886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lphaUcPeriod"/>
            </a:pPr>
            <a:r>
              <a:rPr lang="en-US" sz="2800" dirty="0">
                <a:latin typeface="Calibri" panose="020F0502020204030204" pitchFamily="34" charset="0"/>
                <a:cs typeface="Calibri" panose="020F0502020204030204" pitchFamily="34" charset="0"/>
              </a:rPr>
              <a:t>Babies should really wean to cow’s milk because it is healthier. Breast milk is less nutritious after 1 year.</a:t>
            </a:r>
          </a:p>
          <a:p>
            <a:pPr marL="514350" indent="-514350">
              <a:buFont typeface="+mj-lt"/>
              <a:buAutoNum type="alphaUcPeriod"/>
            </a:pPr>
            <a:r>
              <a:rPr lang="en-US" sz="2800" dirty="0">
                <a:latin typeface="Calibri" panose="020F0502020204030204" pitchFamily="34" charset="0"/>
                <a:cs typeface="Calibri" panose="020F0502020204030204" pitchFamily="34" charset="0"/>
              </a:rPr>
              <a:t>It is natural to keep nursing for at least the first 2 years, and your toddler will be healthier if you continue to nurse.</a:t>
            </a:r>
          </a:p>
          <a:p>
            <a:pPr marL="514350" indent="-514350">
              <a:buFont typeface="+mj-lt"/>
              <a:buAutoNum type="alphaUcPeriod"/>
            </a:pPr>
            <a:r>
              <a:rPr lang="en-US" sz="2800" dirty="0">
                <a:latin typeface="Calibri" panose="020F0502020204030204" pitchFamily="34" charset="0"/>
                <a:cs typeface="Calibri" panose="020F0502020204030204" pitchFamily="34" charset="0"/>
              </a:rPr>
              <a:t>It is OK to keep nursing but you should never nurse your toddler at night.</a:t>
            </a:r>
          </a:p>
          <a:p>
            <a:pPr marL="514350" indent="-514350">
              <a:buFont typeface="+mj-lt"/>
              <a:buAutoNum type="alphaUcPeriod"/>
            </a:pPr>
            <a:r>
              <a:rPr lang="en-US" sz="2800" dirty="0">
                <a:latin typeface="Calibri" panose="020F0502020204030204" pitchFamily="34" charset="0"/>
                <a:cs typeface="Calibri" panose="020F0502020204030204" pitchFamily="34" charset="0"/>
              </a:rPr>
              <a:t>It is best to wean because nursing toddlers tend to reject solids, so they don’t get all of their nutrients.</a:t>
            </a:r>
          </a:p>
        </p:txBody>
      </p:sp>
      <p:sp>
        <p:nvSpPr>
          <p:cNvPr id="6" name="4-Point Star 3">
            <a:extLst>
              <a:ext uri="{FF2B5EF4-FFF2-40B4-BE49-F238E27FC236}">
                <a16:creationId xmlns:a16="http://schemas.microsoft.com/office/drawing/2014/main" id="{89569526-22E7-41BF-95E5-F7D14D1BE5FE}"/>
              </a:ext>
            </a:extLst>
          </p:cNvPr>
          <p:cNvSpPr/>
          <p:nvPr/>
        </p:nvSpPr>
        <p:spPr>
          <a:xfrm>
            <a:off x="76200" y="2971800"/>
            <a:ext cx="609600" cy="68580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0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WASPOLLED" val="5E525E57C59F45FEA2222EA30803CC15"/>
  <p:tag name="TPVERSION" val="5"/>
  <p:tag name="TPFULLVERSION" val="5.1.0.2296"/>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ags/tag3.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E2A149D31AFF4DAE896485AC55F3235D&lt;/guid&gt;&#10;        &lt;description /&gt;&#10;        &lt;date&gt;2/24/2013 8:13:3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79CDB3329704E29AF48F66D1231FFEE&lt;/guid&gt;&#10;            &lt;repollguid&gt;E88DB51E56C04A77915BB05EAFF8BCA4&lt;/repollguid&gt;&#10;            &lt;sourceid&gt;4656CB40884B4206BD03BF60C3C58EB8&lt;/sourceid&gt;&#10;            &lt;questiontext&gt;Mom calls reporting that she has the stomach flu and wonders if she should stop nursing You advis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D8173D1511DF4BF69A54625B0CE7D192&lt;/guid&gt;&#10;                    &lt;answertext&gt;Keep nursing, but if the baby becomes sick with vomiting and diarrhea, stop nursing.&lt;/answertext&gt;&#10;                    &lt;valuetype&gt;-1&lt;/valuetype&gt;&#10;                &lt;/answer&gt;&#10;                &lt;answer&gt;&#10;                    &lt;guid&gt;2693F946413C4BAB97015D8956396DAF&lt;/guid&gt;&#10;                    &lt;answertext&gt;Keep nursing, and if the baby becomes ill, continue to breastfeed and call our office to discuss further management.&lt;/answertext&gt;&#10;                    &lt;valuetype&gt;1&lt;/valuetype&gt;&#10;                &lt;/answer&gt;&#10;                &lt;answer&gt;&#10;                    &lt;guid&gt;209C9860EC4A45BBA64CEE4BF1A9807F&lt;/guid&gt;&#10;                    &lt;answertext&gt;Stop nursing to prevent spreading your illness, and give your baby either stored breastmilk or formula until you feel fine.&lt;/answertext&gt;&#10;                    &lt;valuetype&gt;-1&lt;/valuetype&gt;&#10;                &lt;/answer&gt;&#10;            &lt;/answers&gt;&#10;        &lt;/multichoice&gt;&#10;    &lt;/questions&gt;&#10;&lt;/questionlist&gt;"/>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6248F254925A4E2EA6F5E2F23333C121&lt;/guid&gt;&#10;        &lt;description /&gt;&#10;        &lt;date&gt;2/24/2013 8:56:5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1B9C7C53F2847C2B5605BBEFCE0BDD7&lt;/guid&gt;&#10;            &lt;repollguid&gt;4CE518D3D60F4D3CBE703F4822BBEA98&lt;/repollguid&gt;&#10;            &lt;sourceid&gt;46ABD20412E842A8B24B6504C17AB26F&lt;/sourceid&gt;&#10;            &lt;questiontext&gt;A pregnant mom calls and wonders if she should not nurse because she has diabetes, asthma and allergies. You advise Mom:&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33E5A40C7B4B45DFA94F4006A4EB9B62&lt;/guid&gt;&#10;                    &lt;answertext&gt;Since you might need various medications for your illnesses, it would be less complicated if you just formula feed.&lt;/answertext&gt;&#10;                    &lt;valuetype&gt;-1&lt;/valuetype&gt;&#10;                &lt;/answer&gt;&#10;                &lt;answer&gt;&#10;                    &lt;guid&gt;B79161B29C0343FD869ACC4EBC39C539&lt;/guid&gt;&#10;                    &lt;answertext&gt;Your baby would have lower risks of these illnesses if you nurse your baby.&lt;/answertext&gt;&#10;                    &lt;valuetype&gt;1&lt;/valuetype&gt;&#10;                &lt;/answer&gt;&#10;                &lt;answer&gt;&#10;                    &lt;guid&gt;60573280D19949C9A29A9E9F67B47EC4&lt;/guid&gt;&#10;                    &lt;answertext&gt;If you nurse for just 4 months, your baby will get all of the protection he needs from breastfeeding.&lt;/answertext&gt;&#10;                    &lt;valuetype&gt;-1&lt;/valuetype&gt;&#10;                &lt;/answer&gt;&#10;                &lt;answer&gt;&#10;                    &lt;guid&gt;FD1C845699004C939F3EE30D7896FF18&lt;/guid&gt;&#10;                    &lt;answertext&gt;You should not nurse because your blood sugars will become too out-of-control.&lt;/answertext&gt;&#10;                    &lt;valuetype&gt;-1&lt;/valuetype&gt;&#10;                &lt;/answer&gt;&#10;            &lt;/answers&gt;&#10;        &lt;/multichoice&gt;&#10;    &lt;/questions&gt;&#10;&lt;/questionlist&gt;"/>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E5900871D7BA4BB893152089508F69B7&lt;/guid&gt;&#10;        &lt;description /&gt;&#10;        &lt;date&gt;2/24/2013 9:08: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FCD50D6F92E4DE1ABB5310460B9D3D0&lt;/guid&gt;&#10;            &lt;repollguid&gt;3E532E4DCF644DEBA3F91AB7658917A0&lt;/repollguid&gt;&#10;            &lt;sourceid&gt;A8530EFD550F44519B5AC86BC8C5266A&lt;/sourceid&gt;&#10;            &lt;questiontext&gt;Breastfeeding helps to prevent all of the following excep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84509477FC6E4FA6AEB17100571370F9&lt;/guid&gt;&#10;                    &lt;answertext&gt;Severe pneumonia in the infant.&lt;/answertext&gt;&#10;                    &lt;valuetype&gt;-1&lt;/valuetype&gt;&#10;                &lt;/answer&gt;&#10;                &lt;answer&gt;&#10;                    &lt;guid&gt;00122ADB607E49E7BDA8BF61FEBBAB82&lt;/guid&gt;&#10;                    &lt;answertext&gt;Childhood obesity in the infant.&lt;/answertext&gt;&#10;                    &lt;valuetype&gt;-1&lt;/valuetype&gt;&#10;                &lt;/answer&gt;&#10;                &lt;answer&gt;&#10;                    &lt;guid&gt;26496855281E461ABABFB13FC9FAB3D6&lt;/guid&gt;&#10;                    &lt;answertext&gt;Ear infections in the infant.&lt;/answertext&gt;&#10;                    &lt;valuetype&gt;-1&lt;/valuetype&gt;&#10;                &lt;/answer&gt;&#10;                &lt;answer&gt;&#10;                    &lt;guid&gt;411B5EF786D34C7498118A6F3BAF7BA2&lt;/guid&gt;&#10;                    &lt;answertext&gt;Breast cancer in the mother.&lt;/answertext&gt;&#10;                    &lt;valuetype&gt;-1&lt;/valuetype&gt;&#10;                &lt;/answer&gt;&#10;                &lt;answer&gt;&#10;                    &lt;guid&gt;419DBDA346BE44B0B3E0A436FD43135D&lt;/guid&gt;&#10;                    &lt;answertext&gt;Certain pediatric cancers.&lt;/answertext&gt;&#10;                    &lt;valuetype&gt;-1&lt;/valuetype&gt;&#10;                &lt;/answer&gt;&#10;                &lt;answer&gt;&#10;                    &lt;guid&gt;9A173E52752D412C99B15E6E18EDCE9E&lt;/guid&gt;&#10;                    &lt;answertext&gt;Gastroesophageal reflux in the infant.&lt;/answertext&gt;&#10;                    &lt;valuetype&gt;1&lt;/valuetype&gt;&#10;                &lt;/answer&gt;&#10;            &lt;/answers&gt;&#10;        &lt;/multichoice&gt;&#10;    &lt;/questions&gt;&#10;&lt;/questionlist&gt;"/>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ags/tag9.xml><?xml version="1.0" encoding="utf-8"?>
<p:tagLst xmlns:a="http://schemas.openxmlformats.org/drawingml/2006/main" xmlns:r="http://schemas.openxmlformats.org/officeDocument/2006/relationships" xmlns:p="http://schemas.openxmlformats.org/presentationml/2006/main">
  <p:tag name="LIVECHARTING" val="False"/>
  <p:tag name="AUTOOPENPOLL" val="True"/>
  <p:tag name="TYPE" val="MultiChoiceSlide"/>
  <p:tag name="TPQUESTIONXML" val="﻿&lt;?xml version=&quot;1.0&quot; encoding=&quot;utf-8&quot;?&gt;&#10;&lt;questionlist&gt;&#10;    &lt;properties&gt;&#10;        &lt;guid&gt;0C27A1E76A3841B498D9F283384E7C42&lt;/guid&gt;&#10;        &lt;description /&gt;&#10;        &lt;date&gt;2/24/2013 9:17:3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ED446A067C5478AA35228F270E4FF8B&lt;/guid&gt;&#10;            &lt;repollguid&gt;62255145EE42437195AC1F6FCDD4E8AF&lt;/repollguid&gt;&#10;            &lt;sourceid&gt;9768381700644CA78A36A18CA1C78C90&lt;/sourceid&gt;&#10;            &lt;questiontext&gt;Breastfeeding is contraindicated in all situations excep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correctanswerindicator&gt;True&lt;/correctanswerindicator&gt;&#10;            &lt;answers&gt;&#10;                &lt;answer&gt;&#10;                    &lt;guid&gt;78B6E7DAF9C149FDBF87B6B615254B5F&lt;/guid&gt;&#10;                    &lt;answertext&gt;Maternal hepatitis B and C.&lt;/answertext&gt;&#10;                    &lt;valuetype&gt;1&lt;/valuetype&gt;&#10;                &lt;/answer&gt;&#10;                &lt;answer&gt;&#10;                    &lt;guid&gt;A7AB601914FA40FAB475C5B13F27CE5B&lt;/guid&gt;&#10;                    &lt;answertext&gt;Infant galactosemia.&lt;/answertext&gt;&#10;                    &lt;valuetype&gt;-1&lt;/valuetype&gt;&#10;                &lt;/answer&gt;&#10;                &lt;answer&gt;&#10;                    &lt;guid&gt;6AC30E6F3ED14DC18DB81568AD4BD6D0&lt;/guid&gt;&#10;                    &lt;answertext&gt;Maternal active tuberculosis.&lt;/answertext&gt;&#10;                    &lt;valuetype&gt;-1&lt;/valuetype&gt;&#10;                &lt;/answer&gt;&#10;                &lt;answer&gt;&#10;                    &lt;guid&gt;0C548176BC7546EBA2C15D7810871BD5&lt;/guid&gt;&#10;                    &lt;answertext&gt;Maternal chemotherapy for cancer treatment.&lt;/answertext&gt;&#10;                    &lt;valuetype&gt;-1&lt;/valuetype&gt;&#10;                &lt;/answer&gt;&#10;                &lt;answer&gt;&#10;                    &lt;guid&gt;17E2F02D51014ABF9B419982905F3B09&lt;/guid&gt;&#10;                    &lt;answertext&gt;Maternal use of heroin.&lt;/answertext&gt;&#10;                    &lt;valuetype&gt;-1&lt;/valuetype&gt;&#10;                &lt;/answer&gt;&#10;            &lt;/answers&gt;&#10;        &lt;/multichoice&gt;&#10;    &lt;/questions&gt;&#10;&lt;/questionlist&gt;"/>
</p:tagLst>
</file>

<file path=ppt/tags/tag10.xml><?xml version="1.0" encoding="utf-8"?>
<p:tagLst xmlns:a="http://schemas.openxmlformats.org/drawingml/2006/main" xmlns:r="http://schemas.openxmlformats.org/officeDocument/2006/relationships" xmlns:p="http://schemas.openxmlformats.org/presentationml/2006/main">
  <p:tag name="ZEROBASED" val="False"/>
</p:tagLst>
</file>

<file path=ppt/tags/tag11.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P_SGENE_TXT_Colorful_Hand_Gestur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PP_SBUSC_TXT_Community_Sup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13604</TotalTime>
  <Words>10480</Words>
  <Application>Microsoft Office PowerPoint</Application>
  <PresentationFormat>Widescreen</PresentationFormat>
  <Paragraphs>908</Paragraphs>
  <Slides>77</Slides>
  <Notes>77</Notes>
  <HiddenSlides>0</HiddenSlides>
  <MMClips>0</MMClips>
  <ScaleCrop>false</ScaleCrop>
  <HeadingPairs>
    <vt:vector size="6" baseType="variant">
      <vt:variant>
        <vt:lpstr>Fonts Used</vt:lpstr>
      </vt:variant>
      <vt:variant>
        <vt:i4>6</vt:i4>
      </vt:variant>
      <vt:variant>
        <vt:lpstr>Theme</vt:lpstr>
      </vt:variant>
      <vt:variant>
        <vt:i4>11</vt:i4>
      </vt:variant>
      <vt:variant>
        <vt:lpstr>Slide Titles</vt:lpstr>
      </vt:variant>
      <vt:variant>
        <vt:i4>77</vt:i4>
      </vt:variant>
    </vt:vector>
  </HeadingPairs>
  <TitlesOfParts>
    <vt:vector size="94" baseType="lpstr">
      <vt:lpstr>Malgun Gothic</vt:lpstr>
      <vt:lpstr>Arial</vt:lpstr>
      <vt:lpstr>Calibri</vt:lpstr>
      <vt:lpstr>Calibri Light</vt:lpstr>
      <vt:lpstr>Comic Sans MS</vt:lpstr>
      <vt:lpstr>Wingdings</vt:lpstr>
      <vt:lpstr>Office Theme</vt:lpstr>
      <vt:lpstr>1_Office Theme</vt:lpstr>
      <vt:lpstr>PPP_SGENE_TXT_Colorful_Hand_Gestures</vt:lpstr>
      <vt:lpstr>4_Office Theme</vt:lpstr>
      <vt:lpstr>5_Office Theme</vt:lpstr>
      <vt:lpstr>6_Office Theme</vt:lpstr>
      <vt:lpstr>PPP_SBUSC_TXT_Community_Support</vt:lpstr>
      <vt:lpstr>7_Office Theme</vt:lpstr>
      <vt:lpstr>8_Office Theme</vt:lpstr>
      <vt:lpstr>2_Office Theme</vt:lpstr>
      <vt:lpstr>3_Office Theme</vt:lpstr>
      <vt:lpstr>The Outpatient Breastfeeding  Champion Program Session 1</vt:lpstr>
      <vt:lpstr>PowerPoint Presentation</vt:lpstr>
      <vt:lpstr>What is the IABLE?</vt:lpstr>
      <vt:lpstr>Your Learning Materials</vt:lpstr>
      <vt:lpstr>Your Triage Tools and Breastfeeding Education Handouts</vt:lpstr>
      <vt:lpstr>Objectives for the Outpatient Breastfeeding Champion (OBC)</vt:lpstr>
      <vt:lpstr>Ideas for OBC Roles</vt:lpstr>
      <vt:lpstr>Scope of Practice</vt:lpstr>
      <vt:lpstr>Every Participant Here Today:</vt:lpstr>
      <vt:lpstr>Session 1 Breastfeeding  Basics</vt:lpstr>
      <vt:lpstr>OBC Session 1 Topics</vt:lpstr>
      <vt:lpstr>Objectives for Session 1</vt:lpstr>
      <vt:lpstr>PowerPoint Presentation</vt:lpstr>
      <vt:lpstr>PowerPoint Presentation</vt:lpstr>
      <vt:lpstr>PowerPoint Presentation</vt:lpstr>
      <vt:lpstr>Infants are at Risk</vt:lpstr>
      <vt:lpstr>PowerPoint Presentation</vt:lpstr>
      <vt:lpstr>Can you identify some breastmilk components that help infants develop and/or fight infection?</vt:lpstr>
      <vt:lpstr>PowerPoint Presentation</vt:lpstr>
      <vt:lpstr>PowerPoint Presentation</vt:lpstr>
      <vt:lpstr>PowerPoint Presentation</vt:lpstr>
      <vt:lpstr>Examples of Other Super-Heroes in  Human Milk</vt:lpstr>
      <vt:lpstr>PowerPoint Presentation</vt:lpstr>
      <vt:lpstr>PowerPoint Presentation</vt:lpstr>
      <vt:lpstr>PowerPoint Presentation</vt:lpstr>
      <vt:lpstr>PowerPoint Presentation</vt:lpstr>
      <vt:lpstr>What do you know are benefits of breastfeeding for children (or risks of not breastfeeding)?</vt:lpstr>
      <vt:lpstr>PowerPoint Presentation</vt:lpstr>
      <vt:lpstr>What do you know are benefits of breastfeeding for mothers (or risks of not breastfeeding)?</vt:lpstr>
      <vt:lpstr>PowerPoint Presentation</vt:lpstr>
      <vt:lpstr>Not Breastfeeding?</vt:lpstr>
      <vt:lpstr>PowerPoint Presentation</vt:lpstr>
      <vt:lpstr>PowerPoint Presentation</vt:lpstr>
      <vt:lpstr>Infant Illnesses Requiring More Evaluation Before Breastfeeding/Providing One’s Milk</vt:lpstr>
      <vt:lpstr>Parental Relative Contraindications  to Breastfeeding</vt:lpstr>
      <vt:lpstr>Which individuals are more likely to breastfeed? Least likely?</vt:lpstr>
      <vt:lpstr>PowerPoint Presentation</vt:lpstr>
      <vt:lpstr>PowerPoint Presentation</vt:lpstr>
      <vt:lpstr>PowerPoint Presentation</vt:lpstr>
      <vt:lpstr>PowerPoint Presentation</vt:lpstr>
      <vt:lpstr>PowerPoint Presentation</vt:lpstr>
      <vt:lpstr>PowerPoint Presentation</vt:lpstr>
      <vt:lpstr>Healthy People 2030 National Breastfeeding Goals</vt:lpstr>
      <vt:lpstr>What do you think are barriers to initiating breastfeeding or lactation, that can be addressed prenatally?</vt:lpstr>
      <vt:lpstr>Educational Barriers to Breastfeeding</vt:lpstr>
      <vt:lpstr>Socio-Cultural Barriers to Breastfeeding</vt:lpstr>
      <vt:lpstr>Employment Barriers</vt:lpstr>
      <vt:lpstr>Breastfeeding Challenges for the Lactating Parent Who is Back to Work</vt:lpstr>
      <vt:lpstr>Medical Deterrents to Breastfeeding</vt:lpstr>
      <vt:lpstr>Strategies for Prenatal Support</vt:lpstr>
      <vt:lpstr>Verbalizing Support</vt:lpstr>
      <vt:lpstr>Address Barriers</vt:lpstr>
      <vt:lpstr>Prenatal  Counseling</vt:lpstr>
      <vt:lpstr>Prenatal Lactation Consultation</vt:lpstr>
      <vt:lpstr>Need for Prenatal Education</vt:lpstr>
      <vt:lpstr>Prenatal Toolkits- Free!</vt:lpstr>
      <vt:lpstr>Socioeconomic Barriers</vt:lpstr>
      <vt:lpstr>Create a Breastfeeding- Competent Environment Where You Work</vt:lpstr>
      <vt:lpstr>Creating a Breastfeeding Competent Environment </vt:lpstr>
      <vt:lpstr>PowerPoint Presentation</vt:lpstr>
      <vt:lpstr>Parent-Centered Approach to Counseling</vt:lpstr>
      <vt:lpstr>Identifying Concerns</vt:lpstr>
      <vt:lpstr>PowerPoint Presentation</vt:lpstr>
      <vt:lpstr>Parent-Centered Approach to Counseling</vt:lpstr>
      <vt:lpstr>Parent-Centered Approach to Counseling</vt:lpstr>
      <vt:lpstr>Parent-Centered Approach to Counseling</vt:lpstr>
      <vt:lpstr>Shared Decision Making</vt:lpstr>
      <vt:lpstr>Shared Decision Making</vt:lpstr>
      <vt:lpstr>Ending the Visit and Follow-up</vt:lpstr>
      <vt:lpstr>Conclusions Session 1</vt:lpstr>
      <vt:lpstr>Conclusions Session 1 Cont’d</vt:lpstr>
      <vt:lpstr>PowerPoint Presentation</vt:lpstr>
      <vt:lpstr>Mom calls with symptoms of the stomach flu and asks if she should stop nursing. You advise:</vt:lpstr>
      <vt:lpstr>A pregnant individual calls and asks if they should not nurse because they have diabetes, asthma and allergies. You advise:</vt:lpstr>
      <vt:lpstr>Breastfeeding helps to prevent all of the following except:</vt:lpstr>
      <vt:lpstr>Breastfeeding is considered appropriate in which situation?</vt:lpstr>
      <vt:lpstr>Mom calls, concerned that her baby just turned 1 year old. The baby still likes to nurse, but she thought she had to wean at 1 year. She wonders what to do. You advise: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OBC - Session 1</dc:title>
  <dc:creator>Anne</dc:creator>
  <cp:lastModifiedBy>Anne Eglash</cp:lastModifiedBy>
  <cp:revision>656</cp:revision>
  <dcterms:created xsi:type="dcterms:W3CDTF">2006-08-16T00:00:00Z</dcterms:created>
  <dcterms:modified xsi:type="dcterms:W3CDTF">2025-07-10T01:54:39Z</dcterms:modified>
</cp:coreProperties>
</file>